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229.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169.xml" ContentType="application/vnd.openxmlformats-officedocument.presentationml.slide+xml"/>
  <Override PartName="/ppt/slides/slide221.xml" ContentType="application/vnd.openxmlformats-officedocument.presentationml.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s/slide41.xml" ContentType="application/vnd.openxmlformats-officedocument.presentationml.slide+xml"/>
  <Override PartName="/ppt/slides/slide223.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231.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s/slide214.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charts/chart1.xml" ContentType="application/vnd.openxmlformats-officedocument.drawingml.char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55.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648" r:id="rId1"/>
  </p:sldMasterIdLst>
  <p:notesMasterIdLst>
    <p:notesMasterId r:id="rId234"/>
  </p:notesMasterIdLst>
  <p:handoutMasterIdLst>
    <p:handoutMasterId r:id="rId235"/>
  </p:handoutMasterIdLst>
  <p:sldIdLst>
    <p:sldId id="256" r:id="rId2"/>
    <p:sldId id="816" r:id="rId3"/>
    <p:sldId id="817" r:id="rId4"/>
    <p:sldId id="818" r:id="rId5"/>
    <p:sldId id="819" r:id="rId6"/>
    <p:sldId id="822" r:id="rId7"/>
    <p:sldId id="1120" r:id="rId8"/>
    <p:sldId id="1121" r:id="rId9"/>
    <p:sldId id="1122" r:id="rId10"/>
    <p:sldId id="1123" r:id="rId11"/>
    <p:sldId id="1124" r:id="rId12"/>
    <p:sldId id="1125" r:id="rId13"/>
    <p:sldId id="1126" r:id="rId14"/>
    <p:sldId id="1127" r:id="rId15"/>
    <p:sldId id="1128" r:id="rId16"/>
    <p:sldId id="1129" r:id="rId17"/>
    <p:sldId id="1130" r:id="rId18"/>
    <p:sldId id="1131" r:id="rId19"/>
    <p:sldId id="1134" r:id="rId20"/>
    <p:sldId id="1132" r:id="rId21"/>
    <p:sldId id="1133" r:id="rId22"/>
    <p:sldId id="1135" r:id="rId23"/>
    <p:sldId id="1136" r:id="rId24"/>
    <p:sldId id="1137" r:id="rId25"/>
    <p:sldId id="1138" r:id="rId26"/>
    <p:sldId id="1139" r:id="rId27"/>
    <p:sldId id="1140" r:id="rId28"/>
    <p:sldId id="825" r:id="rId29"/>
    <p:sldId id="826" r:id="rId30"/>
    <p:sldId id="827" r:id="rId31"/>
    <p:sldId id="833" r:id="rId32"/>
    <p:sldId id="1141" r:id="rId33"/>
    <p:sldId id="834" r:id="rId34"/>
    <p:sldId id="1098" r:id="rId35"/>
    <p:sldId id="835" r:id="rId36"/>
    <p:sldId id="838" r:id="rId37"/>
    <p:sldId id="836" r:id="rId38"/>
    <p:sldId id="1142" r:id="rId39"/>
    <p:sldId id="1143" r:id="rId40"/>
    <p:sldId id="1099" r:id="rId41"/>
    <p:sldId id="1144" r:id="rId42"/>
    <p:sldId id="1145" r:id="rId43"/>
    <p:sldId id="1146" r:id="rId44"/>
    <p:sldId id="840" r:id="rId45"/>
    <p:sldId id="841" r:id="rId46"/>
    <p:sldId id="842" r:id="rId47"/>
    <p:sldId id="843" r:id="rId48"/>
    <p:sldId id="846" r:id="rId49"/>
    <p:sldId id="1147" r:id="rId50"/>
    <p:sldId id="1148" r:id="rId51"/>
    <p:sldId id="847" r:id="rId52"/>
    <p:sldId id="848" r:id="rId53"/>
    <p:sldId id="849" r:id="rId54"/>
    <p:sldId id="850" r:id="rId55"/>
    <p:sldId id="851" r:id="rId56"/>
    <p:sldId id="852" r:id="rId57"/>
    <p:sldId id="1100" r:id="rId58"/>
    <p:sldId id="854" r:id="rId59"/>
    <p:sldId id="855" r:id="rId60"/>
    <p:sldId id="856" r:id="rId61"/>
    <p:sldId id="857" r:id="rId62"/>
    <p:sldId id="860" r:id="rId63"/>
    <p:sldId id="861" r:id="rId64"/>
    <p:sldId id="862" r:id="rId65"/>
    <p:sldId id="864" r:id="rId66"/>
    <p:sldId id="865" r:id="rId67"/>
    <p:sldId id="866" r:id="rId68"/>
    <p:sldId id="867" r:id="rId69"/>
    <p:sldId id="868" r:id="rId70"/>
    <p:sldId id="869" r:id="rId71"/>
    <p:sldId id="871" r:id="rId72"/>
    <p:sldId id="875" r:id="rId73"/>
    <p:sldId id="876" r:id="rId74"/>
    <p:sldId id="877" r:id="rId75"/>
    <p:sldId id="878" r:id="rId76"/>
    <p:sldId id="1101" r:id="rId77"/>
    <p:sldId id="881" r:id="rId78"/>
    <p:sldId id="882" r:id="rId79"/>
    <p:sldId id="883" r:id="rId80"/>
    <p:sldId id="884" r:id="rId81"/>
    <p:sldId id="885" r:id="rId82"/>
    <p:sldId id="887" r:id="rId83"/>
    <p:sldId id="888" r:id="rId84"/>
    <p:sldId id="890" r:id="rId85"/>
    <p:sldId id="891" r:id="rId86"/>
    <p:sldId id="892" r:id="rId87"/>
    <p:sldId id="893" r:id="rId88"/>
    <p:sldId id="894" r:id="rId89"/>
    <p:sldId id="895" r:id="rId90"/>
    <p:sldId id="897" r:id="rId91"/>
    <p:sldId id="898" r:id="rId92"/>
    <p:sldId id="899" r:id="rId93"/>
    <p:sldId id="900" r:id="rId94"/>
    <p:sldId id="901" r:id="rId95"/>
    <p:sldId id="902" r:id="rId96"/>
    <p:sldId id="903" r:id="rId97"/>
    <p:sldId id="904" r:id="rId98"/>
    <p:sldId id="909" r:id="rId99"/>
    <p:sldId id="910" r:id="rId100"/>
    <p:sldId id="911" r:id="rId101"/>
    <p:sldId id="912" r:id="rId102"/>
    <p:sldId id="913" r:id="rId103"/>
    <p:sldId id="915" r:id="rId104"/>
    <p:sldId id="916" r:id="rId105"/>
    <p:sldId id="917" r:id="rId106"/>
    <p:sldId id="924" r:id="rId107"/>
    <p:sldId id="925" r:id="rId108"/>
    <p:sldId id="926" r:id="rId109"/>
    <p:sldId id="927" r:id="rId110"/>
    <p:sldId id="928" r:id="rId111"/>
    <p:sldId id="929" r:id="rId112"/>
    <p:sldId id="933" r:id="rId113"/>
    <p:sldId id="934" r:id="rId114"/>
    <p:sldId id="935" r:id="rId115"/>
    <p:sldId id="936" r:id="rId116"/>
    <p:sldId id="937" r:id="rId117"/>
    <p:sldId id="938" r:id="rId118"/>
    <p:sldId id="939" r:id="rId119"/>
    <p:sldId id="940" r:id="rId120"/>
    <p:sldId id="1102" r:id="rId121"/>
    <p:sldId id="943" r:id="rId122"/>
    <p:sldId id="944" r:id="rId123"/>
    <p:sldId id="945" r:id="rId124"/>
    <p:sldId id="946" r:id="rId125"/>
    <p:sldId id="947" r:id="rId126"/>
    <p:sldId id="948" r:id="rId127"/>
    <p:sldId id="949" r:id="rId128"/>
    <p:sldId id="950" r:id="rId129"/>
    <p:sldId id="951" r:id="rId130"/>
    <p:sldId id="952" r:id="rId131"/>
    <p:sldId id="954" r:id="rId132"/>
    <p:sldId id="1103" r:id="rId133"/>
    <p:sldId id="955" r:id="rId134"/>
    <p:sldId id="956" r:id="rId135"/>
    <p:sldId id="957" r:id="rId136"/>
    <p:sldId id="958" r:id="rId137"/>
    <p:sldId id="960" r:id="rId138"/>
    <p:sldId id="961" r:id="rId139"/>
    <p:sldId id="1104" r:id="rId140"/>
    <p:sldId id="962" r:id="rId141"/>
    <p:sldId id="963" r:id="rId142"/>
    <p:sldId id="964" r:id="rId143"/>
    <p:sldId id="965" r:id="rId144"/>
    <p:sldId id="1105" r:id="rId145"/>
    <p:sldId id="966" r:id="rId146"/>
    <p:sldId id="967" r:id="rId147"/>
    <p:sldId id="968" r:id="rId148"/>
    <p:sldId id="969" r:id="rId149"/>
    <p:sldId id="970" r:id="rId150"/>
    <p:sldId id="971" r:id="rId151"/>
    <p:sldId id="1106" r:id="rId152"/>
    <p:sldId id="972" r:id="rId153"/>
    <p:sldId id="973" r:id="rId154"/>
    <p:sldId id="974" r:id="rId155"/>
    <p:sldId id="1107" r:id="rId156"/>
    <p:sldId id="975" r:id="rId157"/>
    <p:sldId id="976" r:id="rId158"/>
    <p:sldId id="977" r:id="rId159"/>
    <p:sldId id="979" r:id="rId160"/>
    <p:sldId id="980" r:id="rId161"/>
    <p:sldId id="1108" r:id="rId162"/>
    <p:sldId id="1109" r:id="rId163"/>
    <p:sldId id="1110" r:id="rId164"/>
    <p:sldId id="1111" r:id="rId165"/>
    <p:sldId id="1112" r:id="rId166"/>
    <p:sldId id="1113" r:id="rId167"/>
    <p:sldId id="1114" r:id="rId168"/>
    <p:sldId id="1115" r:id="rId169"/>
    <p:sldId id="1116" r:id="rId170"/>
    <p:sldId id="1117" r:id="rId171"/>
    <p:sldId id="982" r:id="rId172"/>
    <p:sldId id="983" r:id="rId173"/>
    <p:sldId id="984" r:id="rId174"/>
    <p:sldId id="985" r:id="rId175"/>
    <p:sldId id="1118" r:id="rId176"/>
    <p:sldId id="986" r:id="rId177"/>
    <p:sldId id="987" r:id="rId178"/>
    <p:sldId id="1010" r:id="rId179"/>
    <p:sldId id="1011" r:id="rId180"/>
    <p:sldId id="1012" r:id="rId181"/>
    <p:sldId id="1017" r:id="rId182"/>
    <p:sldId id="1018" r:id="rId183"/>
    <p:sldId id="1020" r:id="rId184"/>
    <p:sldId id="1021" r:id="rId185"/>
    <p:sldId id="1022" r:id="rId186"/>
    <p:sldId id="1023" r:id="rId187"/>
    <p:sldId id="1024" r:id="rId188"/>
    <p:sldId id="1025" r:id="rId189"/>
    <p:sldId id="1026" r:id="rId190"/>
    <p:sldId id="1027" r:id="rId191"/>
    <p:sldId id="1028" r:id="rId192"/>
    <p:sldId id="1029" r:id="rId193"/>
    <p:sldId id="1030" r:id="rId194"/>
    <p:sldId id="1031" r:id="rId195"/>
    <p:sldId id="1032" r:id="rId196"/>
    <p:sldId id="1034" r:id="rId197"/>
    <p:sldId id="1035" r:id="rId198"/>
    <p:sldId id="1036" r:id="rId199"/>
    <p:sldId id="1037" r:id="rId200"/>
    <p:sldId id="1038" r:id="rId201"/>
    <p:sldId id="1039" r:id="rId202"/>
    <p:sldId id="1040" r:id="rId203"/>
    <p:sldId id="1041" r:id="rId204"/>
    <p:sldId id="1042" r:id="rId205"/>
    <p:sldId id="1043" r:id="rId206"/>
    <p:sldId id="1045" r:id="rId207"/>
    <p:sldId id="1046" r:id="rId208"/>
    <p:sldId id="1047" r:id="rId209"/>
    <p:sldId id="1048" r:id="rId210"/>
    <p:sldId id="1049" r:id="rId211"/>
    <p:sldId id="1119" r:id="rId212"/>
    <p:sldId id="1050" r:id="rId213"/>
    <p:sldId id="1051" r:id="rId214"/>
    <p:sldId id="1052" r:id="rId215"/>
    <p:sldId id="1053" r:id="rId216"/>
    <p:sldId id="1054" r:id="rId217"/>
    <p:sldId id="1055" r:id="rId218"/>
    <p:sldId id="1056" r:id="rId219"/>
    <p:sldId id="1060" r:id="rId220"/>
    <p:sldId id="1061" r:id="rId221"/>
    <p:sldId id="1062" r:id="rId222"/>
    <p:sldId id="1063" r:id="rId223"/>
    <p:sldId id="1064" r:id="rId224"/>
    <p:sldId id="1065" r:id="rId225"/>
    <p:sldId id="1067" r:id="rId226"/>
    <p:sldId id="1068" r:id="rId227"/>
    <p:sldId id="1069" r:id="rId228"/>
    <p:sldId id="1070" r:id="rId229"/>
    <p:sldId id="1071" r:id="rId230"/>
    <p:sldId id="1072" r:id="rId231"/>
    <p:sldId id="1074" r:id="rId232"/>
    <p:sldId id="1075" r:id="rId233"/>
  </p:sldIdLst>
  <p:sldSz cx="10080625" cy="7559675"/>
  <p:notesSz cx="7099300" cy="10234613"/>
  <p:defaultTextStyle>
    <a:defPPr>
      <a:defRPr lang="en-GB"/>
    </a:defPPr>
    <a:lvl1pPr algn="l" defTabSz="449263" rtl="0" fontAlgn="base" hangingPunct="0">
      <a:lnSpc>
        <a:spcPct val="90000"/>
      </a:lnSpc>
      <a:spcBef>
        <a:spcPct val="0"/>
      </a:spcBef>
      <a:spcAft>
        <a:spcPct val="0"/>
      </a:spcAft>
      <a:buClr>
        <a:srgbClr val="000000"/>
      </a:buClr>
      <a:buSzPct val="45000"/>
      <a:buFont typeface="Wingdings" pitchFamily="2" charset="2"/>
      <a:defRPr sz="2400" kern="1200">
        <a:solidFill>
          <a:schemeClr val="bg1"/>
        </a:solidFill>
        <a:latin typeface="Times New Roman" pitchFamily="18" charset="0"/>
        <a:ea typeface="Arial Unicode MS" pitchFamily="34" charset="-128"/>
        <a:cs typeface="Arial Unicode MS" pitchFamily="34" charset="-128"/>
      </a:defRPr>
    </a:lvl1pPr>
    <a:lvl2pPr marL="428625" indent="-215900" algn="l" defTabSz="449263" rtl="0" fontAlgn="base" hangingPunct="0">
      <a:lnSpc>
        <a:spcPct val="90000"/>
      </a:lnSpc>
      <a:spcBef>
        <a:spcPct val="0"/>
      </a:spcBef>
      <a:spcAft>
        <a:spcPct val="0"/>
      </a:spcAft>
      <a:buClr>
        <a:srgbClr val="000000"/>
      </a:buClr>
      <a:buSzPct val="45000"/>
      <a:buFont typeface="Wingdings" pitchFamily="2" charset="2"/>
      <a:defRPr sz="2400" kern="1200">
        <a:solidFill>
          <a:schemeClr val="bg1"/>
        </a:solidFill>
        <a:latin typeface="Times New Roman" pitchFamily="18" charset="0"/>
        <a:ea typeface="Arial Unicode MS" pitchFamily="34" charset="-128"/>
        <a:cs typeface="Arial Unicode MS" pitchFamily="34" charset="-128"/>
      </a:defRPr>
    </a:lvl2pPr>
    <a:lvl3pPr marL="644525" indent="-214313" algn="l" defTabSz="449263" rtl="0" fontAlgn="base" hangingPunct="0">
      <a:lnSpc>
        <a:spcPct val="90000"/>
      </a:lnSpc>
      <a:spcBef>
        <a:spcPct val="0"/>
      </a:spcBef>
      <a:spcAft>
        <a:spcPct val="0"/>
      </a:spcAft>
      <a:buClr>
        <a:srgbClr val="000000"/>
      </a:buClr>
      <a:buSzPct val="45000"/>
      <a:buFont typeface="Wingdings" pitchFamily="2" charset="2"/>
      <a:defRPr sz="2400" kern="1200">
        <a:solidFill>
          <a:schemeClr val="bg1"/>
        </a:solidFill>
        <a:latin typeface="Times New Roman" pitchFamily="18" charset="0"/>
        <a:ea typeface="Arial Unicode MS" pitchFamily="34" charset="-128"/>
        <a:cs typeface="Arial Unicode MS" pitchFamily="34" charset="-128"/>
      </a:defRPr>
    </a:lvl3pPr>
    <a:lvl4pPr marL="860425" indent="-212725" algn="l" defTabSz="449263" rtl="0" fontAlgn="base" hangingPunct="0">
      <a:lnSpc>
        <a:spcPct val="90000"/>
      </a:lnSpc>
      <a:spcBef>
        <a:spcPct val="0"/>
      </a:spcBef>
      <a:spcAft>
        <a:spcPct val="0"/>
      </a:spcAft>
      <a:buClr>
        <a:srgbClr val="000000"/>
      </a:buClr>
      <a:buSzPct val="45000"/>
      <a:buFont typeface="Wingdings" pitchFamily="2" charset="2"/>
      <a:defRPr sz="2400" kern="1200">
        <a:solidFill>
          <a:schemeClr val="bg1"/>
        </a:solidFill>
        <a:latin typeface="Times New Roman" pitchFamily="18" charset="0"/>
        <a:ea typeface="Arial Unicode MS" pitchFamily="34" charset="-128"/>
        <a:cs typeface="Arial Unicode MS" pitchFamily="34" charset="-128"/>
      </a:defRPr>
    </a:lvl4pPr>
    <a:lvl5pPr marL="1076325" indent="-215900" algn="l" defTabSz="449263" rtl="0" fontAlgn="base" hangingPunct="0">
      <a:lnSpc>
        <a:spcPct val="90000"/>
      </a:lnSpc>
      <a:spcBef>
        <a:spcPct val="0"/>
      </a:spcBef>
      <a:spcAft>
        <a:spcPct val="0"/>
      </a:spcAft>
      <a:buClr>
        <a:srgbClr val="000000"/>
      </a:buClr>
      <a:buSzPct val="45000"/>
      <a:buFont typeface="Wingdings" pitchFamily="2" charset="2"/>
      <a:defRPr sz="2400" kern="1200">
        <a:solidFill>
          <a:schemeClr val="bg1"/>
        </a:solidFill>
        <a:latin typeface="Times New Roman" pitchFamily="18" charset="0"/>
        <a:ea typeface="Arial Unicode MS" pitchFamily="34" charset="-128"/>
        <a:cs typeface="Arial Unicode MS" pitchFamily="34" charset="-128"/>
      </a:defRPr>
    </a:lvl5pPr>
    <a:lvl6pPr marL="2286000" algn="l" defTabSz="914400" rtl="0" eaLnBrk="1" latinLnBrk="0" hangingPunct="1">
      <a:defRPr sz="2400" kern="1200">
        <a:solidFill>
          <a:schemeClr val="bg1"/>
        </a:solidFill>
        <a:latin typeface="Times New Roman" pitchFamily="18" charset="0"/>
        <a:ea typeface="Arial Unicode MS" pitchFamily="34" charset="-128"/>
        <a:cs typeface="Arial Unicode MS" pitchFamily="34" charset="-128"/>
      </a:defRPr>
    </a:lvl6pPr>
    <a:lvl7pPr marL="2743200" algn="l" defTabSz="914400" rtl="0" eaLnBrk="1" latinLnBrk="0" hangingPunct="1">
      <a:defRPr sz="2400" kern="1200">
        <a:solidFill>
          <a:schemeClr val="bg1"/>
        </a:solidFill>
        <a:latin typeface="Times New Roman" pitchFamily="18" charset="0"/>
        <a:ea typeface="Arial Unicode MS" pitchFamily="34" charset="-128"/>
        <a:cs typeface="Arial Unicode MS" pitchFamily="34" charset="-128"/>
      </a:defRPr>
    </a:lvl7pPr>
    <a:lvl8pPr marL="3200400" algn="l" defTabSz="914400" rtl="0" eaLnBrk="1" latinLnBrk="0" hangingPunct="1">
      <a:defRPr sz="2400" kern="1200">
        <a:solidFill>
          <a:schemeClr val="bg1"/>
        </a:solidFill>
        <a:latin typeface="Times New Roman" pitchFamily="18" charset="0"/>
        <a:ea typeface="Arial Unicode MS" pitchFamily="34" charset="-128"/>
        <a:cs typeface="Arial Unicode MS" pitchFamily="34" charset="-128"/>
      </a:defRPr>
    </a:lvl8pPr>
    <a:lvl9pPr marL="3657600" algn="l" defTabSz="914400" rtl="0" eaLnBrk="1" latinLnBrk="0" hangingPunct="1">
      <a:defRPr sz="2400" kern="1200">
        <a:solidFill>
          <a:schemeClr val="bg1"/>
        </a:solidFill>
        <a:latin typeface="Times New Roman" pitchFamily="18" charset="0"/>
        <a:ea typeface="Arial Unicode MS" pitchFamily="34" charset="-128"/>
        <a:cs typeface="Arial Unicode MS" pitchFamily="3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5050"/>
    <a:srgbClr val="6666FF"/>
    <a:srgbClr val="FF66FF"/>
    <a:srgbClr val="666633"/>
    <a:srgbClr val="FF66CC"/>
    <a:srgbClr val="FF9933"/>
    <a:srgbClr val="9900CC"/>
    <a:srgbClr val="CCCCFF"/>
    <a:srgbClr val="9999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23" autoAdjust="0"/>
    <p:restoredTop sz="94660"/>
  </p:normalViewPr>
  <p:slideViewPr>
    <p:cSldViewPr>
      <p:cViewPr varScale="1">
        <p:scale>
          <a:sx n="62" d="100"/>
          <a:sy n="62" d="100"/>
        </p:scale>
        <p:origin x="-1218" y="-7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944"/>
        <p:guide pos="2236"/>
      </p:guideLst>
    </p:cSldViewPr>
  </p:notes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viewProps" Target="view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27" Type="http://schemas.openxmlformats.org/officeDocument/2006/relationships/slide" Target="slides/slide226.xml"/><Relationship Id="rId201" Type="http://schemas.openxmlformats.org/officeDocument/2006/relationships/slide" Target="slides/slide200.xml"/><Relationship Id="rId222" Type="http://schemas.openxmlformats.org/officeDocument/2006/relationships/slide" Target="slides/slide22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theme" Target="theme/theme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notesMaster" Target="notesMasters/notesMaster1.xml"/><Relationship Id="rId239"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handoutMaster" Target="handoutMasters/handoutMaster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presProps" Target="presProps.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charts/_rels/chart1.xml.rels><?xml version="1.0" encoding="UTF-8" standalone="yes"?>
<Relationships xmlns="http://schemas.openxmlformats.org/package/2006/relationships"><Relationship Id="rId1" Type="http://schemas.openxmlformats.org/officeDocument/2006/relationships/oleObject" Target="Cartel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t-IT"/>
  <c:chart>
    <c:autoTitleDeleted val="1"/>
    <c:plotArea>
      <c:layout>
        <c:manualLayout>
          <c:layoutTarget val="inner"/>
          <c:xMode val="edge"/>
          <c:yMode val="edge"/>
          <c:x val="3.0581039755352298E-4"/>
          <c:y val="3.8495188101487311E-2"/>
          <c:w val="0.87431192660551116"/>
          <c:h val="0.85616797900261876"/>
        </c:manualLayout>
      </c:layout>
      <c:scatterChart>
        <c:scatterStyle val="smoothMarker"/>
        <c:ser>
          <c:idx val="0"/>
          <c:order val="0"/>
          <c:tx>
            <c:strRef>
              <c:f>Foglio1!$B$1</c:f>
              <c:strCache>
                <c:ptCount val="1"/>
                <c:pt idx="0">
                  <c:v>M</c:v>
                </c:pt>
              </c:strCache>
            </c:strRef>
          </c:tx>
          <c:spPr>
            <a:ln>
              <a:solidFill>
                <a:schemeClr val="tx1"/>
              </a:solidFill>
            </a:ln>
          </c:spPr>
          <c:marker>
            <c:symbol val="none"/>
          </c:marker>
          <c:xVal>
            <c:numRef>
              <c:f>Foglio1!$A$2:$A$29</c:f>
              <c:numCache>
                <c:formatCode>General</c:formatCode>
                <c:ptCount val="28"/>
                <c:pt idx="0">
                  <c:v>1</c:v>
                </c:pt>
                <c:pt idx="1">
                  <c:v>1.5</c:v>
                </c:pt>
                <c:pt idx="2">
                  <c:v>2</c:v>
                </c:pt>
                <c:pt idx="3">
                  <c:v>2.5</c:v>
                </c:pt>
                <c:pt idx="4">
                  <c:v>3</c:v>
                </c:pt>
                <c:pt idx="5">
                  <c:v>3.5</c:v>
                </c:pt>
                <c:pt idx="6">
                  <c:v>4</c:v>
                </c:pt>
                <c:pt idx="7">
                  <c:v>4.5</c:v>
                </c:pt>
                <c:pt idx="8">
                  <c:v>5</c:v>
                </c:pt>
                <c:pt idx="9">
                  <c:v>5.5</c:v>
                </c:pt>
                <c:pt idx="10">
                  <c:v>6</c:v>
                </c:pt>
                <c:pt idx="11">
                  <c:v>6.5</c:v>
                </c:pt>
                <c:pt idx="12">
                  <c:v>7</c:v>
                </c:pt>
                <c:pt idx="13">
                  <c:v>7.5</c:v>
                </c:pt>
                <c:pt idx="14">
                  <c:v>8</c:v>
                </c:pt>
                <c:pt idx="15">
                  <c:v>8.5</c:v>
                </c:pt>
                <c:pt idx="16">
                  <c:v>9</c:v>
                </c:pt>
                <c:pt idx="17">
                  <c:v>9.5</c:v>
                </c:pt>
                <c:pt idx="18">
                  <c:v>10</c:v>
                </c:pt>
                <c:pt idx="19">
                  <c:v>10.5</c:v>
                </c:pt>
                <c:pt idx="20">
                  <c:v>11</c:v>
                </c:pt>
                <c:pt idx="21">
                  <c:v>11.5</c:v>
                </c:pt>
                <c:pt idx="22">
                  <c:v>12</c:v>
                </c:pt>
                <c:pt idx="23">
                  <c:v>12.5</c:v>
                </c:pt>
                <c:pt idx="24">
                  <c:v>13</c:v>
                </c:pt>
                <c:pt idx="25">
                  <c:v>13.5</c:v>
                </c:pt>
              </c:numCache>
            </c:numRef>
          </c:xVal>
          <c:yVal>
            <c:numRef>
              <c:f>Foglio1!$B$2:$B$29</c:f>
              <c:numCache>
                <c:formatCode>General</c:formatCode>
                <c:ptCount val="28"/>
                <c:pt idx="0">
                  <c:v>100</c:v>
                </c:pt>
                <c:pt idx="1">
                  <c:v>66.666666666666671</c:v>
                </c:pt>
                <c:pt idx="2">
                  <c:v>50</c:v>
                </c:pt>
                <c:pt idx="3">
                  <c:v>40</c:v>
                </c:pt>
                <c:pt idx="4">
                  <c:v>33.333333333333336</c:v>
                </c:pt>
                <c:pt idx="5">
                  <c:v>28.571428571428573</c:v>
                </c:pt>
                <c:pt idx="6">
                  <c:v>25</c:v>
                </c:pt>
                <c:pt idx="7">
                  <c:v>22.222222222221916</c:v>
                </c:pt>
                <c:pt idx="8">
                  <c:v>20</c:v>
                </c:pt>
                <c:pt idx="9">
                  <c:v>18.181818181818397</c:v>
                </c:pt>
                <c:pt idx="10">
                  <c:v>16.666666666666668</c:v>
                </c:pt>
                <c:pt idx="11">
                  <c:v>15.384615384615385</c:v>
                </c:pt>
                <c:pt idx="12">
                  <c:v>14.285714285714286</c:v>
                </c:pt>
                <c:pt idx="13">
                  <c:v>13.333333333333334</c:v>
                </c:pt>
                <c:pt idx="14">
                  <c:v>12.5</c:v>
                </c:pt>
              </c:numCache>
            </c:numRef>
          </c:yVal>
          <c:smooth val="1"/>
        </c:ser>
        <c:axId val="101261312"/>
        <c:axId val="101263232"/>
      </c:scatterChart>
      <c:valAx>
        <c:axId val="101261312"/>
        <c:scaling>
          <c:orientation val="minMax"/>
          <c:max val="10"/>
        </c:scaling>
        <c:axPos val="b"/>
        <c:title>
          <c:tx>
            <c:rich>
              <a:bodyPr/>
              <a:lstStyle/>
              <a:p>
                <a:pPr>
                  <a:defRPr/>
                </a:pPr>
                <a:r>
                  <a:rPr lang="en-US" sz="1400" dirty="0" smtClean="0"/>
                  <a:t>Magnitude, </a:t>
                </a:r>
                <a:r>
                  <a:rPr lang="en-US" sz="1400" dirty="0"/>
                  <a:t>M</a:t>
                </a:r>
              </a:p>
            </c:rich>
          </c:tx>
          <c:layout/>
        </c:title>
        <c:numFmt formatCode="General" sourceLinked="1"/>
        <c:majorTickMark val="none"/>
        <c:tickLblPos val="none"/>
        <c:crossAx val="101263232"/>
        <c:crosses val="autoZero"/>
        <c:crossBetween val="midCat"/>
      </c:valAx>
      <c:valAx>
        <c:axId val="101263232"/>
        <c:scaling>
          <c:orientation val="minMax"/>
        </c:scaling>
        <c:axPos val="l"/>
        <c:title>
          <c:tx>
            <c:rich>
              <a:bodyPr/>
              <a:lstStyle/>
              <a:p>
                <a:pPr>
                  <a:defRPr/>
                </a:pPr>
                <a:r>
                  <a:rPr lang="it-IT" sz="1400" dirty="0" err="1" smtClean="0"/>
                  <a:t>Frequency</a:t>
                </a:r>
                <a:r>
                  <a:rPr lang="it-IT" sz="1400" dirty="0" smtClean="0"/>
                  <a:t>, </a:t>
                </a:r>
                <a:r>
                  <a:rPr lang="it-IT" sz="1400" dirty="0"/>
                  <a:t>P</a:t>
                </a:r>
              </a:p>
            </c:rich>
          </c:tx>
          <c:layout/>
        </c:title>
        <c:numFmt formatCode="General" sourceLinked="1"/>
        <c:majorTickMark val="none"/>
        <c:tickLblPos val="none"/>
        <c:crossAx val="101261312"/>
        <c:crosses val="autoZero"/>
        <c:crossBetween val="midCat"/>
      </c:valAx>
      <c:spPr>
        <a:noFill/>
        <a:ln w="25400">
          <a:noFill/>
        </a:ln>
      </c:spPr>
    </c:plotArea>
    <c:plotVisOnly val="1"/>
    <c:dispBlanksAs val="gap"/>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3077137" cy="511731"/>
          </a:xfrm>
          <a:prstGeom prst="rect">
            <a:avLst/>
          </a:prstGeom>
        </p:spPr>
        <p:txBody>
          <a:bodyPr vert="horz" lIns="95070" tIns="47535" rIns="95070" bIns="47535" rtlCol="0"/>
          <a:lstStyle>
            <a:lvl1pPr algn="l">
              <a:defRPr sz="1200"/>
            </a:lvl1pPr>
          </a:lstStyle>
          <a:p>
            <a:endParaRPr lang="it-IT" dirty="0"/>
          </a:p>
        </p:txBody>
      </p:sp>
      <p:sp>
        <p:nvSpPr>
          <p:cNvPr id="3" name="Segnaposto data 2"/>
          <p:cNvSpPr>
            <a:spLocks noGrp="1"/>
          </p:cNvSpPr>
          <p:nvPr>
            <p:ph type="dt" sz="quarter" idx="1"/>
          </p:nvPr>
        </p:nvSpPr>
        <p:spPr>
          <a:xfrm>
            <a:off x="4020506" y="1"/>
            <a:ext cx="3077137" cy="511731"/>
          </a:xfrm>
          <a:prstGeom prst="rect">
            <a:avLst/>
          </a:prstGeom>
        </p:spPr>
        <p:txBody>
          <a:bodyPr vert="horz" lIns="95070" tIns="47535" rIns="95070" bIns="47535" rtlCol="0"/>
          <a:lstStyle>
            <a:lvl1pPr algn="r">
              <a:defRPr sz="1200"/>
            </a:lvl1pPr>
          </a:lstStyle>
          <a:p>
            <a:fld id="{6468EB05-9417-4286-B6F2-2B253A8CEBC8}" type="datetimeFigureOut">
              <a:rPr lang="it-IT" smtClean="0"/>
              <a:pPr/>
              <a:t>10/05/2017</a:t>
            </a:fld>
            <a:endParaRPr lang="it-IT" dirty="0"/>
          </a:p>
        </p:txBody>
      </p:sp>
      <p:sp>
        <p:nvSpPr>
          <p:cNvPr id="4" name="Segnaposto piè di pagina 3"/>
          <p:cNvSpPr>
            <a:spLocks noGrp="1"/>
          </p:cNvSpPr>
          <p:nvPr>
            <p:ph type="ftr" sz="quarter" idx="2"/>
          </p:nvPr>
        </p:nvSpPr>
        <p:spPr>
          <a:xfrm>
            <a:off x="0" y="9721238"/>
            <a:ext cx="3077137" cy="511731"/>
          </a:xfrm>
          <a:prstGeom prst="rect">
            <a:avLst/>
          </a:prstGeom>
        </p:spPr>
        <p:txBody>
          <a:bodyPr vert="horz" lIns="95070" tIns="47535" rIns="95070" bIns="47535" rtlCol="0" anchor="b"/>
          <a:lstStyle>
            <a:lvl1pPr algn="l">
              <a:defRPr sz="1200"/>
            </a:lvl1pPr>
          </a:lstStyle>
          <a:p>
            <a:endParaRPr lang="it-IT" dirty="0"/>
          </a:p>
        </p:txBody>
      </p:sp>
      <p:sp>
        <p:nvSpPr>
          <p:cNvPr id="5" name="Segnaposto numero diapositiva 4"/>
          <p:cNvSpPr>
            <a:spLocks noGrp="1"/>
          </p:cNvSpPr>
          <p:nvPr>
            <p:ph type="sldNum" sz="quarter" idx="3"/>
          </p:nvPr>
        </p:nvSpPr>
        <p:spPr>
          <a:xfrm>
            <a:off x="4020506" y="9721238"/>
            <a:ext cx="3077137" cy="511731"/>
          </a:xfrm>
          <a:prstGeom prst="rect">
            <a:avLst/>
          </a:prstGeom>
        </p:spPr>
        <p:txBody>
          <a:bodyPr vert="horz" lIns="95070" tIns="47535" rIns="95070" bIns="47535" rtlCol="0" anchor="b"/>
          <a:lstStyle>
            <a:lvl1pPr algn="r">
              <a:defRPr sz="1200"/>
            </a:lvl1pPr>
          </a:lstStyle>
          <a:p>
            <a:fld id="{1F3AC6CB-220C-43E1-B3F2-CF29FB65AEAA}" type="slidenum">
              <a:rPr lang="it-IT" smtClean="0"/>
              <a:pPr/>
              <a:t>‹N›</a:t>
            </a:fld>
            <a:endParaRPr lang="it-IT" dirty="0"/>
          </a:p>
        </p:txBody>
      </p:sp>
    </p:spTree>
    <p:extLst>
      <p:ext uri="{BB962C8B-B14F-4D97-AF65-F5344CB8AC3E}">
        <p14:creationId xmlns="" xmlns:p14="http://schemas.microsoft.com/office/powerpoint/2010/main" val="706138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1" y="0"/>
            <a:ext cx="7099300" cy="10234613"/>
          </a:xfrm>
          <a:prstGeom prst="roundRect">
            <a:avLst>
              <a:gd name="adj" fmla="val 23"/>
            </a:avLst>
          </a:prstGeom>
          <a:solidFill>
            <a:srgbClr val="FFFFFF"/>
          </a:solidFill>
          <a:ln w="9360">
            <a:noFill/>
            <a:miter lim="800000"/>
            <a:headEnd/>
            <a:tailEnd/>
          </a:ln>
          <a:effectLst/>
        </p:spPr>
        <p:txBody>
          <a:bodyPr wrap="none" lIns="93948" tIns="46975" rIns="93948" bIns="46975" anchor="ctr"/>
          <a:lstStyle/>
          <a:p>
            <a:pPr>
              <a:defRPr/>
            </a:pPr>
            <a:endParaRPr lang="it-IT" dirty="0">
              <a:ea typeface="+mn-ea"/>
              <a:cs typeface="Arial Unicode MS" charset="0"/>
            </a:endParaRPr>
          </a:p>
        </p:txBody>
      </p:sp>
      <p:sp>
        <p:nvSpPr>
          <p:cNvPr id="2050" name="AutoShape 2"/>
          <p:cNvSpPr>
            <a:spLocks noChangeArrowheads="1"/>
          </p:cNvSpPr>
          <p:nvPr/>
        </p:nvSpPr>
        <p:spPr bwMode="auto">
          <a:xfrm>
            <a:off x="1" y="0"/>
            <a:ext cx="7099300" cy="10234613"/>
          </a:xfrm>
          <a:prstGeom prst="roundRect">
            <a:avLst>
              <a:gd name="adj" fmla="val 23"/>
            </a:avLst>
          </a:prstGeom>
          <a:solidFill>
            <a:srgbClr val="FFFFFF"/>
          </a:solidFill>
          <a:ln w="9525">
            <a:noFill/>
            <a:round/>
            <a:headEnd/>
            <a:tailEnd/>
          </a:ln>
          <a:effectLst/>
        </p:spPr>
        <p:txBody>
          <a:bodyPr wrap="none" lIns="93948" tIns="46975" rIns="93948" bIns="46975" anchor="ctr"/>
          <a:lstStyle/>
          <a:p>
            <a:pPr>
              <a:defRPr/>
            </a:pPr>
            <a:endParaRPr lang="it-IT" dirty="0">
              <a:ea typeface="+mn-ea"/>
              <a:cs typeface="Arial Unicode MS" charset="0"/>
            </a:endParaRPr>
          </a:p>
        </p:txBody>
      </p:sp>
      <p:sp>
        <p:nvSpPr>
          <p:cNvPr id="269316" name="Rectangle 3"/>
          <p:cNvSpPr>
            <a:spLocks noGrp="1" noRot="1" noChangeAspect="1" noChangeArrowheads="1"/>
          </p:cNvSpPr>
          <p:nvPr>
            <p:ph type="sldImg"/>
          </p:nvPr>
        </p:nvSpPr>
        <p:spPr bwMode="auto">
          <a:xfrm>
            <a:off x="1189038" y="984250"/>
            <a:ext cx="4716462" cy="3536950"/>
          </a:xfrm>
          <a:prstGeom prst="rect">
            <a:avLst/>
          </a:prstGeom>
          <a:noFill/>
          <a:ln w="9525">
            <a:noFill/>
            <a:round/>
            <a:headEnd/>
            <a:tailEnd/>
          </a:ln>
        </p:spPr>
      </p:sp>
      <p:sp>
        <p:nvSpPr>
          <p:cNvPr id="2052" name="Rectangle 4"/>
          <p:cNvSpPr>
            <a:spLocks noGrp="1" noChangeArrowheads="1"/>
          </p:cNvSpPr>
          <p:nvPr>
            <p:ph type="body"/>
          </p:nvPr>
        </p:nvSpPr>
        <p:spPr bwMode="auto">
          <a:xfrm>
            <a:off x="1097762" y="4868216"/>
            <a:ext cx="4902133" cy="392702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it-IT" noProof="0" smtClean="0"/>
          </a:p>
        </p:txBody>
      </p:sp>
    </p:spTree>
    <p:extLst>
      <p:ext uri="{BB962C8B-B14F-4D97-AF65-F5344CB8AC3E}">
        <p14:creationId xmlns="" xmlns:p14="http://schemas.microsoft.com/office/powerpoint/2010/main" val="1212114001"/>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0338" name="Text Box 1"/>
          <p:cNvSpPr txBox="1">
            <a:spLocks noChangeArrowheads="1"/>
          </p:cNvSpPr>
          <p:nvPr/>
        </p:nvSpPr>
        <p:spPr bwMode="auto">
          <a:xfrm>
            <a:off x="1232518" y="983381"/>
            <a:ext cx="4632622" cy="3542439"/>
          </a:xfrm>
          <a:prstGeom prst="rect">
            <a:avLst/>
          </a:prstGeom>
          <a:solidFill>
            <a:srgbClr val="FFFFFF"/>
          </a:solidFill>
          <a:ln w="9360">
            <a:solidFill>
              <a:srgbClr val="000000"/>
            </a:solidFill>
            <a:miter lim="800000"/>
            <a:headEnd/>
            <a:tailEnd/>
          </a:ln>
        </p:spPr>
        <p:txBody>
          <a:bodyPr wrap="none" lIns="93948" tIns="46975" rIns="93948" bIns="46975" anchor="ctr"/>
          <a:lstStyle/>
          <a:p>
            <a:endParaRPr lang="it-IT" dirty="0"/>
          </a:p>
        </p:txBody>
      </p:sp>
      <p:sp>
        <p:nvSpPr>
          <p:cNvPr id="270339" name="Rectangle 2"/>
          <p:cNvSpPr>
            <a:spLocks noGrp="1" noChangeArrowheads="1"/>
          </p:cNvSpPr>
          <p:nvPr>
            <p:ph type="body"/>
          </p:nvPr>
        </p:nvSpPr>
        <p:spPr>
          <a:xfrm>
            <a:off x="1097763" y="4868216"/>
            <a:ext cx="4903776" cy="3928651"/>
          </a:xfrm>
          <a:noFill/>
          <a:ln/>
        </p:spPr>
        <p:txBody>
          <a:bodyPr wrap="none" anchor="ctr"/>
          <a:lstStyle/>
          <a:p>
            <a:endParaRPr lang="it-IT"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7"/>
          <p:cNvSpPr>
            <a:spLocks noGrp="1" noChangeArrowheads="1"/>
          </p:cNvSpPr>
          <p:nvPr>
            <p:ph type="sldNum" sz="quarter"/>
          </p:nvPr>
        </p:nvSpPr>
        <p:spPr>
          <a:xfrm>
            <a:off x="4021296" y="9720286"/>
            <a:ext cx="3076363" cy="512653"/>
          </a:xfrm>
          <a:prstGeom prst="rect">
            <a:avLst/>
          </a:prstGeom>
          <a:noFill/>
        </p:spPr>
        <p:txBody>
          <a:bodyPr lIns="96045" tIns="48023" rIns="96045" bIns="48023"/>
          <a:lstStyle/>
          <a:p>
            <a:pPr>
              <a:tabLst>
                <a:tab pos="0" algn="l"/>
                <a:tab pos="958787" algn="l"/>
                <a:tab pos="1919241" algn="l"/>
                <a:tab pos="2879697" algn="l"/>
                <a:tab pos="3840151" algn="l"/>
                <a:tab pos="4800605" algn="l"/>
                <a:tab pos="5761060" algn="l"/>
                <a:tab pos="6721514" algn="l"/>
                <a:tab pos="7681968" algn="l"/>
                <a:tab pos="8642423" algn="l"/>
                <a:tab pos="9602877" algn="l"/>
                <a:tab pos="10563332" algn="l"/>
              </a:tabLst>
            </a:pPr>
            <a:fld id="{D4A08D9E-8893-48A2-B8DB-51D1C5BDB386}" type="slidenum">
              <a:rPr lang="en-GB" smtClean="0"/>
              <a:pPr>
                <a:tabLst>
                  <a:tab pos="0" algn="l"/>
                  <a:tab pos="958787" algn="l"/>
                  <a:tab pos="1919241" algn="l"/>
                  <a:tab pos="2879697" algn="l"/>
                  <a:tab pos="3840151" algn="l"/>
                  <a:tab pos="4800605" algn="l"/>
                  <a:tab pos="5761060" algn="l"/>
                  <a:tab pos="6721514" algn="l"/>
                  <a:tab pos="7681968" algn="l"/>
                  <a:tab pos="8642423" algn="l"/>
                  <a:tab pos="9602877" algn="l"/>
                  <a:tab pos="10563332" algn="l"/>
                </a:tabLst>
              </a:pPr>
              <a:t>45</a:t>
            </a:fld>
            <a:endParaRPr lang="en-GB" dirty="0" smtClean="0"/>
          </a:p>
        </p:txBody>
      </p:sp>
      <p:sp>
        <p:nvSpPr>
          <p:cNvPr id="109571" name="Rectangle 2"/>
          <p:cNvSpPr>
            <a:spLocks noGrp="1" noRot="1" noChangeAspect="1" noChangeArrowheads="1" noTextEdit="1"/>
          </p:cNvSpPr>
          <p:nvPr>
            <p:ph type="sldImg"/>
          </p:nvPr>
        </p:nvSpPr>
        <p:spPr>
          <a:xfrm>
            <a:off x="990600" y="766763"/>
            <a:ext cx="5118100" cy="3838575"/>
          </a:xfrm>
          <a:ln/>
        </p:spPr>
      </p:sp>
      <p:sp>
        <p:nvSpPr>
          <p:cNvPr id="109572" name="Rectangle 3"/>
          <p:cNvSpPr>
            <a:spLocks noGrp="1" noChangeArrowheads="1"/>
          </p:cNvSpPr>
          <p:nvPr>
            <p:ph type="body" idx="1"/>
          </p:nvPr>
        </p:nvSpPr>
        <p:spPr>
          <a:xfrm>
            <a:off x="709931" y="4861819"/>
            <a:ext cx="5679440" cy="4605491"/>
          </a:xfrm>
          <a:noFill/>
          <a:ln/>
        </p:spPr>
        <p:txBody>
          <a:bodyPr wrap="none" anchor="ctr"/>
          <a:lstStyle/>
          <a:p>
            <a:endParaRPr lang="it-IT"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7"/>
          <p:cNvSpPr>
            <a:spLocks noGrp="1" noChangeArrowheads="1"/>
          </p:cNvSpPr>
          <p:nvPr>
            <p:ph type="sldNum" sz="quarter"/>
          </p:nvPr>
        </p:nvSpPr>
        <p:spPr>
          <a:xfrm>
            <a:off x="4021296" y="9720286"/>
            <a:ext cx="3076363" cy="512653"/>
          </a:xfrm>
          <a:prstGeom prst="rect">
            <a:avLst/>
          </a:prstGeom>
          <a:noFill/>
        </p:spPr>
        <p:txBody>
          <a:bodyPr lIns="96045" tIns="48023" rIns="96045" bIns="48023"/>
          <a:lstStyle/>
          <a:p>
            <a:pPr>
              <a:tabLst>
                <a:tab pos="0" algn="l"/>
                <a:tab pos="958787" algn="l"/>
                <a:tab pos="1919241" algn="l"/>
                <a:tab pos="2879697" algn="l"/>
                <a:tab pos="3840151" algn="l"/>
                <a:tab pos="4800605" algn="l"/>
                <a:tab pos="5761060" algn="l"/>
                <a:tab pos="6721514" algn="l"/>
                <a:tab pos="7681968" algn="l"/>
                <a:tab pos="8642423" algn="l"/>
                <a:tab pos="9602877" algn="l"/>
                <a:tab pos="10563332" algn="l"/>
              </a:tabLst>
            </a:pPr>
            <a:fld id="{84DC5F70-DE29-47FA-8040-7E9FA1D6CD12}" type="slidenum">
              <a:rPr lang="en-GB" smtClean="0"/>
              <a:pPr>
                <a:tabLst>
                  <a:tab pos="0" algn="l"/>
                  <a:tab pos="958787" algn="l"/>
                  <a:tab pos="1919241" algn="l"/>
                  <a:tab pos="2879697" algn="l"/>
                  <a:tab pos="3840151" algn="l"/>
                  <a:tab pos="4800605" algn="l"/>
                  <a:tab pos="5761060" algn="l"/>
                  <a:tab pos="6721514" algn="l"/>
                  <a:tab pos="7681968" algn="l"/>
                  <a:tab pos="8642423" algn="l"/>
                  <a:tab pos="9602877" algn="l"/>
                  <a:tab pos="10563332" algn="l"/>
                </a:tabLst>
              </a:pPr>
              <a:t>46</a:t>
            </a:fld>
            <a:endParaRPr lang="en-GB" dirty="0" smtClean="0"/>
          </a:p>
        </p:txBody>
      </p:sp>
      <p:sp>
        <p:nvSpPr>
          <p:cNvPr id="110595" name="Rectangle 2"/>
          <p:cNvSpPr>
            <a:spLocks noGrp="1" noRot="1" noChangeAspect="1" noChangeArrowheads="1" noTextEdit="1"/>
          </p:cNvSpPr>
          <p:nvPr>
            <p:ph type="sldImg"/>
          </p:nvPr>
        </p:nvSpPr>
        <p:spPr>
          <a:xfrm>
            <a:off x="990600" y="766763"/>
            <a:ext cx="5118100" cy="3838575"/>
          </a:xfrm>
          <a:ln/>
        </p:spPr>
      </p:sp>
      <p:sp>
        <p:nvSpPr>
          <p:cNvPr id="110596" name="Rectangle 3"/>
          <p:cNvSpPr>
            <a:spLocks noGrp="1" noChangeArrowheads="1"/>
          </p:cNvSpPr>
          <p:nvPr>
            <p:ph type="body" idx="1"/>
          </p:nvPr>
        </p:nvSpPr>
        <p:spPr>
          <a:xfrm>
            <a:off x="709931" y="4861819"/>
            <a:ext cx="5679440" cy="4605491"/>
          </a:xfrm>
          <a:noFill/>
          <a:ln/>
        </p:spPr>
        <p:txBody>
          <a:bodyPr wrap="none" anchor="ctr"/>
          <a:lstStyle/>
          <a:p>
            <a:endParaRPr lang="it-IT"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7"/>
          <p:cNvSpPr>
            <a:spLocks noGrp="1" noChangeArrowheads="1"/>
          </p:cNvSpPr>
          <p:nvPr>
            <p:ph type="sldNum" sz="quarter"/>
          </p:nvPr>
        </p:nvSpPr>
        <p:spPr>
          <a:xfrm>
            <a:off x="4021296" y="9720286"/>
            <a:ext cx="3076363" cy="512653"/>
          </a:xfrm>
          <a:prstGeom prst="rect">
            <a:avLst/>
          </a:prstGeom>
          <a:noFill/>
        </p:spPr>
        <p:txBody>
          <a:bodyPr lIns="96045" tIns="48023" rIns="96045" bIns="48023"/>
          <a:lstStyle/>
          <a:p>
            <a:pPr>
              <a:tabLst>
                <a:tab pos="0" algn="l"/>
                <a:tab pos="958787" algn="l"/>
                <a:tab pos="1919241" algn="l"/>
                <a:tab pos="2879697" algn="l"/>
                <a:tab pos="3840151" algn="l"/>
                <a:tab pos="4800605" algn="l"/>
                <a:tab pos="5761060" algn="l"/>
                <a:tab pos="6721514" algn="l"/>
                <a:tab pos="7681968" algn="l"/>
                <a:tab pos="8642423" algn="l"/>
                <a:tab pos="9602877" algn="l"/>
                <a:tab pos="10563332" algn="l"/>
              </a:tabLst>
            </a:pPr>
            <a:fld id="{AB5A2250-6F8D-4F99-A54B-D2263882142A}" type="slidenum">
              <a:rPr lang="en-GB" smtClean="0"/>
              <a:pPr>
                <a:tabLst>
                  <a:tab pos="0" algn="l"/>
                  <a:tab pos="958787" algn="l"/>
                  <a:tab pos="1919241" algn="l"/>
                  <a:tab pos="2879697" algn="l"/>
                  <a:tab pos="3840151" algn="l"/>
                  <a:tab pos="4800605" algn="l"/>
                  <a:tab pos="5761060" algn="l"/>
                  <a:tab pos="6721514" algn="l"/>
                  <a:tab pos="7681968" algn="l"/>
                  <a:tab pos="8642423" algn="l"/>
                  <a:tab pos="9602877" algn="l"/>
                  <a:tab pos="10563332" algn="l"/>
                </a:tabLst>
              </a:pPr>
              <a:t>47</a:t>
            </a:fld>
            <a:endParaRPr lang="en-GB" dirty="0" smtClean="0"/>
          </a:p>
        </p:txBody>
      </p:sp>
      <p:sp>
        <p:nvSpPr>
          <p:cNvPr id="111619" name="Rectangle 2"/>
          <p:cNvSpPr>
            <a:spLocks noGrp="1" noRot="1" noChangeAspect="1" noChangeArrowheads="1" noTextEdit="1"/>
          </p:cNvSpPr>
          <p:nvPr>
            <p:ph type="sldImg"/>
          </p:nvPr>
        </p:nvSpPr>
        <p:spPr>
          <a:xfrm>
            <a:off x="990600" y="766763"/>
            <a:ext cx="5118100" cy="3838575"/>
          </a:xfrm>
          <a:ln/>
        </p:spPr>
      </p:sp>
      <p:sp>
        <p:nvSpPr>
          <p:cNvPr id="111620" name="Rectangle 3"/>
          <p:cNvSpPr>
            <a:spLocks noGrp="1" noChangeArrowheads="1"/>
          </p:cNvSpPr>
          <p:nvPr>
            <p:ph type="body" idx="1"/>
          </p:nvPr>
        </p:nvSpPr>
        <p:spPr>
          <a:xfrm>
            <a:off x="709931" y="4861819"/>
            <a:ext cx="5679440" cy="4605491"/>
          </a:xfrm>
          <a:noFill/>
          <a:ln/>
        </p:spPr>
        <p:txBody>
          <a:bodyPr wrap="none" anchor="ctr"/>
          <a:lstStyle/>
          <a:p>
            <a:endParaRPr lang="it-IT"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1187450" y="984250"/>
            <a:ext cx="4721225" cy="3540125"/>
          </a:xfrm>
        </p:spPr>
      </p:sp>
      <p:sp>
        <p:nvSpPr>
          <p:cNvPr id="103427" name="Rectangle 3"/>
          <p:cNvSpPr>
            <a:spLocks noGrp="1" noChangeArrowheads="1"/>
          </p:cNvSpPr>
          <p:nvPr>
            <p:ph type="body" idx="1"/>
          </p:nvPr>
        </p:nvSpPr>
        <p:spPr>
          <a:xfrm>
            <a:off x="1097763" y="4868217"/>
            <a:ext cx="4905420" cy="3930273"/>
          </a:xfrm>
          <a:noFill/>
          <a:ln/>
        </p:spPr>
        <p:txBody>
          <a:bodyPr wrap="none" anchor="ctr"/>
          <a:lstStyle/>
          <a:p>
            <a:endParaRPr lang="it-IT"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0578" name="Text Box 1"/>
          <p:cNvSpPr txBox="1">
            <a:spLocks noChangeArrowheads="1"/>
          </p:cNvSpPr>
          <p:nvPr/>
        </p:nvSpPr>
        <p:spPr bwMode="auto">
          <a:xfrm>
            <a:off x="1156926" y="983382"/>
            <a:ext cx="4782167" cy="3540816"/>
          </a:xfrm>
          <a:prstGeom prst="rect">
            <a:avLst/>
          </a:prstGeom>
          <a:solidFill>
            <a:srgbClr val="FFFFFF"/>
          </a:solidFill>
          <a:ln w="9525">
            <a:solidFill>
              <a:srgbClr val="000000"/>
            </a:solidFill>
            <a:miter lim="800000"/>
            <a:headEnd/>
            <a:tailEnd/>
          </a:ln>
        </p:spPr>
        <p:txBody>
          <a:bodyPr wrap="none" lIns="94259" tIns="47131" rIns="94259" bIns="47131" anchor="ctr"/>
          <a:lstStyle/>
          <a:p>
            <a:endParaRPr lang="it-IT" dirty="0"/>
          </a:p>
        </p:txBody>
      </p:sp>
      <p:sp>
        <p:nvSpPr>
          <p:cNvPr id="280579" name="Rectangle 2"/>
          <p:cNvSpPr>
            <a:spLocks noGrp="1" noChangeArrowheads="1"/>
          </p:cNvSpPr>
          <p:nvPr>
            <p:ph type="body"/>
          </p:nvPr>
        </p:nvSpPr>
        <p:spPr>
          <a:xfrm>
            <a:off x="1097765" y="4868217"/>
            <a:ext cx="4903776" cy="3928652"/>
          </a:xfrm>
          <a:noFill/>
          <a:ln/>
        </p:spPr>
        <p:txBody>
          <a:bodyPr wrap="none" anchor="ctr"/>
          <a:lstStyle/>
          <a:p>
            <a:endParaRPr lang="it-IT"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1602" name="Text Box 1"/>
          <p:cNvSpPr txBox="1">
            <a:spLocks noChangeArrowheads="1"/>
          </p:cNvSpPr>
          <p:nvPr/>
        </p:nvSpPr>
        <p:spPr bwMode="auto">
          <a:xfrm>
            <a:off x="1156926" y="983382"/>
            <a:ext cx="4782167" cy="3540816"/>
          </a:xfrm>
          <a:prstGeom prst="rect">
            <a:avLst/>
          </a:prstGeom>
          <a:solidFill>
            <a:srgbClr val="FFFFFF"/>
          </a:solidFill>
          <a:ln w="9525">
            <a:solidFill>
              <a:srgbClr val="000000"/>
            </a:solidFill>
            <a:miter lim="800000"/>
            <a:headEnd/>
            <a:tailEnd/>
          </a:ln>
        </p:spPr>
        <p:txBody>
          <a:bodyPr wrap="none" lIns="94259" tIns="47131" rIns="94259" bIns="47131" anchor="ctr"/>
          <a:lstStyle/>
          <a:p>
            <a:endParaRPr lang="it-IT" dirty="0"/>
          </a:p>
        </p:txBody>
      </p:sp>
      <p:sp>
        <p:nvSpPr>
          <p:cNvPr id="281603" name="Rectangle 2"/>
          <p:cNvSpPr>
            <a:spLocks noGrp="1" noChangeArrowheads="1"/>
          </p:cNvSpPr>
          <p:nvPr>
            <p:ph type="body"/>
          </p:nvPr>
        </p:nvSpPr>
        <p:spPr>
          <a:xfrm>
            <a:off x="1097765" y="4868217"/>
            <a:ext cx="4903776" cy="3928652"/>
          </a:xfrm>
          <a:noFill/>
          <a:ln/>
        </p:spPr>
        <p:txBody>
          <a:bodyPr wrap="none" anchor="ctr"/>
          <a:lstStyle/>
          <a:p>
            <a:endParaRPr lang="it-IT"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0514" name="Text Box 1"/>
          <p:cNvSpPr txBox="1">
            <a:spLocks noChangeArrowheads="1"/>
          </p:cNvSpPr>
          <p:nvPr/>
        </p:nvSpPr>
        <p:spPr bwMode="auto">
          <a:xfrm>
            <a:off x="1156926" y="983381"/>
            <a:ext cx="4782167" cy="3540816"/>
          </a:xfrm>
          <a:prstGeom prst="rect">
            <a:avLst/>
          </a:prstGeom>
          <a:solidFill>
            <a:srgbClr val="FFFFFF"/>
          </a:solidFill>
          <a:ln w="9525">
            <a:solidFill>
              <a:srgbClr val="000000"/>
            </a:solidFill>
            <a:miter lim="800000"/>
            <a:headEnd/>
            <a:tailEnd/>
          </a:ln>
        </p:spPr>
        <p:txBody>
          <a:bodyPr wrap="none" lIns="94256" tIns="47129" rIns="94256" bIns="47129" anchor="ctr"/>
          <a:lstStyle/>
          <a:p>
            <a:endParaRPr lang="it-IT" dirty="0"/>
          </a:p>
        </p:txBody>
      </p:sp>
      <p:sp>
        <p:nvSpPr>
          <p:cNvPr id="320515" name="Rectangle 2"/>
          <p:cNvSpPr>
            <a:spLocks noGrp="1" noChangeArrowheads="1"/>
          </p:cNvSpPr>
          <p:nvPr>
            <p:ph type="body"/>
          </p:nvPr>
        </p:nvSpPr>
        <p:spPr>
          <a:xfrm>
            <a:off x="1097763" y="4868217"/>
            <a:ext cx="4903776" cy="3928652"/>
          </a:xfrm>
          <a:noFill/>
          <a:ln/>
        </p:spPr>
        <p:txBody>
          <a:bodyPr wrap="none" anchor="ctr"/>
          <a:lstStyle/>
          <a:p>
            <a:endParaRPr lang="it-IT"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1538" name="Text Box 1"/>
          <p:cNvSpPr txBox="1">
            <a:spLocks noChangeArrowheads="1"/>
          </p:cNvSpPr>
          <p:nvPr/>
        </p:nvSpPr>
        <p:spPr bwMode="auto">
          <a:xfrm>
            <a:off x="1156926" y="983381"/>
            <a:ext cx="4782167" cy="3540816"/>
          </a:xfrm>
          <a:prstGeom prst="rect">
            <a:avLst/>
          </a:prstGeom>
          <a:solidFill>
            <a:srgbClr val="FFFFFF"/>
          </a:solidFill>
          <a:ln w="9525">
            <a:solidFill>
              <a:srgbClr val="000000"/>
            </a:solidFill>
            <a:miter lim="800000"/>
            <a:headEnd/>
            <a:tailEnd/>
          </a:ln>
        </p:spPr>
        <p:txBody>
          <a:bodyPr wrap="none" lIns="94256" tIns="47129" rIns="94256" bIns="47129" anchor="ctr"/>
          <a:lstStyle/>
          <a:p>
            <a:endParaRPr lang="it-IT" dirty="0"/>
          </a:p>
        </p:txBody>
      </p:sp>
      <p:sp>
        <p:nvSpPr>
          <p:cNvPr id="321539" name="Rectangle 2"/>
          <p:cNvSpPr>
            <a:spLocks noGrp="1" noChangeArrowheads="1"/>
          </p:cNvSpPr>
          <p:nvPr>
            <p:ph type="body"/>
          </p:nvPr>
        </p:nvSpPr>
        <p:spPr>
          <a:xfrm>
            <a:off x="1097763" y="4868217"/>
            <a:ext cx="4903776" cy="3928652"/>
          </a:xfrm>
          <a:noFill/>
          <a:ln/>
        </p:spPr>
        <p:txBody>
          <a:bodyPr wrap="none" anchor="ctr"/>
          <a:lstStyle/>
          <a:p>
            <a:endParaRPr lang="it-IT"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1146669" y="982958"/>
            <a:ext cx="4804289" cy="3543257"/>
          </a:xfrm>
          <a:prstGeom prst="rect">
            <a:avLst/>
          </a:prstGeom>
          <a:solidFill>
            <a:srgbClr val="FFFFFF"/>
          </a:solidFill>
          <a:ln w="9525">
            <a:solidFill>
              <a:srgbClr val="000000"/>
            </a:solidFill>
            <a:miter lim="800000"/>
            <a:headEnd/>
            <a:tailEnd/>
          </a:ln>
        </p:spPr>
        <p:txBody>
          <a:bodyPr wrap="none" lIns="95473" tIns="47736" rIns="95473" bIns="47736" anchor="ctr"/>
          <a:lstStyle/>
          <a:p>
            <a:endParaRPr lang="it-IT" dirty="0"/>
          </a:p>
        </p:txBody>
      </p:sp>
      <p:sp>
        <p:nvSpPr>
          <p:cNvPr id="23555" name="Rectangle 2"/>
          <p:cNvSpPr>
            <a:spLocks noGrp="1" noChangeArrowheads="1"/>
          </p:cNvSpPr>
          <p:nvPr>
            <p:ph type="body"/>
          </p:nvPr>
        </p:nvSpPr>
        <p:spPr>
          <a:xfrm>
            <a:off x="1098124" y="4868686"/>
            <a:ext cx="4904727" cy="3930183"/>
          </a:xfrm>
          <a:noFill/>
          <a:ln/>
        </p:spPr>
        <p:txBody>
          <a:bodyPr wrap="none" anchor="ctr"/>
          <a:lstStyle/>
          <a:p>
            <a:endParaRPr lang="it-IT"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3586" name="Text Box 1"/>
          <p:cNvSpPr txBox="1">
            <a:spLocks noChangeArrowheads="1"/>
          </p:cNvSpPr>
          <p:nvPr/>
        </p:nvSpPr>
        <p:spPr bwMode="auto">
          <a:xfrm>
            <a:off x="1156926" y="983381"/>
            <a:ext cx="4782167" cy="3540816"/>
          </a:xfrm>
          <a:prstGeom prst="rect">
            <a:avLst/>
          </a:prstGeom>
          <a:solidFill>
            <a:srgbClr val="FFFFFF"/>
          </a:solidFill>
          <a:ln w="9525">
            <a:solidFill>
              <a:srgbClr val="000000"/>
            </a:solidFill>
            <a:miter lim="800000"/>
            <a:headEnd/>
            <a:tailEnd/>
          </a:ln>
        </p:spPr>
        <p:txBody>
          <a:bodyPr wrap="none" lIns="94256" tIns="47129" rIns="94256" bIns="47129" anchor="ctr"/>
          <a:lstStyle/>
          <a:p>
            <a:endParaRPr lang="it-IT" dirty="0"/>
          </a:p>
        </p:txBody>
      </p:sp>
      <p:sp>
        <p:nvSpPr>
          <p:cNvPr id="323587" name="Rectangle 2"/>
          <p:cNvSpPr>
            <a:spLocks noGrp="1" noChangeArrowheads="1"/>
          </p:cNvSpPr>
          <p:nvPr>
            <p:ph type="body"/>
          </p:nvPr>
        </p:nvSpPr>
        <p:spPr>
          <a:xfrm>
            <a:off x="1097763" y="4868217"/>
            <a:ext cx="4903776" cy="3928652"/>
          </a:xfrm>
          <a:noFill/>
          <a:ln/>
        </p:spPr>
        <p:txBody>
          <a:bodyPr wrap="none" anchor="ctr"/>
          <a:lstStyle/>
          <a:p>
            <a:endParaRPr lang="it-IT"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1362" name="Text Box 1"/>
          <p:cNvSpPr txBox="1">
            <a:spLocks noChangeArrowheads="1"/>
          </p:cNvSpPr>
          <p:nvPr/>
        </p:nvSpPr>
        <p:spPr bwMode="auto">
          <a:xfrm>
            <a:off x="1209512" y="968776"/>
            <a:ext cx="4548810" cy="3492134"/>
          </a:xfrm>
          <a:prstGeom prst="rect">
            <a:avLst/>
          </a:prstGeom>
          <a:solidFill>
            <a:srgbClr val="FFFFFF"/>
          </a:solidFill>
          <a:ln w="9360">
            <a:solidFill>
              <a:srgbClr val="000000"/>
            </a:solidFill>
            <a:miter lim="800000"/>
            <a:headEnd/>
            <a:tailEnd/>
          </a:ln>
        </p:spPr>
        <p:txBody>
          <a:bodyPr wrap="none" lIns="93948" tIns="46975" rIns="93948" bIns="46975" anchor="ctr"/>
          <a:lstStyle/>
          <a:p>
            <a:endParaRPr lang="it-IT"/>
          </a:p>
        </p:txBody>
      </p:sp>
      <p:sp>
        <p:nvSpPr>
          <p:cNvPr id="271363" name="Rectangle 2"/>
          <p:cNvSpPr>
            <a:spLocks noGrp="1" noChangeArrowheads="1"/>
          </p:cNvSpPr>
          <p:nvPr>
            <p:ph type="body"/>
          </p:nvPr>
        </p:nvSpPr>
        <p:spPr>
          <a:xfrm>
            <a:off x="1078043" y="4798440"/>
            <a:ext cx="4813392" cy="3871854"/>
          </a:xfrm>
          <a:noFill/>
          <a:ln/>
        </p:spPr>
        <p:txBody>
          <a:bodyPr wrap="none" anchor="ctr"/>
          <a:lstStyle/>
          <a:p>
            <a:endParaRPr lang="it-IT"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7138" name="Text Box 1"/>
          <p:cNvSpPr txBox="1">
            <a:spLocks noChangeArrowheads="1"/>
          </p:cNvSpPr>
          <p:nvPr/>
        </p:nvSpPr>
        <p:spPr bwMode="auto">
          <a:xfrm>
            <a:off x="1209512" y="968776"/>
            <a:ext cx="4548810" cy="3492134"/>
          </a:xfrm>
          <a:prstGeom prst="rect">
            <a:avLst/>
          </a:prstGeom>
          <a:solidFill>
            <a:srgbClr val="FFFFFF"/>
          </a:solidFill>
          <a:ln w="9360">
            <a:solidFill>
              <a:srgbClr val="000000"/>
            </a:solidFill>
            <a:miter lim="800000"/>
            <a:headEnd/>
            <a:tailEnd/>
          </a:ln>
        </p:spPr>
        <p:txBody>
          <a:bodyPr wrap="none" lIns="93948" tIns="46975" rIns="93948" bIns="46975" anchor="ctr"/>
          <a:lstStyle/>
          <a:p>
            <a:endParaRPr lang="it-IT" dirty="0"/>
          </a:p>
        </p:txBody>
      </p:sp>
      <p:sp>
        <p:nvSpPr>
          <p:cNvPr id="347139" name="Rectangle 2"/>
          <p:cNvSpPr>
            <a:spLocks noGrp="1" noChangeArrowheads="1"/>
          </p:cNvSpPr>
          <p:nvPr>
            <p:ph type="body"/>
          </p:nvPr>
        </p:nvSpPr>
        <p:spPr>
          <a:xfrm>
            <a:off x="1078043" y="4798440"/>
            <a:ext cx="4813392" cy="3871854"/>
          </a:xfrm>
          <a:noFill/>
          <a:ln/>
        </p:spPr>
        <p:txBody>
          <a:bodyPr wrap="none" anchor="ctr"/>
          <a:lstStyle/>
          <a:p>
            <a:endParaRPr lang="it-IT"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9186" name="Rectangle 1"/>
          <p:cNvSpPr>
            <a:spLocks noGrp="1" noRot="1" noChangeAspect="1" noChangeArrowheads="1" noTextEdit="1"/>
          </p:cNvSpPr>
          <p:nvPr>
            <p:ph type="sldImg"/>
          </p:nvPr>
        </p:nvSpPr>
        <p:spPr>
          <a:xfrm>
            <a:off x="1189038" y="984250"/>
            <a:ext cx="4718050" cy="3538538"/>
          </a:xfrm>
          <a:solidFill>
            <a:srgbClr val="FFFFFF"/>
          </a:solidFill>
          <a:ln>
            <a:solidFill>
              <a:srgbClr val="000000"/>
            </a:solidFill>
            <a:miter lim="800000"/>
          </a:ln>
        </p:spPr>
      </p:sp>
      <p:sp>
        <p:nvSpPr>
          <p:cNvPr id="349187" name="Rectangle 2"/>
          <p:cNvSpPr>
            <a:spLocks noGrp="1" noChangeArrowheads="1"/>
          </p:cNvSpPr>
          <p:nvPr>
            <p:ph type="body" idx="1"/>
          </p:nvPr>
        </p:nvSpPr>
        <p:spPr>
          <a:xfrm>
            <a:off x="1097763" y="4868216"/>
            <a:ext cx="4903776" cy="3928651"/>
          </a:xfrm>
          <a:noFill/>
          <a:ln/>
        </p:spPr>
        <p:txBody>
          <a:bodyPr wrap="none" anchor="ctr"/>
          <a:lstStyle/>
          <a:p>
            <a:endParaRPr lang="it-IT"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1234" name="Text Box 1"/>
          <p:cNvSpPr txBox="1">
            <a:spLocks noChangeArrowheads="1"/>
          </p:cNvSpPr>
          <p:nvPr/>
        </p:nvSpPr>
        <p:spPr bwMode="auto">
          <a:xfrm>
            <a:off x="1156924" y="983381"/>
            <a:ext cx="4782167" cy="3540816"/>
          </a:xfrm>
          <a:prstGeom prst="rect">
            <a:avLst/>
          </a:prstGeom>
          <a:solidFill>
            <a:srgbClr val="FFFFFF"/>
          </a:solidFill>
          <a:ln w="9525">
            <a:solidFill>
              <a:srgbClr val="000000"/>
            </a:solidFill>
            <a:miter lim="800000"/>
            <a:headEnd/>
            <a:tailEnd/>
          </a:ln>
        </p:spPr>
        <p:txBody>
          <a:bodyPr wrap="none" lIns="93948" tIns="46975" rIns="93948" bIns="46975" anchor="ctr"/>
          <a:lstStyle/>
          <a:p>
            <a:endParaRPr lang="it-IT" dirty="0"/>
          </a:p>
        </p:txBody>
      </p:sp>
      <p:sp>
        <p:nvSpPr>
          <p:cNvPr id="351235" name="Rectangle 2"/>
          <p:cNvSpPr>
            <a:spLocks noGrp="1" noChangeArrowheads="1"/>
          </p:cNvSpPr>
          <p:nvPr>
            <p:ph type="body"/>
          </p:nvPr>
        </p:nvSpPr>
        <p:spPr>
          <a:xfrm>
            <a:off x="1097763" y="4868216"/>
            <a:ext cx="4903776" cy="3928651"/>
          </a:xfrm>
          <a:noFill/>
          <a:ln/>
        </p:spPr>
        <p:txBody>
          <a:bodyPr wrap="none" anchor="ctr"/>
          <a:lstStyle/>
          <a:p>
            <a:endParaRPr lang="it-IT"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2258" name="Rectangle 1"/>
          <p:cNvSpPr>
            <a:spLocks noGrp="1" noRot="1" noChangeAspect="1" noChangeArrowheads="1" noTextEdit="1"/>
          </p:cNvSpPr>
          <p:nvPr>
            <p:ph type="sldImg"/>
          </p:nvPr>
        </p:nvSpPr>
        <p:spPr>
          <a:xfrm>
            <a:off x="1189038" y="984250"/>
            <a:ext cx="4718050" cy="3538538"/>
          </a:xfrm>
          <a:solidFill>
            <a:srgbClr val="FFFFFF"/>
          </a:solidFill>
          <a:ln>
            <a:solidFill>
              <a:srgbClr val="000000"/>
            </a:solidFill>
            <a:miter lim="800000"/>
          </a:ln>
        </p:spPr>
      </p:sp>
      <p:sp>
        <p:nvSpPr>
          <p:cNvPr id="352259" name="Rectangle 2"/>
          <p:cNvSpPr>
            <a:spLocks noGrp="1" noChangeArrowheads="1"/>
          </p:cNvSpPr>
          <p:nvPr>
            <p:ph type="body" idx="1"/>
          </p:nvPr>
        </p:nvSpPr>
        <p:spPr>
          <a:xfrm>
            <a:off x="1097763" y="4868216"/>
            <a:ext cx="4903776" cy="3928651"/>
          </a:xfrm>
          <a:noFill/>
          <a:ln/>
        </p:spPr>
        <p:txBody>
          <a:bodyPr wrap="none" anchor="ctr"/>
          <a:lstStyle/>
          <a:p>
            <a:endParaRPr lang="it-IT"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3282" name="Rectangle 1"/>
          <p:cNvSpPr>
            <a:spLocks noGrp="1" noRot="1" noChangeAspect="1" noChangeArrowheads="1" noTextEdit="1"/>
          </p:cNvSpPr>
          <p:nvPr>
            <p:ph type="sldImg"/>
          </p:nvPr>
        </p:nvSpPr>
        <p:spPr>
          <a:xfrm>
            <a:off x="1189038" y="984250"/>
            <a:ext cx="4718050" cy="3538538"/>
          </a:xfrm>
          <a:solidFill>
            <a:srgbClr val="FFFFFF"/>
          </a:solidFill>
          <a:ln>
            <a:solidFill>
              <a:srgbClr val="000000"/>
            </a:solidFill>
            <a:miter lim="800000"/>
          </a:ln>
        </p:spPr>
      </p:sp>
      <p:sp>
        <p:nvSpPr>
          <p:cNvPr id="353283" name="Rectangle 2"/>
          <p:cNvSpPr>
            <a:spLocks noGrp="1" noChangeArrowheads="1"/>
          </p:cNvSpPr>
          <p:nvPr>
            <p:ph type="body" idx="1"/>
          </p:nvPr>
        </p:nvSpPr>
        <p:spPr>
          <a:xfrm>
            <a:off x="1097763" y="4868216"/>
            <a:ext cx="4903776" cy="3928651"/>
          </a:xfrm>
          <a:noFill/>
          <a:ln/>
        </p:spPr>
        <p:txBody>
          <a:bodyPr wrap="none" anchor="ctr"/>
          <a:lstStyle/>
          <a:p>
            <a:endParaRPr lang="it-IT"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4306" name="Text Box 1"/>
          <p:cNvSpPr txBox="1">
            <a:spLocks noChangeArrowheads="1"/>
          </p:cNvSpPr>
          <p:nvPr/>
        </p:nvSpPr>
        <p:spPr bwMode="auto">
          <a:xfrm>
            <a:off x="1156924" y="983381"/>
            <a:ext cx="4782167" cy="3540816"/>
          </a:xfrm>
          <a:prstGeom prst="rect">
            <a:avLst/>
          </a:prstGeom>
          <a:solidFill>
            <a:srgbClr val="FFFFFF"/>
          </a:solidFill>
          <a:ln w="9525">
            <a:solidFill>
              <a:srgbClr val="000000"/>
            </a:solidFill>
            <a:miter lim="800000"/>
            <a:headEnd/>
            <a:tailEnd/>
          </a:ln>
        </p:spPr>
        <p:txBody>
          <a:bodyPr wrap="none" lIns="93948" tIns="46975" rIns="93948" bIns="46975" anchor="ctr"/>
          <a:lstStyle/>
          <a:p>
            <a:endParaRPr lang="it-IT" dirty="0"/>
          </a:p>
        </p:txBody>
      </p:sp>
      <p:sp>
        <p:nvSpPr>
          <p:cNvPr id="354307" name="Rectangle 2"/>
          <p:cNvSpPr>
            <a:spLocks noGrp="1" noChangeArrowheads="1"/>
          </p:cNvSpPr>
          <p:nvPr>
            <p:ph type="body"/>
          </p:nvPr>
        </p:nvSpPr>
        <p:spPr>
          <a:xfrm>
            <a:off x="1097763" y="4868216"/>
            <a:ext cx="4903776" cy="3928651"/>
          </a:xfrm>
          <a:noFill/>
          <a:ln/>
        </p:spPr>
        <p:txBody>
          <a:bodyPr wrap="none" anchor="ctr"/>
          <a:lstStyle/>
          <a:p>
            <a:endParaRPr lang="it-IT"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5330" name="Text Box 1"/>
          <p:cNvSpPr txBox="1">
            <a:spLocks noChangeArrowheads="1"/>
          </p:cNvSpPr>
          <p:nvPr/>
        </p:nvSpPr>
        <p:spPr bwMode="auto">
          <a:xfrm>
            <a:off x="1156924" y="983381"/>
            <a:ext cx="4782167" cy="3540816"/>
          </a:xfrm>
          <a:prstGeom prst="rect">
            <a:avLst/>
          </a:prstGeom>
          <a:solidFill>
            <a:srgbClr val="FFFFFF"/>
          </a:solidFill>
          <a:ln w="9525">
            <a:solidFill>
              <a:srgbClr val="000000"/>
            </a:solidFill>
            <a:miter lim="800000"/>
            <a:headEnd/>
            <a:tailEnd/>
          </a:ln>
        </p:spPr>
        <p:txBody>
          <a:bodyPr wrap="none" lIns="93948" tIns="46975" rIns="93948" bIns="46975" anchor="ctr"/>
          <a:lstStyle/>
          <a:p>
            <a:endParaRPr lang="it-IT" dirty="0"/>
          </a:p>
        </p:txBody>
      </p:sp>
      <p:sp>
        <p:nvSpPr>
          <p:cNvPr id="355331" name="Rectangle 2"/>
          <p:cNvSpPr>
            <a:spLocks noGrp="1" noChangeArrowheads="1"/>
          </p:cNvSpPr>
          <p:nvPr>
            <p:ph type="body"/>
          </p:nvPr>
        </p:nvSpPr>
        <p:spPr>
          <a:xfrm>
            <a:off x="1097763" y="4868216"/>
            <a:ext cx="4903776" cy="3928651"/>
          </a:xfrm>
          <a:noFill/>
          <a:ln/>
        </p:spPr>
        <p:txBody>
          <a:bodyPr wrap="none" anchor="ctr"/>
          <a:lstStyle/>
          <a:p>
            <a:endParaRPr lang="it-IT"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6354" name="Text Box 1"/>
          <p:cNvSpPr txBox="1">
            <a:spLocks noChangeArrowheads="1"/>
          </p:cNvSpPr>
          <p:nvPr/>
        </p:nvSpPr>
        <p:spPr bwMode="auto">
          <a:xfrm>
            <a:off x="1156924" y="983381"/>
            <a:ext cx="4782167" cy="3540816"/>
          </a:xfrm>
          <a:prstGeom prst="rect">
            <a:avLst/>
          </a:prstGeom>
          <a:solidFill>
            <a:srgbClr val="FFFFFF"/>
          </a:solidFill>
          <a:ln w="9525">
            <a:solidFill>
              <a:srgbClr val="000000"/>
            </a:solidFill>
            <a:miter lim="800000"/>
            <a:headEnd/>
            <a:tailEnd/>
          </a:ln>
        </p:spPr>
        <p:txBody>
          <a:bodyPr wrap="none" lIns="93948" tIns="46975" rIns="93948" bIns="46975" anchor="ctr"/>
          <a:lstStyle/>
          <a:p>
            <a:endParaRPr lang="it-IT" dirty="0"/>
          </a:p>
        </p:txBody>
      </p:sp>
      <p:sp>
        <p:nvSpPr>
          <p:cNvPr id="356355" name="Rectangle 2"/>
          <p:cNvSpPr>
            <a:spLocks noGrp="1" noChangeArrowheads="1"/>
          </p:cNvSpPr>
          <p:nvPr>
            <p:ph type="body"/>
          </p:nvPr>
        </p:nvSpPr>
        <p:spPr>
          <a:xfrm>
            <a:off x="1097763" y="4868216"/>
            <a:ext cx="4903776" cy="3928651"/>
          </a:xfrm>
          <a:noFill/>
          <a:ln/>
        </p:spPr>
        <p:txBody>
          <a:bodyPr wrap="none" anchor="ctr"/>
          <a:lstStyle/>
          <a:p>
            <a:endParaRPr lang="it-IT"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
          <p:cNvSpPr>
            <a:spLocks noGrp="1" noRot="1" noChangeAspect="1" noChangeArrowheads="1" noTextEdit="1"/>
          </p:cNvSpPr>
          <p:nvPr>
            <p:ph type="sldImg"/>
          </p:nvPr>
        </p:nvSpPr>
        <p:spPr>
          <a:xfrm>
            <a:off x="1187450" y="982663"/>
            <a:ext cx="4722813" cy="3541712"/>
          </a:xfrm>
          <a:solidFill>
            <a:srgbClr val="FFFFFF"/>
          </a:solidFill>
          <a:ln>
            <a:solidFill>
              <a:srgbClr val="000000"/>
            </a:solidFill>
            <a:miter lim="800000"/>
          </a:ln>
        </p:spPr>
      </p:sp>
      <p:sp>
        <p:nvSpPr>
          <p:cNvPr id="28675" name="Rectangle 2"/>
          <p:cNvSpPr>
            <a:spLocks noGrp="1" noChangeArrowheads="1"/>
          </p:cNvSpPr>
          <p:nvPr>
            <p:ph type="body" idx="1"/>
          </p:nvPr>
        </p:nvSpPr>
        <p:spPr>
          <a:xfrm>
            <a:off x="1098124" y="4868686"/>
            <a:ext cx="4904727" cy="3930183"/>
          </a:xfrm>
          <a:noFill/>
          <a:ln/>
        </p:spPr>
        <p:txBody>
          <a:bodyPr wrap="none" anchor="ctr"/>
          <a:lstStyle/>
          <a:p>
            <a:endParaRPr lang="it-IT"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02" name="Rectangle 1"/>
          <p:cNvSpPr>
            <a:spLocks noGrp="1" noRot="1" noChangeAspect="1" noChangeArrowheads="1" noTextEdit="1"/>
          </p:cNvSpPr>
          <p:nvPr>
            <p:ph type="sldImg"/>
          </p:nvPr>
        </p:nvSpPr>
        <p:spPr>
          <a:xfrm>
            <a:off x="1189038" y="984250"/>
            <a:ext cx="4718050" cy="3538538"/>
          </a:xfrm>
          <a:solidFill>
            <a:srgbClr val="FFFFFF"/>
          </a:solidFill>
          <a:ln>
            <a:solidFill>
              <a:srgbClr val="000000"/>
            </a:solidFill>
            <a:miter lim="800000"/>
          </a:ln>
        </p:spPr>
      </p:sp>
      <p:sp>
        <p:nvSpPr>
          <p:cNvPr id="358403" name="Rectangle 2"/>
          <p:cNvSpPr>
            <a:spLocks noGrp="1" noChangeArrowheads="1"/>
          </p:cNvSpPr>
          <p:nvPr>
            <p:ph type="body" idx="1"/>
          </p:nvPr>
        </p:nvSpPr>
        <p:spPr>
          <a:xfrm>
            <a:off x="1097763" y="4868216"/>
            <a:ext cx="4903776" cy="3928651"/>
          </a:xfrm>
          <a:noFill/>
          <a:ln/>
        </p:spPr>
        <p:txBody>
          <a:bodyPr wrap="none" anchor="ctr"/>
          <a:lstStyle/>
          <a:p>
            <a:endParaRPr lang="it-IT"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9426" name="Text Box 1"/>
          <p:cNvSpPr txBox="1">
            <a:spLocks noChangeArrowheads="1"/>
          </p:cNvSpPr>
          <p:nvPr/>
        </p:nvSpPr>
        <p:spPr bwMode="auto">
          <a:xfrm>
            <a:off x="1156924" y="983381"/>
            <a:ext cx="4782167" cy="3540816"/>
          </a:xfrm>
          <a:prstGeom prst="rect">
            <a:avLst/>
          </a:prstGeom>
          <a:solidFill>
            <a:srgbClr val="FFFFFF"/>
          </a:solidFill>
          <a:ln w="9525">
            <a:solidFill>
              <a:srgbClr val="000000"/>
            </a:solidFill>
            <a:miter lim="800000"/>
            <a:headEnd/>
            <a:tailEnd/>
          </a:ln>
        </p:spPr>
        <p:txBody>
          <a:bodyPr wrap="none" lIns="93948" tIns="46975" rIns="93948" bIns="46975" anchor="ctr"/>
          <a:lstStyle/>
          <a:p>
            <a:endParaRPr lang="it-IT" dirty="0"/>
          </a:p>
        </p:txBody>
      </p:sp>
      <p:sp>
        <p:nvSpPr>
          <p:cNvPr id="359427" name="Rectangle 2"/>
          <p:cNvSpPr>
            <a:spLocks noGrp="1" noChangeArrowheads="1"/>
          </p:cNvSpPr>
          <p:nvPr>
            <p:ph type="body"/>
          </p:nvPr>
        </p:nvSpPr>
        <p:spPr>
          <a:xfrm>
            <a:off x="1097763" y="4868216"/>
            <a:ext cx="4903776" cy="3928651"/>
          </a:xfrm>
          <a:noFill/>
          <a:ln/>
        </p:spPr>
        <p:txBody>
          <a:bodyPr wrap="none" anchor="ctr"/>
          <a:lstStyle/>
          <a:p>
            <a:endParaRPr lang="it-IT"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7618" name="Rectangle 1"/>
          <p:cNvSpPr>
            <a:spLocks noGrp="1" noRot="1" noChangeAspect="1" noChangeArrowheads="1" noTextEdit="1"/>
          </p:cNvSpPr>
          <p:nvPr>
            <p:ph type="sldImg"/>
          </p:nvPr>
        </p:nvSpPr>
        <p:spPr>
          <a:xfrm>
            <a:off x="1189038" y="984250"/>
            <a:ext cx="4718050" cy="3538538"/>
          </a:xfrm>
          <a:solidFill>
            <a:srgbClr val="FFFFFF"/>
          </a:solidFill>
          <a:ln>
            <a:solidFill>
              <a:srgbClr val="000000"/>
            </a:solidFill>
            <a:miter lim="800000"/>
          </a:ln>
        </p:spPr>
      </p:sp>
      <p:sp>
        <p:nvSpPr>
          <p:cNvPr id="367619" name="Rectangle 2"/>
          <p:cNvSpPr>
            <a:spLocks noGrp="1" noChangeArrowheads="1"/>
          </p:cNvSpPr>
          <p:nvPr>
            <p:ph type="body" idx="1"/>
          </p:nvPr>
        </p:nvSpPr>
        <p:spPr>
          <a:xfrm>
            <a:off x="1097763" y="4868216"/>
            <a:ext cx="4903776" cy="3837777"/>
          </a:xfrm>
          <a:noFill/>
          <a:ln/>
        </p:spPr>
        <p:txBody>
          <a:bodyPr wrap="none" anchor="ctr"/>
          <a:lstStyle/>
          <a:p>
            <a:endParaRPr lang="it-IT"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9666" name="Rectangle 1"/>
          <p:cNvSpPr>
            <a:spLocks noGrp="1" noRot="1" noChangeAspect="1" noChangeArrowheads="1" noTextEdit="1"/>
          </p:cNvSpPr>
          <p:nvPr>
            <p:ph type="sldImg"/>
          </p:nvPr>
        </p:nvSpPr>
        <p:spPr>
          <a:xfrm>
            <a:off x="1189038" y="984250"/>
            <a:ext cx="4718050" cy="3538538"/>
          </a:xfrm>
          <a:solidFill>
            <a:srgbClr val="FFFFFF"/>
          </a:solidFill>
          <a:ln>
            <a:solidFill>
              <a:srgbClr val="000000"/>
            </a:solidFill>
            <a:miter lim="800000"/>
          </a:ln>
        </p:spPr>
      </p:sp>
      <p:sp>
        <p:nvSpPr>
          <p:cNvPr id="369667" name="Rectangle 2"/>
          <p:cNvSpPr>
            <a:spLocks noGrp="1" noChangeArrowheads="1"/>
          </p:cNvSpPr>
          <p:nvPr>
            <p:ph type="body" idx="1"/>
          </p:nvPr>
        </p:nvSpPr>
        <p:spPr>
          <a:xfrm>
            <a:off x="1097763" y="4868216"/>
            <a:ext cx="4903776" cy="3837777"/>
          </a:xfrm>
          <a:noFill/>
          <a:ln/>
        </p:spPr>
        <p:txBody>
          <a:bodyPr wrap="none" anchor="ctr"/>
          <a:lstStyle/>
          <a:p>
            <a:endParaRPr lang="it-IT"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0690" name="Rectangle 1"/>
          <p:cNvSpPr>
            <a:spLocks noGrp="1" noRot="1" noChangeAspect="1" noChangeArrowheads="1" noTextEdit="1"/>
          </p:cNvSpPr>
          <p:nvPr>
            <p:ph type="sldImg"/>
          </p:nvPr>
        </p:nvSpPr>
        <p:spPr>
          <a:xfrm>
            <a:off x="1189038" y="984250"/>
            <a:ext cx="4718050" cy="3538538"/>
          </a:xfrm>
          <a:solidFill>
            <a:srgbClr val="FFFFFF"/>
          </a:solidFill>
          <a:ln>
            <a:solidFill>
              <a:srgbClr val="000000"/>
            </a:solidFill>
            <a:miter lim="800000"/>
          </a:ln>
        </p:spPr>
      </p:sp>
      <p:sp>
        <p:nvSpPr>
          <p:cNvPr id="370691" name="Rectangle 2"/>
          <p:cNvSpPr>
            <a:spLocks noGrp="1" noChangeArrowheads="1"/>
          </p:cNvSpPr>
          <p:nvPr>
            <p:ph type="body" idx="1"/>
          </p:nvPr>
        </p:nvSpPr>
        <p:spPr>
          <a:xfrm>
            <a:off x="1097763" y="4868216"/>
            <a:ext cx="4903776" cy="3837777"/>
          </a:xfrm>
          <a:noFill/>
          <a:ln/>
        </p:spPr>
        <p:txBody>
          <a:bodyPr wrap="none" anchor="ctr"/>
          <a:lstStyle/>
          <a:p>
            <a:endParaRPr lang="it-IT"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1954" name="Rectangle 1"/>
          <p:cNvSpPr>
            <a:spLocks noGrp="1" noRot="1" noChangeAspect="1" noChangeArrowheads="1" noTextEdit="1"/>
          </p:cNvSpPr>
          <p:nvPr>
            <p:ph type="sldImg"/>
          </p:nvPr>
        </p:nvSpPr>
        <p:spPr>
          <a:xfrm>
            <a:off x="1189038" y="984250"/>
            <a:ext cx="4718050" cy="3538538"/>
          </a:xfrm>
          <a:solidFill>
            <a:srgbClr val="FFFFFF"/>
          </a:solidFill>
          <a:ln>
            <a:solidFill>
              <a:srgbClr val="000000"/>
            </a:solidFill>
            <a:miter lim="800000"/>
          </a:ln>
        </p:spPr>
      </p:sp>
      <p:sp>
        <p:nvSpPr>
          <p:cNvPr id="381955" name="Rectangle 2"/>
          <p:cNvSpPr>
            <a:spLocks noGrp="1" noChangeArrowheads="1"/>
          </p:cNvSpPr>
          <p:nvPr>
            <p:ph type="body" idx="1"/>
          </p:nvPr>
        </p:nvSpPr>
        <p:spPr>
          <a:xfrm>
            <a:off x="1097763" y="4868216"/>
            <a:ext cx="4903776" cy="3837777"/>
          </a:xfrm>
          <a:noFill/>
          <a:ln/>
        </p:spPr>
        <p:txBody>
          <a:bodyPr wrap="none" anchor="ctr"/>
          <a:lstStyle/>
          <a:p>
            <a:endParaRPr lang="it-IT"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2978" name="Rectangle 1"/>
          <p:cNvSpPr>
            <a:spLocks noGrp="1" noRot="1" noChangeAspect="1" noChangeArrowheads="1" noTextEdit="1"/>
          </p:cNvSpPr>
          <p:nvPr>
            <p:ph type="sldImg"/>
          </p:nvPr>
        </p:nvSpPr>
        <p:spPr>
          <a:xfrm>
            <a:off x="1189038" y="984250"/>
            <a:ext cx="4718050" cy="3538538"/>
          </a:xfrm>
          <a:solidFill>
            <a:srgbClr val="FFFFFF"/>
          </a:solidFill>
          <a:ln>
            <a:solidFill>
              <a:srgbClr val="000000"/>
            </a:solidFill>
            <a:miter lim="800000"/>
          </a:ln>
        </p:spPr>
      </p:sp>
      <p:sp>
        <p:nvSpPr>
          <p:cNvPr id="382979" name="Rectangle 2"/>
          <p:cNvSpPr>
            <a:spLocks noGrp="1" noChangeArrowheads="1"/>
          </p:cNvSpPr>
          <p:nvPr>
            <p:ph type="body" idx="1"/>
          </p:nvPr>
        </p:nvSpPr>
        <p:spPr>
          <a:xfrm>
            <a:off x="1097763" y="4868216"/>
            <a:ext cx="4903776" cy="3837777"/>
          </a:xfrm>
          <a:noFill/>
          <a:ln/>
        </p:spPr>
        <p:txBody>
          <a:bodyPr wrap="none" anchor="ctr"/>
          <a:lstStyle/>
          <a:p>
            <a:endParaRPr lang="it-IT"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4002" name="Rectangle 1"/>
          <p:cNvSpPr>
            <a:spLocks noGrp="1" noRot="1" noChangeAspect="1" noChangeArrowheads="1" noTextEdit="1"/>
          </p:cNvSpPr>
          <p:nvPr>
            <p:ph type="sldImg"/>
          </p:nvPr>
        </p:nvSpPr>
        <p:spPr>
          <a:xfrm>
            <a:off x="1189038" y="984250"/>
            <a:ext cx="4718050" cy="3538538"/>
          </a:xfrm>
          <a:solidFill>
            <a:srgbClr val="FFFFFF"/>
          </a:solidFill>
          <a:ln>
            <a:solidFill>
              <a:srgbClr val="000000"/>
            </a:solidFill>
            <a:miter lim="800000"/>
          </a:ln>
        </p:spPr>
      </p:sp>
      <p:sp>
        <p:nvSpPr>
          <p:cNvPr id="384003" name="Rectangle 2"/>
          <p:cNvSpPr>
            <a:spLocks noGrp="1" noChangeArrowheads="1"/>
          </p:cNvSpPr>
          <p:nvPr>
            <p:ph type="body" idx="1"/>
          </p:nvPr>
        </p:nvSpPr>
        <p:spPr>
          <a:xfrm>
            <a:off x="1097763" y="4868216"/>
            <a:ext cx="4903776" cy="3837777"/>
          </a:xfrm>
          <a:noFill/>
          <a:ln/>
        </p:spPr>
        <p:txBody>
          <a:bodyPr wrap="none" anchor="ctr"/>
          <a:lstStyle/>
          <a:p>
            <a:endParaRPr lang="it-IT"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5026" name="Rectangle 1"/>
          <p:cNvSpPr>
            <a:spLocks noGrp="1" noRot="1" noChangeAspect="1" noChangeArrowheads="1" noTextEdit="1"/>
          </p:cNvSpPr>
          <p:nvPr>
            <p:ph type="sldImg"/>
          </p:nvPr>
        </p:nvSpPr>
        <p:spPr>
          <a:xfrm>
            <a:off x="1189038" y="984250"/>
            <a:ext cx="4718050" cy="3538538"/>
          </a:xfrm>
          <a:solidFill>
            <a:srgbClr val="FFFFFF"/>
          </a:solidFill>
          <a:ln>
            <a:solidFill>
              <a:srgbClr val="000000"/>
            </a:solidFill>
            <a:miter lim="800000"/>
          </a:ln>
        </p:spPr>
      </p:sp>
      <p:sp>
        <p:nvSpPr>
          <p:cNvPr id="385027" name="Rectangle 2"/>
          <p:cNvSpPr>
            <a:spLocks noGrp="1" noChangeArrowheads="1"/>
          </p:cNvSpPr>
          <p:nvPr>
            <p:ph type="body" idx="1"/>
          </p:nvPr>
        </p:nvSpPr>
        <p:spPr>
          <a:xfrm>
            <a:off x="1097763" y="4868216"/>
            <a:ext cx="4903776" cy="3837777"/>
          </a:xfrm>
          <a:noFill/>
          <a:ln/>
        </p:spPr>
        <p:txBody>
          <a:bodyPr wrap="none" anchor="ctr"/>
          <a:lstStyle/>
          <a:p>
            <a:endParaRPr lang="it-IT"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6834" name="Rectangle 1"/>
          <p:cNvSpPr>
            <a:spLocks noGrp="1" noRot="1" noChangeAspect="1" noChangeArrowheads="1" noTextEdit="1"/>
          </p:cNvSpPr>
          <p:nvPr>
            <p:ph type="sldImg"/>
          </p:nvPr>
        </p:nvSpPr>
        <p:spPr>
          <a:xfrm>
            <a:off x="1189038" y="984250"/>
            <a:ext cx="4718050" cy="3538538"/>
          </a:xfrm>
          <a:solidFill>
            <a:srgbClr val="FFFFFF"/>
          </a:solidFill>
          <a:ln>
            <a:solidFill>
              <a:srgbClr val="000000"/>
            </a:solidFill>
            <a:miter lim="800000"/>
          </a:ln>
        </p:spPr>
      </p:sp>
      <p:sp>
        <p:nvSpPr>
          <p:cNvPr id="376835" name="Rectangle 2"/>
          <p:cNvSpPr>
            <a:spLocks noGrp="1" noChangeArrowheads="1"/>
          </p:cNvSpPr>
          <p:nvPr>
            <p:ph type="body" idx="1"/>
          </p:nvPr>
        </p:nvSpPr>
        <p:spPr>
          <a:xfrm>
            <a:off x="1097763" y="4868216"/>
            <a:ext cx="4903776" cy="3837777"/>
          </a:xfrm>
          <a:noFill/>
          <a:ln/>
        </p:spPr>
        <p:txBody>
          <a:bodyPr wrap="none" anchor="ctr"/>
          <a:lstStyle/>
          <a:p>
            <a:endParaRPr lang="it-IT"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Grp="1" noRot="1" noChangeAspect="1" noChangeArrowheads="1" noTextEdit="1"/>
          </p:cNvSpPr>
          <p:nvPr>
            <p:ph type="sldImg"/>
          </p:nvPr>
        </p:nvSpPr>
        <p:spPr>
          <a:xfrm>
            <a:off x="1187450" y="982663"/>
            <a:ext cx="4722813" cy="3541712"/>
          </a:xfrm>
          <a:solidFill>
            <a:srgbClr val="FFFFFF"/>
          </a:solidFill>
          <a:ln>
            <a:solidFill>
              <a:srgbClr val="000000"/>
            </a:solidFill>
            <a:miter lim="800000"/>
          </a:ln>
        </p:spPr>
      </p:sp>
      <p:sp>
        <p:nvSpPr>
          <p:cNvPr id="29699" name="Rectangle 2"/>
          <p:cNvSpPr>
            <a:spLocks noGrp="1" noChangeArrowheads="1"/>
          </p:cNvSpPr>
          <p:nvPr>
            <p:ph type="body" idx="1"/>
          </p:nvPr>
        </p:nvSpPr>
        <p:spPr>
          <a:xfrm>
            <a:off x="1098124" y="4868686"/>
            <a:ext cx="4904727" cy="3930183"/>
          </a:xfrm>
          <a:noFill/>
          <a:ln/>
        </p:spPr>
        <p:txBody>
          <a:bodyPr wrap="none" anchor="ctr"/>
          <a:lstStyle/>
          <a:p>
            <a:endParaRPr lang="it-IT"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7858" name="Rectangle 1"/>
          <p:cNvSpPr>
            <a:spLocks noGrp="1" noRot="1" noChangeAspect="1" noChangeArrowheads="1" noTextEdit="1"/>
          </p:cNvSpPr>
          <p:nvPr>
            <p:ph type="sldImg"/>
          </p:nvPr>
        </p:nvSpPr>
        <p:spPr>
          <a:xfrm>
            <a:off x="1189038" y="984250"/>
            <a:ext cx="4718050" cy="3538538"/>
          </a:xfrm>
          <a:solidFill>
            <a:srgbClr val="FFFFFF"/>
          </a:solidFill>
          <a:ln>
            <a:solidFill>
              <a:srgbClr val="000000"/>
            </a:solidFill>
            <a:miter lim="800000"/>
          </a:ln>
        </p:spPr>
      </p:sp>
      <p:sp>
        <p:nvSpPr>
          <p:cNvPr id="377859" name="Rectangle 2"/>
          <p:cNvSpPr>
            <a:spLocks noGrp="1" noChangeArrowheads="1"/>
          </p:cNvSpPr>
          <p:nvPr>
            <p:ph type="body" idx="1"/>
          </p:nvPr>
        </p:nvSpPr>
        <p:spPr>
          <a:xfrm>
            <a:off x="1097763" y="4868216"/>
            <a:ext cx="4903776" cy="3837777"/>
          </a:xfrm>
          <a:noFill/>
          <a:ln/>
        </p:spPr>
        <p:txBody>
          <a:bodyPr wrap="none" anchor="ctr"/>
          <a:lstStyle/>
          <a:p>
            <a:endParaRPr lang="it-IT"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82" name="Rectangle 1"/>
          <p:cNvSpPr>
            <a:spLocks noGrp="1" noRot="1" noChangeAspect="1" noChangeArrowheads="1" noTextEdit="1"/>
          </p:cNvSpPr>
          <p:nvPr>
            <p:ph type="sldImg"/>
          </p:nvPr>
        </p:nvSpPr>
        <p:spPr>
          <a:xfrm>
            <a:off x="1189038" y="984250"/>
            <a:ext cx="4718050" cy="3538538"/>
          </a:xfrm>
          <a:solidFill>
            <a:srgbClr val="FFFFFF"/>
          </a:solidFill>
          <a:ln>
            <a:solidFill>
              <a:srgbClr val="000000"/>
            </a:solidFill>
            <a:miter lim="800000"/>
          </a:ln>
        </p:spPr>
      </p:sp>
      <p:sp>
        <p:nvSpPr>
          <p:cNvPr id="378883" name="Rectangle 2"/>
          <p:cNvSpPr>
            <a:spLocks noGrp="1" noChangeArrowheads="1"/>
          </p:cNvSpPr>
          <p:nvPr>
            <p:ph type="body" idx="1"/>
          </p:nvPr>
        </p:nvSpPr>
        <p:spPr>
          <a:xfrm>
            <a:off x="1097763" y="4868216"/>
            <a:ext cx="4903776" cy="3837777"/>
          </a:xfrm>
          <a:noFill/>
          <a:ln/>
        </p:spPr>
        <p:txBody>
          <a:bodyPr wrap="none" anchor="ctr"/>
          <a:lstStyle/>
          <a:p>
            <a:endParaRPr lang="it-IT"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6050" name="Text Box 1"/>
          <p:cNvSpPr txBox="1">
            <a:spLocks noChangeArrowheads="1"/>
          </p:cNvSpPr>
          <p:nvPr/>
        </p:nvSpPr>
        <p:spPr bwMode="auto">
          <a:xfrm>
            <a:off x="1209512" y="968776"/>
            <a:ext cx="4548810" cy="3492134"/>
          </a:xfrm>
          <a:prstGeom prst="rect">
            <a:avLst/>
          </a:prstGeom>
          <a:solidFill>
            <a:srgbClr val="FFFFFF"/>
          </a:solidFill>
          <a:ln w="9360">
            <a:solidFill>
              <a:srgbClr val="000000"/>
            </a:solidFill>
            <a:miter lim="800000"/>
            <a:headEnd/>
            <a:tailEnd/>
          </a:ln>
        </p:spPr>
        <p:txBody>
          <a:bodyPr wrap="none" lIns="93948" tIns="46975" rIns="93948" bIns="46975" anchor="ctr"/>
          <a:lstStyle/>
          <a:p>
            <a:endParaRPr lang="it-IT" dirty="0"/>
          </a:p>
        </p:txBody>
      </p:sp>
      <p:sp>
        <p:nvSpPr>
          <p:cNvPr id="386051" name="Rectangle 2"/>
          <p:cNvSpPr>
            <a:spLocks noGrp="1" noChangeArrowheads="1"/>
          </p:cNvSpPr>
          <p:nvPr>
            <p:ph type="body"/>
          </p:nvPr>
        </p:nvSpPr>
        <p:spPr>
          <a:xfrm>
            <a:off x="1078043" y="4798440"/>
            <a:ext cx="4813392" cy="3871854"/>
          </a:xfrm>
          <a:noFill/>
          <a:ln/>
        </p:spPr>
        <p:txBody>
          <a:bodyPr wrap="none" anchor="ctr"/>
          <a:lstStyle/>
          <a:p>
            <a:endParaRPr lang="it-IT"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7074" name="Text Box 1"/>
          <p:cNvSpPr txBox="1">
            <a:spLocks noChangeArrowheads="1"/>
          </p:cNvSpPr>
          <p:nvPr/>
        </p:nvSpPr>
        <p:spPr bwMode="auto">
          <a:xfrm>
            <a:off x="1156924" y="983381"/>
            <a:ext cx="4782167" cy="3540816"/>
          </a:xfrm>
          <a:prstGeom prst="rect">
            <a:avLst/>
          </a:prstGeom>
          <a:solidFill>
            <a:srgbClr val="FFFFFF"/>
          </a:solidFill>
          <a:ln w="9525">
            <a:solidFill>
              <a:srgbClr val="000000"/>
            </a:solidFill>
            <a:miter lim="800000"/>
            <a:headEnd/>
            <a:tailEnd/>
          </a:ln>
        </p:spPr>
        <p:txBody>
          <a:bodyPr wrap="none" lIns="93948" tIns="46975" rIns="93948" bIns="46975" anchor="ctr"/>
          <a:lstStyle/>
          <a:p>
            <a:endParaRPr lang="it-IT" dirty="0"/>
          </a:p>
        </p:txBody>
      </p:sp>
      <p:sp>
        <p:nvSpPr>
          <p:cNvPr id="387075" name="Rectangle 2"/>
          <p:cNvSpPr>
            <a:spLocks noGrp="1" noChangeArrowheads="1"/>
          </p:cNvSpPr>
          <p:nvPr>
            <p:ph type="body"/>
          </p:nvPr>
        </p:nvSpPr>
        <p:spPr>
          <a:xfrm>
            <a:off x="1097763" y="4868216"/>
            <a:ext cx="4903776" cy="3928651"/>
          </a:xfrm>
          <a:noFill/>
          <a:ln/>
        </p:spPr>
        <p:txBody>
          <a:bodyPr wrap="none" anchor="ctr"/>
          <a:lstStyle/>
          <a:p>
            <a:endParaRPr lang="it-IT"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8098" name="Text Box 1"/>
          <p:cNvSpPr txBox="1">
            <a:spLocks noChangeArrowheads="1"/>
          </p:cNvSpPr>
          <p:nvPr/>
        </p:nvSpPr>
        <p:spPr bwMode="auto">
          <a:xfrm>
            <a:off x="1156924" y="983381"/>
            <a:ext cx="4782167" cy="3540816"/>
          </a:xfrm>
          <a:prstGeom prst="rect">
            <a:avLst/>
          </a:prstGeom>
          <a:solidFill>
            <a:srgbClr val="FFFFFF"/>
          </a:solidFill>
          <a:ln w="9525">
            <a:solidFill>
              <a:srgbClr val="000000"/>
            </a:solidFill>
            <a:miter lim="800000"/>
            <a:headEnd/>
            <a:tailEnd/>
          </a:ln>
        </p:spPr>
        <p:txBody>
          <a:bodyPr wrap="none" lIns="93948" tIns="46975" rIns="93948" bIns="46975" anchor="ctr"/>
          <a:lstStyle/>
          <a:p>
            <a:endParaRPr lang="it-IT" dirty="0"/>
          </a:p>
        </p:txBody>
      </p:sp>
      <p:sp>
        <p:nvSpPr>
          <p:cNvPr id="388099" name="Rectangle 2"/>
          <p:cNvSpPr>
            <a:spLocks noGrp="1" noChangeArrowheads="1"/>
          </p:cNvSpPr>
          <p:nvPr>
            <p:ph type="body"/>
          </p:nvPr>
        </p:nvSpPr>
        <p:spPr>
          <a:xfrm>
            <a:off x="1097763" y="4868216"/>
            <a:ext cx="4903776" cy="3928651"/>
          </a:xfrm>
          <a:noFill/>
          <a:ln/>
        </p:spPr>
        <p:txBody>
          <a:bodyPr wrap="none" anchor="ctr"/>
          <a:lstStyle/>
          <a:p>
            <a:endParaRPr lang="it-IT"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22" name="Text Box 1"/>
          <p:cNvSpPr txBox="1">
            <a:spLocks noChangeArrowheads="1"/>
          </p:cNvSpPr>
          <p:nvPr/>
        </p:nvSpPr>
        <p:spPr bwMode="auto">
          <a:xfrm>
            <a:off x="1156924" y="983381"/>
            <a:ext cx="4782167" cy="3540816"/>
          </a:xfrm>
          <a:prstGeom prst="rect">
            <a:avLst/>
          </a:prstGeom>
          <a:solidFill>
            <a:srgbClr val="FFFFFF"/>
          </a:solidFill>
          <a:ln w="9525">
            <a:solidFill>
              <a:srgbClr val="000000"/>
            </a:solidFill>
            <a:miter lim="800000"/>
            <a:headEnd/>
            <a:tailEnd/>
          </a:ln>
        </p:spPr>
        <p:txBody>
          <a:bodyPr wrap="none" lIns="93948" tIns="46975" rIns="93948" bIns="46975" anchor="ctr"/>
          <a:lstStyle/>
          <a:p>
            <a:endParaRPr lang="it-IT" dirty="0"/>
          </a:p>
        </p:txBody>
      </p:sp>
      <p:sp>
        <p:nvSpPr>
          <p:cNvPr id="389123" name="Rectangle 2"/>
          <p:cNvSpPr>
            <a:spLocks noGrp="1" noChangeArrowheads="1"/>
          </p:cNvSpPr>
          <p:nvPr>
            <p:ph type="body"/>
          </p:nvPr>
        </p:nvSpPr>
        <p:spPr>
          <a:xfrm>
            <a:off x="1097763" y="4868216"/>
            <a:ext cx="4903776" cy="3928651"/>
          </a:xfrm>
          <a:noFill/>
          <a:ln/>
        </p:spPr>
        <p:txBody>
          <a:bodyPr wrap="none" anchor="ctr"/>
          <a:lstStyle/>
          <a:p>
            <a:endParaRPr lang="it-IT"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Text Box 1"/>
          <p:cNvSpPr txBox="1">
            <a:spLocks noChangeArrowheads="1"/>
          </p:cNvSpPr>
          <p:nvPr/>
        </p:nvSpPr>
        <p:spPr bwMode="auto">
          <a:xfrm>
            <a:off x="1232041" y="982958"/>
            <a:ext cx="4633544" cy="3543257"/>
          </a:xfrm>
          <a:prstGeom prst="rect">
            <a:avLst/>
          </a:prstGeom>
          <a:solidFill>
            <a:srgbClr val="FFFFFF"/>
          </a:solidFill>
          <a:ln w="9360">
            <a:solidFill>
              <a:srgbClr val="000000"/>
            </a:solidFill>
            <a:miter lim="800000"/>
            <a:headEnd/>
            <a:tailEnd/>
          </a:ln>
        </p:spPr>
        <p:txBody>
          <a:bodyPr wrap="none" lIns="95473" tIns="47736" rIns="95473" bIns="47736" anchor="ctr"/>
          <a:lstStyle/>
          <a:p>
            <a:endParaRPr lang="it-IT"/>
          </a:p>
        </p:txBody>
      </p:sp>
      <p:sp>
        <p:nvSpPr>
          <p:cNvPr id="61443" name="Rectangle 2"/>
          <p:cNvSpPr txBox="1">
            <a:spLocks noGrp="1" noChangeArrowheads="1"/>
          </p:cNvSpPr>
          <p:nvPr>
            <p:ph type="body"/>
          </p:nvPr>
        </p:nvSpPr>
        <p:spPr>
          <a:xfrm>
            <a:off x="1098124" y="4868686"/>
            <a:ext cx="4904727" cy="3930183"/>
          </a:xfrm>
          <a:noFill/>
          <a:ln/>
        </p:spPr>
        <p:txBody>
          <a:bodyPr wrap="none" anchor="ctr"/>
          <a:lstStyle/>
          <a:p>
            <a:endParaRPr lang="it-IT"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Text Box 1"/>
          <p:cNvSpPr txBox="1">
            <a:spLocks noChangeArrowheads="1"/>
          </p:cNvSpPr>
          <p:nvPr/>
        </p:nvSpPr>
        <p:spPr bwMode="auto">
          <a:xfrm>
            <a:off x="1146669" y="982958"/>
            <a:ext cx="4804289" cy="3543257"/>
          </a:xfrm>
          <a:prstGeom prst="rect">
            <a:avLst/>
          </a:prstGeom>
          <a:solidFill>
            <a:srgbClr val="FFFFFF"/>
          </a:solidFill>
          <a:ln w="9525">
            <a:solidFill>
              <a:srgbClr val="000000"/>
            </a:solidFill>
            <a:miter lim="800000"/>
            <a:headEnd/>
            <a:tailEnd/>
          </a:ln>
        </p:spPr>
        <p:txBody>
          <a:bodyPr wrap="none" lIns="95473" tIns="47736" rIns="95473" bIns="47736" anchor="ctr"/>
          <a:lstStyle/>
          <a:p>
            <a:endParaRPr lang="it-IT"/>
          </a:p>
        </p:txBody>
      </p:sp>
      <p:sp>
        <p:nvSpPr>
          <p:cNvPr id="66563" name="Rectangle 2"/>
          <p:cNvSpPr txBox="1">
            <a:spLocks noGrp="1" noChangeArrowheads="1"/>
          </p:cNvSpPr>
          <p:nvPr>
            <p:ph type="body"/>
          </p:nvPr>
        </p:nvSpPr>
        <p:spPr>
          <a:xfrm>
            <a:off x="1098124" y="4868686"/>
            <a:ext cx="4904727" cy="3930183"/>
          </a:xfrm>
          <a:noFill/>
          <a:ln/>
        </p:spPr>
        <p:txBody>
          <a:bodyPr wrap="none" anchor="ctr"/>
          <a:lstStyle/>
          <a:p>
            <a:endParaRPr lang="it-IT"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
          <p:cNvSpPr txBox="1">
            <a:spLocks noGrp="1" noRot="1" noChangeAspect="1" noChangeArrowheads="1" noTextEdit="1"/>
          </p:cNvSpPr>
          <p:nvPr>
            <p:ph type="sldImg"/>
          </p:nvPr>
        </p:nvSpPr>
        <p:spPr>
          <a:xfrm>
            <a:off x="1187450" y="982663"/>
            <a:ext cx="4722813" cy="3541712"/>
          </a:xfrm>
          <a:solidFill>
            <a:srgbClr val="FFFFFF"/>
          </a:solidFill>
          <a:ln>
            <a:solidFill>
              <a:srgbClr val="000000"/>
            </a:solidFill>
            <a:miter lim="800000"/>
          </a:ln>
        </p:spPr>
      </p:sp>
      <p:sp>
        <p:nvSpPr>
          <p:cNvPr id="67587" name="Rectangle 2"/>
          <p:cNvSpPr txBox="1">
            <a:spLocks noGrp="1" noChangeArrowheads="1"/>
          </p:cNvSpPr>
          <p:nvPr>
            <p:ph type="body" idx="1"/>
          </p:nvPr>
        </p:nvSpPr>
        <p:spPr>
          <a:xfrm>
            <a:off x="1098124" y="4868686"/>
            <a:ext cx="4904727" cy="3930183"/>
          </a:xfrm>
          <a:noFill/>
          <a:ln/>
        </p:spPr>
        <p:txBody>
          <a:bodyPr wrap="none" anchor="ctr"/>
          <a:lstStyle/>
          <a:p>
            <a:endParaRPr lang="it-IT"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1"/>
          <p:cNvSpPr txBox="1">
            <a:spLocks noGrp="1" noRot="1" noChangeAspect="1" noChangeArrowheads="1" noTextEdit="1"/>
          </p:cNvSpPr>
          <p:nvPr>
            <p:ph type="sldImg"/>
          </p:nvPr>
        </p:nvSpPr>
        <p:spPr>
          <a:xfrm>
            <a:off x="1187450" y="982663"/>
            <a:ext cx="4722813" cy="3541712"/>
          </a:xfrm>
          <a:solidFill>
            <a:srgbClr val="FFFFFF"/>
          </a:solidFill>
          <a:ln>
            <a:solidFill>
              <a:srgbClr val="000000"/>
            </a:solidFill>
            <a:miter lim="800000"/>
          </a:ln>
        </p:spPr>
      </p:sp>
      <p:sp>
        <p:nvSpPr>
          <p:cNvPr id="69635" name="Rectangle 2"/>
          <p:cNvSpPr txBox="1">
            <a:spLocks noGrp="1" noChangeArrowheads="1"/>
          </p:cNvSpPr>
          <p:nvPr>
            <p:ph type="body" idx="1"/>
          </p:nvPr>
        </p:nvSpPr>
        <p:spPr>
          <a:xfrm>
            <a:off x="1098124" y="4868686"/>
            <a:ext cx="4904727" cy="3930183"/>
          </a:xfrm>
          <a:noFill/>
          <a:ln/>
        </p:spPr>
        <p:txBody>
          <a:bodyPr wrap="none" anchor="ctr"/>
          <a:lstStyle/>
          <a:p>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
          <p:cNvSpPr>
            <a:spLocks noGrp="1" noRot="1" noChangeAspect="1" noChangeArrowheads="1" noTextEdit="1"/>
          </p:cNvSpPr>
          <p:nvPr>
            <p:ph type="sldImg"/>
          </p:nvPr>
        </p:nvSpPr>
        <p:spPr>
          <a:xfrm>
            <a:off x="1187450" y="982663"/>
            <a:ext cx="4722813" cy="3541712"/>
          </a:xfrm>
          <a:solidFill>
            <a:srgbClr val="FFFFFF"/>
          </a:solidFill>
          <a:ln>
            <a:solidFill>
              <a:srgbClr val="000000"/>
            </a:solidFill>
            <a:miter lim="800000"/>
          </a:ln>
        </p:spPr>
      </p:sp>
      <p:sp>
        <p:nvSpPr>
          <p:cNvPr id="30723" name="Rectangle 2"/>
          <p:cNvSpPr>
            <a:spLocks noGrp="1" noChangeArrowheads="1"/>
          </p:cNvSpPr>
          <p:nvPr>
            <p:ph type="body" idx="1"/>
          </p:nvPr>
        </p:nvSpPr>
        <p:spPr>
          <a:xfrm>
            <a:off x="1098124" y="4868686"/>
            <a:ext cx="4904727" cy="3930183"/>
          </a:xfrm>
          <a:noFill/>
          <a:ln/>
        </p:spPr>
        <p:txBody>
          <a:bodyPr wrap="none" anchor="ctr"/>
          <a:lstStyle/>
          <a:p>
            <a:endParaRPr lang="it-IT"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1"/>
          <p:cNvSpPr txBox="1">
            <a:spLocks noGrp="1" noRot="1" noChangeAspect="1" noChangeArrowheads="1" noTextEdit="1"/>
          </p:cNvSpPr>
          <p:nvPr>
            <p:ph type="sldImg"/>
          </p:nvPr>
        </p:nvSpPr>
        <p:spPr>
          <a:xfrm>
            <a:off x="1187450" y="982663"/>
            <a:ext cx="4722813" cy="3541712"/>
          </a:xfrm>
          <a:solidFill>
            <a:srgbClr val="FFFFFF"/>
          </a:solidFill>
          <a:ln>
            <a:solidFill>
              <a:srgbClr val="000000"/>
            </a:solidFill>
            <a:miter lim="800000"/>
          </a:ln>
        </p:spPr>
      </p:sp>
      <p:sp>
        <p:nvSpPr>
          <p:cNvPr id="70659" name="Rectangle 2"/>
          <p:cNvSpPr txBox="1">
            <a:spLocks noGrp="1" noChangeArrowheads="1"/>
          </p:cNvSpPr>
          <p:nvPr>
            <p:ph type="body" idx="1"/>
          </p:nvPr>
        </p:nvSpPr>
        <p:spPr>
          <a:xfrm>
            <a:off x="1098124" y="4868686"/>
            <a:ext cx="4904727" cy="3930183"/>
          </a:xfrm>
          <a:noFill/>
          <a:ln/>
        </p:spPr>
        <p:txBody>
          <a:bodyPr wrap="none" anchor="ctr"/>
          <a:lstStyle/>
          <a:p>
            <a:endParaRPr lang="it-IT"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1"/>
          <p:cNvSpPr txBox="1">
            <a:spLocks noGrp="1" noRot="1" noChangeAspect="1" noChangeArrowheads="1" noTextEdit="1"/>
          </p:cNvSpPr>
          <p:nvPr>
            <p:ph type="sldImg"/>
          </p:nvPr>
        </p:nvSpPr>
        <p:spPr>
          <a:xfrm>
            <a:off x="1187450" y="982663"/>
            <a:ext cx="4722813" cy="3541712"/>
          </a:xfrm>
          <a:solidFill>
            <a:srgbClr val="FFFFFF"/>
          </a:solidFill>
          <a:ln>
            <a:solidFill>
              <a:srgbClr val="000000"/>
            </a:solidFill>
            <a:miter lim="800000"/>
          </a:ln>
        </p:spPr>
      </p:sp>
      <p:sp>
        <p:nvSpPr>
          <p:cNvPr id="71683" name="Rectangle 2"/>
          <p:cNvSpPr txBox="1">
            <a:spLocks noGrp="1" noChangeArrowheads="1"/>
          </p:cNvSpPr>
          <p:nvPr>
            <p:ph type="body" idx="1"/>
          </p:nvPr>
        </p:nvSpPr>
        <p:spPr>
          <a:xfrm>
            <a:off x="1098124" y="4868686"/>
            <a:ext cx="4904727" cy="3930183"/>
          </a:xfrm>
          <a:noFill/>
          <a:ln/>
        </p:spPr>
        <p:txBody>
          <a:bodyPr wrap="none" anchor="ctr"/>
          <a:lstStyle/>
          <a:p>
            <a:endParaRPr lang="it-IT"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
          <p:cNvSpPr txBox="1">
            <a:spLocks noGrp="1" noRot="1" noChangeAspect="1" noChangeArrowheads="1" noTextEdit="1"/>
          </p:cNvSpPr>
          <p:nvPr>
            <p:ph type="sldImg"/>
          </p:nvPr>
        </p:nvSpPr>
        <p:spPr>
          <a:xfrm>
            <a:off x="1187450" y="982663"/>
            <a:ext cx="4722813" cy="3541712"/>
          </a:xfrm>
          <a:solidFill>
            <a:srgbClr val="FFFFFF"/>
          </a:solidFill>
          <a:ln>
            <a:solidFill>
              <a:srgbClr val="000000"/>
            </a:solidFill>
            <a:miter lim="800000"/>
          </a:ln>
        </p:spPr>
      </p:sp>
      <p:sp>
        <p:nvSpPr>
          <p:cNvPr id="72707" name="Rectangle 2"/>
          <p:cNvSpPr txBox="1">
            <a:spLocks noGrp="1" noChangeArrowheads="1"/>
          </p:cNvSpPr>
          <p:nvPr>
            <p:ph type="body" idx="1"/>
          </p:nvPr>
        </p:nvSpPr>
        <p:spPr>
          <a:xfrm>
            <a:off x="1098124" y="4868686"/>
            <a:ext cx="4904727" cy="3930183"/>
          </a:xfrm>
          <a:noFill/>
          <a:ln/>
        </p:spPr>
        <p:txBody>
          <a:bodyPr wrap="none" anchor="ctr"/>
          <a:lstStyle/>
          <a:p>
            <a:endParaRPr lang="it-IT"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1"/>
          <p:cNvSpPr txBox="1">
            <a:spLocks noGrp="1" noRot="1" noChangeAspect="1" noChangeArrowheads="1" noTextEdit="1"/>
          </p:cNvSpPr>
          <p:nvPr>
            <p:ph type="sldImg"/>
          </p:nvPr>
        </p:nvSpPr>
        <p:spPr>
          <a:xfrm>
            <a:off x="1187450" y="982663"/>
            <a:ext cx="4722813" cy="3541712"/>
          </a:xfrm>
          <a:solidFill>
            <a:srgbClr val="FFFFFF"/>
          </a:solidFill>
          <a:ln>
            <a:solidFill>
              <a:srgbClr val="000000"/>
            </a:solidFill>
            <a:miter lim="800000"/>
          </a:ln>
        </p:spPr>
      </p:sp>
      <p:sp>
        <p:nvSpPr>
          <p:cNvPr id="73731" name="Rectangle 2"/>
          <p:cNvSpPr txBox="1">
            <a:spLocks noGrp="1" noChangeArrowheads="1"/>
          </p:cNvSpPr>
          <p:nvPr>
            <p:ph type="body" idx="1"/>
          </p:nvPr>
        </p:nvSpPr>
        <p:spPr>
          <a:xfrm>
            <a:off x="1098124" y="4868686"/>
            <a:ext cx="4904727" cy="3930183"/>
          </a:xfrm>
          <a:noFill/>
          <a:ln/>
        </p:spPr>
        <p:txBody>
          <a:bodyPr wrap="none" anchor="ctr"/>
          <a:lstStyle/>
          <a:p>
            <a:endParaRPr lang="it-IT"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1"/>
          <p:cNvSpPr txBox="1">
            <a:spLocks noGrp="1" noRot="1" noChangeAspect="1" noChangeArrowheads="1" noTextEdit="1"/>
          </p:cNvSpPr>
          <p:nvPr>
            <p:ph type="sldImg"/>
          </p:nvPr>
        </p:nvSpPr>
        <p:spPr>
          <a:xfrm>
            <a:off x="1187450" y="982663"/>
            <a:ext cx="4722813" cy="3541712"/>
          </a:xfrm>
          <a:solidFill>
            <a:srgbClr val="FFFFFF"/>
          </a:solidFill>
          <a:ln>
            <a:solidFill>
              <a:srgbClr val="000000"/>
            </a:solidFill>
            <a:miter lim="800000"/>
          </a:ln>
        </p:spPr>
      </p:sp>
      <p:sp>
        <p:nvSpPr>
          <p:cNvPr id="74755" name="Rectangle 2"/>
          <p:cNvSpPr txBox="1">
            <a:spLocks noGrp="1" noChangeArrowheads="1"/>
          </p:cNvSpPr>
          <p:nvPr>
            <p:ph type="body" idx="1"/>
          </p:nvPr>
        </p:nvSpPr>
        <p:spPr>
          <a:xfrm>
            <a:off x="1098124" y="4868686"/>
            <a:ext cx="4904727" cy="3930183"/>
          </a:xfrm>
          <a:noFill/>
          <a:ln/>
        </p:spPr>
        <p:txBody>
          <a:bodyPr wrap="none" anchor="ctr"/>
          <a:lstStyle/>
          <a:p>
            <a:endParaRPr lang="it-IT"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1"/>
          <p:cNvSpPr txBox="1">
            <a:spLocks noGrp="1" noRot="1" noChangeAspect="1" noChangeArrowheads="1" noTextEdit="1"/>
          </p:cNvSpPr>
          <p:nvPr>
            <p:ph type="sldImg"/>
          </p:nvPr>
        </p:nvSpPr>
        <p:spPr>
          <a:xfrm>
            <a:off x="1187450" y="982663"/>
            <a:ext cx="4722813" cy="3541712"/>
          </a:xfrm>
          <a:solidFill>
            <a:srgbClr val="FFFFFF"/>
          </a:solidFill>
          <a:ln>
            <a:solidFill>
              <a:srgbClr val="000000"/>
            </a:solidFill>
            <a:miter lim="800000"/>
          </a:ln>
        </p:spPr>
      </p:sp>
      <p:sp>
        <p:nvSpPr>
          <p:cNvPr id="75779" name="Rectangle 2"/>
          <p:cNvSpPr txBox="1">
            <a:spLocks noGrp="1" noChangeArrowheads="1"/>
          </p:cNvSpPr>
          <p:nvPr>
            <p:ph type="body" idx="1"/>
          </p:nvPr>
        </p:nvSpPr>
        <p:spPr>
          <a:xfrm>
            <a:off x="1098124" y="4868686"/>
            <a:ext cx="4904727" cy="3930183"/>
          </a:xfrm>
          <a:noFill/>
          <a:ln/>
        </p:spPr>
        <p:txBody>
          <a:bodyPr wrap="none" anchor="ctr"/>
          <a:lstStyle/>
          <a:p>
            <a:endParaRPr lang="it-IT"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1"/>
          <p:cNvSpPr txBox="1">
            <a:spLocks noGrp="1" noRot="1" noChangeAspect="1" noChangeArrowheads="1" noTextEdit="1"/>
          </p:cNvSpPr>
          <p:nvPr>
            <p:ph type="sldImg"/>
          </p:nvPr>
        </p:nvSpPr>
        <p:spPr>
          <a:xfrm>
            <a:off x="1187450" y="982663"/>
            <a:ext cx="4722813" cy="3541712"/>
          </a:xfrm>
          <a:solidFill>
            <a:srgbClr val="FFFFFF"/>
          </a:solidFill>
          <a:ln>
            <a:solidFill>
              <a:srgbClr val="000000"/>
            </a:solidFill>
            <a:miter lim="800000"/>
          </a:ln>
        </p:spPr>
      </p:sp>
      <p:sp>
        <p:nvSpPr>
          <p:cNvPr id="81923" name="Rectangle 2"/>
          <p:cNvSpPr txBox="1">
            <a:spLocks noGrp="1" noChangeArrowheads="1"/>
          </p:cNvSpPr>
          <p:nvPr>
            <p:ph type="body" idx="1"/>
          </p:nvPr>
        </p:nvSpPr>
        <p:spPr>
          <a:xfrm>
            <a:off x="1098124" y="4868686"/>
            <a:ext cx="4904727" cy="3930183"/>
          </a:xfrm>
          <a:noFill/>
          <a:ln/>
        </p:spPr>
        <p:txBody>
          <a:bodyPr wrap="none" anchor="ctr"/>
          <a:lstStyle/>
          <a:p>
            <a:endParaRPr lang="it-IT"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1"/>
          <p:cNvSpPr txBox="1">
            <a:spLocks noGrp="1" noRot="1" noChangeAspect="1" noChangeArrowheads="1" noTextEdit="1"/>
          </p:cNvSpPr>
          <p:nvPr>
            <p:ph type="sldImg"/>
          </p:nvPr>
        </p:nvSpPr>
        <p:spPr>
          <a:xfrm>
            <a:off x="1187450" y="982663"/>
            <a:ext cx="4722813" cy="3541712"/>
          </a:xfrm>
          <a:solidFill>
            <a:srgbClr val="FFFFFF"/>
          </a:solidFill>
          <a:ln>
            <a:solidFill>
              <a:srgbClr val="000000"/>
            </a:solidFill>
            <a:miter lim="800000"/>
          </a:ln>
        </p:spPr>
      </p:sp>
      <p:sp>
        <p:nvSpPr>
          <p:cNvPr id="82947" name="Rectangle 2"/>
          <p:cNvSpPr txBox="1">
            <a:spLocks noGrp="1" noChangeArrowheads="1"/>
          </p:cNvSpPr>
          <p:nvPr>
            <p:ph type="body" idx="1"/>
          </p:nvPr>
        </p:nvSpPr>
        <p:spPr>
          <a:xfrm>
            <a:off x="1098124" y="4868686"/>
            <a:ext cx="4904727" cy="3930183"/>
          </a:xfrm>
          <a:noFill/>
          <a:ln/>
        </p:spPr>
        <p:txBody>
          <a:bodyPr wrap="none" anchor="ctr"/>
          <a:lstStyle/>
          <a:p>
            <a:endParaRPr lang="it-IT"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1"/>
          <p:cNvSpPr txBox="1">
            <a:spLocks noGrp="1" noRot="1" noChangeAspect="1" noChangeArrowheads="1" noTextEdit="1"/>
          </p:cNvSpPr>
          <p:nvPr>
            <p:ph type="sldImg"/>
          </p:nvPr>
        </p:nvSpPr>
        <p:spPr>
          <a:xfrm>
            <a:off x="1187450" y="982663"/>
            <a:ext cx="4722813" cy="3541712"/>
          </a:xfrm>
          <a:solidFill>
            <a:srgbClr val="FFFFFF"/>
          </a:solidFill>
          <a:ln>
            <a:solidFill>
              <a:srgbClr val="000000"/>
            </a:solidFill>
            <a:miter lim="800000"/>
          </a:ln>
        </p:spPr>
      </p:sp>
      <p:sp>
        <p:nvSpPr>
          <p:cNvPr id="83971" name="Rectangle 2"/>
          <p:cNvSpPr txBox="1">
            <a:spLocks noGrp="1" noChangeArrowheads="1"/>
          </p:cNvSpPr>
          <p:nvPr>
            <p:ph type="body" idx="1"/>
          </p:nvPr>
        </p:nvSpPr>
        <p:spPr>
          <a:xfrm>
            <a:off x="1098124" y="4868686"/>
            <a:ext cx="4904727" cy="3930183"/>
          </a:xfrm>
          <a:noFill/>
          <a:ln/>
        </p:spPr>
        <p:txBody>
          <a:bodyPr wrap="none" anchor="ctr"/>
          <a:lstStyle/>
          <a:p>
            <a:endParaRPr lang="it-IT"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1"/>
          <p:cNvSpPr txBox="1">
            <a:spLocks noGrp="1" noRot="1" noChangeAspect="1" noChangeArrowheads="1" noTextEdit="1"/>
          </p:cNvSpPr>
          <p:nvPr>
            <p:ph type="sldImg"/>
          </p:nvPr>
        </p:nvSpPr>
        <p:spPr>
          <a:xfrm>
            <a:off x="1187450" y="982663"/>
            <a:ext cx="4722813" cy="3541712"/>
          </a:xfrm>
          <a:solidFill>
            <a:srgbClr val="FFFFFF"/>
          </a:solidFill>
          <a:ln>
            <a:solidFill>
              <a:srgbClr val="000000"/>
            </a:solidFill>
            <a:miter lim="800000"/>
          </a:ln>
        </p:spPr>
      </p:sp>
      <p:sp>
        <p:nvSpPr>
          <p:cNvPr id="84995" name="Rectangle 2"/>
          <p:cNvSpPr txBox="1">
            <a:spLocks noGrp="1" noChangeArrowheads="1"/>
          </p:cNvSpPr>
          <p:nvPr>
            <p:ph type="body" idx="1"/>
          </p:nvPr>
        </p:nvSpPr>
        <p:spPr>
          <a:xfrm>
            <a:off x="1098124" y="4868686"/>
            <a:ext cx="4904727" cy="3930183"/>
          </a:xfrm>
          <a:noFill/>
          <a:ln/>
        </p:spPr>
        <p:txBody>
          <a:bodyPr wrap="none" anchor="ctr"/>
          <a:lstStyle/>
          <a:p>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1362" name="Text Box 1"/>
          <p:cNvSpPr txBox="1">
            <a:spLocks noChangeArrowheads="1"/>
          </p:cNvSpPr>
          <p:nvPr/>
        </p:nvSpPr>
        <p:spPr bwMode="auto">
          <a:xfrm>
            <a:off x="1209512" y="968776"/>
            <a:ext cx="4548810" cy="3492134"/>
          </a:xfrm>
          <a:prstGeom prst="rect">
            <a:avLst/>
          </a:prstGeom>
          <a:solidFill>
            <a:srgbClr val="FFFFFF"/>
          </a:solidFill>
          <a:ln w="9360">
            <a:solidFill>
              <a:srgbClr val="000000"/>
            </a:solidFill>
            <a:miter lim="800000"/>
            <a:headEnd/>
            <a:tailEnd/>
          </a:ln>
        </p:spPr>
        <p:txBody>
          <a:bodyPr wrap="none" lIns="93948" tIns="46975" rIns="93948" bIns="46975" anchor="ctr"/>
          <a:lstStyle/>
          <a:p>
            <a:endParaRPr lang="it-IT" dirty="0"/>
          </a:p>
        </p:txBody>
      </p:sp>
      <p:sp>
        <p:nvSpPr>
          <p:cNvPr id="271363" name="Rectangle 2"/>
          <p:cNvSpPr>
            <a:spLocks noGrp="1" noChangeArrowheads="1"/>
          </p:cNvSpPr>
          <p:nvPr>
            <p:ph type="body"/>
          </p:nvPr>
        </p:nvSpPr>
        <p:spPr>
          <a:xfrm>
            <a:off x="1078043" y="4798440"/>
            <a:ext cx="4813392" cy="3871854"/>
          </a:xfrm>
          <a:noFill/>
          <a:ln/>
        </p:spPr>
        <p:txBody>
          <a:bodyPr wrap="none" anchor="ctr"/>
          <a:lstStyle/>
          <a:p>
            <a:endParaRPr lang="it-IT"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1"/>
          <p:cNvSpPr txBox="1">
            <a:spLocks noGrp="1" noRot="1" noChangeAspect="1" noChangeArrowheads="1" noTextEdit="1"/>
          </p:cNvSpPr>
          <p:nvPr>
            <p:ph type="sldImg"/>
          </p:nvPr>
        </p:nvSpPr>
        <p:spPr>
          <a:xfrm>
            <a:off x="1187450" y="982663"/>
            <a:ext cx="4722813" cy="3541712"/>
          </a:xfrm>
          <a:solidFill>
            <a:srgbClr val="FFFFFF"/>
          </a:solidFill>
          <a:ln>
            <a:solidFill>
              <a:srgbClr val="000000"/>
            </a:solidFill>
            <a:miter lim="800000"/>
          </a:ln>
        </p:spPr>
      </p:sp>
      <p:sp>
        <p:nvSpPr>
          <p:cNvPr id="86019" name="Rectangle 2"/>
          <p:cNvSpPr txBox="1">
            <a:spLocks noGrp="1" noChangeArrowheads="1"/>
          </p:cNvSpPr>
          <p:nvPr>
            <p:ph type="body" idx="1"/>
          </p:nvPr>
        </p:nvSpPr>
        <p:spPr>
          <a:xfrm>
            <a:off x="1098124" y="4868686"/>
            <a:ext cx="4904727" cy="3930183"/>
          </a:xfrm>
          <a:noFill/>
          <a:ln/>
        </p:spPr>
        <p:txBody>
          <a:bodyPr wrap="none" anchor="ctr"/>
          <a:lstStyle/>
          <a:p>
            <a:endParaRPr lang="it-IT"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1"/>
          <p:cNvSpPr txBox="1">
            <a:spLocks noGrp="1" noRot="1" noChangeAspect="1" noChangeArrowheads="1" noTextEdit="1"/>
          </p:cNvSpPr>
          <p:nvPr>
            <p:ph type="sldImg"/>
          </p:nvPr>
        </p:nvSpPr>
        <p:spPr>
          <a:xfrm>
            <a:off x="1187450" y="982663"/>
            <a:ext cx="4722813" cy="3541712"/>
          </a:xfrm>
          <a:solidFill>
            <a:srgbClr val="FFFFFF"/>
          </a:solidFill>
          <a:ln>
            <a:solidFill>
              <a:srgbClr val="000000"/>
            </a:solidFill>
            <a:miter lim="800000"/>
          </a:ln>
        </p:spPr>
      </p:sp>
      <p:sp>
        <p:nvSpPr>
          <p:cNvPr id="87043" name="Rectangle 2"/>
          <p:cNvSpPr txBox="1">
            <a:spLocks noGrp="1" noChangeArrowheads="1"/>
          </p:cNvSpPr>
          <p:nvPr>
            <p:ph type="body" idx="1"/>
          </p:nvPr>
        </p:nvSpPr>
        <p:spPr>
          <a:xfrm>
            <a:off x="1098124" y="4868686"/>
            <a:ext cx="4904727" cy="3930183"/>
          </a:xfrm>
          <a:noFill/>
          <a:ln/>
        </p:spPr>
        <p:txBody>
          <a:bodyPr wrap="none" anchor="ctr"/>
          <a:lstStyle/>
          <a:p>
            <a:endParaRPr lang="it-IT"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1"/>
          <p:cNvSpPr txBox="1">
            <a:spLocks noGrp="1" noRot="1" noChangeAspect="1" noChangeArrowheads="1" noTextEdit="1"/>
          </p:cNvSpPr>
          <p:nvPr>
            <p:ph type="sldImg"/>
          </p:nvPr>
        </p:nvSpPr>
        <p:spPr>
          <a:xfrm>
            <a:off x="1187450" y="982663"/>
            <a:ext cx="4722813" cy="3541712"/>
          </a:xfrm>
          <a:solidFill>
            <a:srgbClr val="FFFFFF"/>
          </a:solidFill>
          <a:ln>
            <a:solidFill>
              <a:srgbClr val="000000"/>
            </a:solidFill>
            <a:miter lim="800000"/>
          </a:ln>
        </p:spPr>
      </p:sp>
      <p:sp>
        <p:nvSpPr>
          <p:cNvPr id="89091" name="Rectangle 2"/>
          <p:cNvSpPr txBox="1">
            <a:spLocks noGrp="1" noChangeArrowheads="1"/>
          </p:cNvSpPr>
          <p:nvPr>
            <p:ph type="body" idx="1"/>
          </p:nvPr>
        </p:nvSpPr>
        <p:spPr>
          <a:xfrm>
            <a:off x="1098124" y="4868686"/>
            <a:ext cx="4904727" cy="3930183"/>
          </a:xfrm>
          <a:noFill/>
          <a:ln/>
        </p:spPr>
        <p:txBody>
          <a:bodyPr wrap="none" anchor="ctr"/>
          <a:lstStyle/>
          <a:p>
            <a:endParaRPr lang="it-IT"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1"/>
          <p:cNvSpPr txBox="1">
            <a:spLocks noGrp="1" noRot="1" noChangeAspect="1" noChangeArrowheads="1" noTextEdit="1"/>
          </p:cNvSpPr>
          <p:nvPr>
            <p:ph type="sldImg"/>
          </p:nvPr>
        </p:nvSpPr>
        <p:spPr>
          <a:xfrm>
            <a:off x="1187450" y="982663"/>
            <a:ext cx="4722813" cy="3541712"/>
          </a:xfrm>
          <a:solidFill>
            <a:srgbClr val="FFFFFF"/>
          </a:solidFill>
          <a:ln>
            <a:solidFill>
              <a:srgbClr val="000000"/>
            </a:solidFill>
            <a:miter lim="800000"/>
          </a:ln>
        </p:spPr>
      </p:sp>
      <p:sp>
        <p:nvSpPr>
          <p:cNvPr id="90115" name="Rectangle 2"/>
          <p:cNvSpPr txBox="1">
            <a:spLocks noGrp="1" noChangeArrowheads="1"/>
          </p:cNvSpPr>
          <p:nvPr>
            <p:ph type="body" idx="1"/>
          </p:nvPr>
        </p:nvSpPr>
        <p:spPr>
          <a:xfrm>
            <a:off x="1098124" y="4868686"/>
            <a:ext cx="4904727" cy="3930183"/>
          </a:xfrm>
          <a:noFill/>
          <a:ln/>
        </p:spPr>
        <p:txBody>
          <a:bodyPr wrap="none" anchor="ctr"/>
          <a:lstStyle/>
          <a:p>
            <a:endParaRPr lang="it-IT"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1"/>
          <p:cNvSpPr txBox="1">
            <a:spLocks noGrp="1" noRot="1" noChangeAspect="1" noChangeArrowheads="1" noTextEdit="1"/>
          </p:cNvSpPr>
          <p:nvPr>
            <p:ph type="sldImg"/>
          </p:nvPr>
        </p:nvSpPr>
        <p:spPr>
          <a:xfrm>
            <a:off x="1187450" y="982663"/>
            <a:ext cx="4722813" cy="3541712"/>
          </a:xfrm>
          <a:solidFill>
            <a:srgbClr val="FFFFFF"/>
          </a:solidFill>
          <a:ln>
            <a:solidFill>
              <a:srgbClr val="000000"/>
            </a:solidFill>
            <a:miter lim="800000"/>
          </a:ln>
        </p:spPr>
      </p:sp>
      <p:sp>
        <p:nvSpPr>
          <p:cNvPr id="91139" name="Rectangle 2"/>
          <p:cNvSpPr txBox="1">
            <a:spLocks noGrp="1" noChangeArrowheads="1"/>
          </p:cNvSpPr>
          <p:nvPr>
            <p:ph type="body" idx="1"/>
          </p:nvPr>
        </p:nvSpPr>
        <p:spPr>
          <a:xfrm>
            <a:off x="1098124" y="4868686"/>
            <a:ext cx="4904727" cy="3930183"/>
          </a:xfrm>
          <a:noFill/>
          <a:ln/>
        </p:spPr>
        <p:txBody>
          <a:bodyPr wrap="none" anchor="ctr"/>
          <a:lstStyle/>
          <a:p>
            <a:endParaRPr lang="it-IT"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1"/>
          <p:cNvSpPr txBox="1">
            <a:spLocks noGrp="1" noRot="1" noChangeAspect="1" noChangeArrowheads="1" noTextEdit="1"/>
          </p:cNvSpPr>
          <p:nvPr>
            <p:ph type="sldImg"/>
          </p:nvPr>
        </p:nvSpPr>
        <p:spPr>
          <a:xfrm>
            <a:off x="1187450" y="982663"/>
            <a:ext cx="4722813" cy="3541712"/>
          </a:xfrm>
          <a:solidFill>
            <a:srgbClr val="FFFFFF"/>
          </a:solidFill>
          <a:ln>
            <a:solidFill>
              <a:srgbClr val="000000"/>
            </a:solidFill>
            <a:miter lim="800000"/>
          </a:ln>
        </p:spPr>
      </p:sp>
      <p:sp>
        <p:nvSpPr>
          <p:cNvPr id="92163" name="Rectangle 2"/>
          <p:cNvSpPr txBox="1">
            <a:spLocks noGrp="1" noChangeArrowheads="1"/>
          </p:cNvSpPr>
          <p:nvPr>
            <p:ph type="body" idx="1"/>
          </p:nvPr>
        </p:nvSpPr>
        <p:spPr>
          <a:xfrm>
            <a:off x="1098124" y="4868686"/>
            <a:ext cx="4904727" cy="3930183"/>
          </a:xfrm>
          <a:noFill/>
          <a:ln/>
        </p:spPr>
        <p:txBody>
          <a:bodyPr wrap="none" anchor="ctr"/>
          <a:lstStyle/>
          <a:p>
            <a:endParaRPr lang="it-IT"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1"/>
          <p:cNvSpPr txBox="1">
            <a:spLocks noGrp="1" noRot="1" noChangeAspect="1" noChangeArrowheads="1" noTextEdit="1"/>
          </p:cNvSpPr>
          <p:nvPr>
            <p:ph type="sldImg"/>
          </p:nvPr>
        </p:nvSpPr>
        <p:spPr>
          <a:xfrm>
            <a:off x="1187450" y="982663"/>
            <a:ext cx="4722813" cy="3541712"/>
          </a:xfrm>
          <a:solidFill>
            <a:srgbClr val="FFFFFF"/>
          </a:solidFill>
          <a:ln>
            <a:solidFill>
              <a:srgbClr val="000000"/>
            </a:solidFill>
            <a:miter lim="800000"/>
          </a:ln>
        </p:spPr>
      </p:sp>
      <p:sp>
        <p:nvSpPr>
          <p:cNvPr id="93187" name="Rectangle 2"/>
          <p:cNvSpPr txBox="1">
            <a:spLocks noGrp="1" noChangeArrowheads="1"/>
          </p:cNvSpPr>
          <p:nvPr>
            <p:ph type="body" idx="1"/>
          </p:nvPr>
        </p:nvSpPr>
        <p:spPr>
          <a:xfrm>
            <a:off x="1098124" y="4868686"/>
            <a:ext cx="4904727" cy="3930183"/>
          </a:xfrm>
          <a:noFill/>
          <a:ln/>
        </p:spPr>
        <p:txBody>
          <a:bodyPr wrap="none" anchor="ctr"/>
          <a:lstStyle/>
          <a:p>
            <a:endParaRPr lang="it-IT"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1"/>
          <p:cNvSpPr txBox="1">
            <a:spLocks noGrp="1" noRot="1" noChangeAspect="1" noChangeArrowheads="1" noTextEdit="1"/>
          </p:cNvSpPr>
          <p:nvPr>
            <p:ph type="sldImg"/>
          </p:nvPr>
        </p:nvSpPr>
        <p:spPr>
          <a:xfrm>
            <a:off x="1187450" y="982663"/>
            <a:ext cx="4722813" cy="3541712"/>
          </a:xfrm>
          <a:solidFill>
            <a:srgbClr val="FFFFFF"/>
          </a:solidFill>
          <a:ln>
            <a:solidFill>
              <a:srgbClr val="000000"/>
            </a:solidFill>
            <a:miter lim="800000"/>
          </a:ln>
        </p:spPr>
      </p:sp>
      <p:sp>
        <p:nvSpPr>
          <p:cNvPr id="94211" name="Rectangle 2"/>
          <p:cNvSpPr txBox="1">
            <a:spLocks noGrp="1" noChangeArrowheads="1"/>
          </p:cNvSpPr>
          <p:nvPr>
            <p:ph type="body" idx="1"/>
          </p:nvPr>
        </p:nvSpPr>
        <p:spPr>
          <a:xfrm>
            <a:off x="1098124" y="4868686"/>
            <a:ext cx="4904727" cy="3930183"/>
          </a:xfrm>
          <a:noFill/>
          <a:ln/>
        </p:spPr>
        <p:txBody>
          <a:bodyPr wrap="none" anchor="ctr"/>
          <a:lstStyle/>
          <a:p>
            <a:endParaRPr lang="it-IT"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1"/>
          <p:cNvSpPr txBox="1">
            <a:spLocks noGrp="1" noRot="1" noChangeAspect="1" noChangeArrowheads="1" noTextEdit="1"/>
          </p:cNvSpPr>
          <p:nvPr>
            <p:ph type="sldImg"/>
          </p:nvPr>
        </p:nvSpPr>
        <p:spPr>
          <a:xfrm>
            <a:off x="1187450" y="982663"/>
            <a:ext cx="4722813" cy="3541712"/>
          </a:xfrm>
          <a:solidFill>
            <a:srgbClr val="FFFFFF"/>
          </a:solidFill>
          <a:ln>
            <a:solidFill>
              <a:srgbClr val="000000"/>
            </a:solidFill>
            <a:miter lim="800000"/>
          </a:ln>
        </p:spPr>
      </p:sp>
      <p:sp>
        <p:nvSpPr>
          <p:cNvPr id="95235" name="Rectangle 2"/>
          <p:cNvSpPr txBox="1">
            <a:spLocks noGrp="1" noChangeArrowheads="1"/>
          </p:cNvSpPr>
          <p:nvPr>
            <p:ph type="body" idx="1"/>
          </p:nvPr>
        </p:nvSpPr>
        <p:spPr>
          <a:xfrm>
            <a:off x="1098124" y="4868686"/>
            <a:ext cx="4904727" cy="3930183"/>
          </a:xfrm>
          <a:noFill/>
          <a:ln/>
        </p:spPr>
        <p:txBody>
          <a:bodyPr wrap="none" anchor="ctr"/>
          <a:lstStyle/>
          <a:p>
            <a:endParaRPr lang="it-IT"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1"/>
          <p:cNvSpPr txBox="1">
            <a:spLocks noGrp="1" noRot="1" noChangeAspect="1" noChangeArrowheads="1" noTextEdit="1"/>
          </p:cNvSpPr>
          <p:nvPr>
            <p:ph type="sldImg"/>
          </p:nvPr>
        </p:nvSpPr>
        <p:spPr>
          <a:xfrm>
            <a:off x="1187450" y="982663"/>
            <a:ext cx="4722813" cy="3541712"/>
          </a:xfrm>
          <a:solidFill>
            <a:srgbClr val="FFFFFF"/>
          </a:solidFill>
          <a:ln>
            <a:solidFill>
              <a:srgbClr val="000000"/>
            </a:solidFill>
            <a:miter lim="800000"/>
          </a:ln>
        </p:spPr>
      </p:sp>
      <p:sp>
        <p:nvSpPr>
          <p:cNvPr id="96259" name="Rectangle 2"/>
          <p:cNvSpPr txBox="1">
            <a:spLocks noGrp="1" noChangeArrowheads="1"/>
          </p:cNvSpPr>
          <p:nvPr>
            <p:ph type="body" idx="1"/>
          </p:nvPr>
        </p:nvSpPr>
        <p:spPr>
          <a:xfrm>
            <a:off x="1098124" y="4868686"/>
            <a:ext cx="4904727" cy="3930183"/>
          </a:xfrm>
          <a:noFill/>
          <a:ln/>
        </p:spPr>
        <p:txBody>
          <a:bodyPr wrap="none" anchor="ctr"/>
          <a:lstStyle/>
          <a:p>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82" name="Text Box 1"/>
          <p:cNvSpPr txBox="1">
            <a:spLocks noChangeArrowheads="1"/>
          </p:cNvSpPr>
          <p:nvPr/>
        </p:nvSpPr>
        <p:spPr bwMode="auto">
          <a:xfrm>
            <a:off x="1156924" y="983381"/>
            <a:ext cx="4782167" cy="3540816"/>
          </a:xfrm>
          <a:prstGeom prst="rect">
            <a:avLst/>
          </a:prstGeom>
          <a:solidFill>
            <a:srgbClr val="FFFFFF"/>
          </a:solidFill>
          <a:ln w="9525">
            <a:solidFill>
              <a:srgbClr val="000000"/>
            </a:solidFill>
            <a:miter lim="800000"/>
            <a:headEnd/>
            <a:tailEnd/>
          </a:ln>
        </p:spPr>
        <p:txBody>
          <a:bodyPr wrap="none" lIns="93948" tIns="46975" rIns="93948" bIns="46975" anchor="ctr"/>
          <a:lstStyle/>
          <a:p>
            <a:endParaRPr lang="it-IT" dirty="0"/>
          </a:p>
        </p:txBody>
      </p:sp>
      <p:sp>
        <p:nvSpPr>
          <p:cNvPr id="276483" name="Rectangle 2"/>
          <p:cNvSpPr>
            <a:spLocks noGrp="1" noChangeArrowheads="1"/>
          </p:cNvSpPr>
          <p:nvPr>
            <p:ph type="body"/>
          </p:nvPr>
        </p:nvSpPr>
        <p:spPr>
          <a:xfrm>
            <a:off x="1097763" y="4868216"/>
            <a:ext cx="4903776" cy="3928651"/>
          </a:xfrm>
          <a:noFill/>
          <a:ln/>
        </p:spPr>
        <p:txBody>
          <a:bodyPr wrap="none" anchor="ctr"/>
          <a:lstStyle/>
          <a:p>
            <a:endParaRPr lang="it-IT"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1"/>
          <p:cNvSpPr txBox="1">
            <a:spLocks noGrp="1" noRot="1" noChangeAspect="1" noChangeArrowheads="1" noTextEdit="1"/>
          </p:cNvSpPr>
          <p:nvPr>
            <p:ph type="sldImg"/>
          </p:nvPr>
        </p:nvSpPr>
        <p:spPr>
          <a:xfrm>
            <a:off x="1187450" y="982663"/>
            <a:ext cx="4722813" cy="3541712"/>
          </a:xfrm>
          <a:solidFill>
            <a:srgbClr val="FFFFFF"/>
          </a:solidFill>
          <a:ln>
            <a:solidFill>
              <a:srgbClr val="000000"/>
            </a:solidFill>
            <a:miter lim="800000"/>
          </a:ln>
        </p:spPr>
      </p:sp>
      <p:sp>
        <p:nvSpPr>
          <p:cNvPr id="97283" name="Rectangle 2"/>
          <p:cNvSpPr txBox="1">
            <a:spLocks noGrp="1" noChangeArrowheads="1"/>
          </p:cNvSpPr>
          <p:nvPr>
            <p:ph type="body" idx="1"/>
          </p:nvPr>
        </p:nvSpPr>
        <p:spPr>
          <a:xfrm>
            <a:off x="1098124" y="4868686"/>
            <a:ext cx="4904727" cy="3930183"/>
          </a:xfrm>
          <a:noFill/>
          <a:ln/>
        </p:spPr>
        <p:txBody>
          <a:bodyPr wrap="none" anchor="ctr"/>
          <a:lstStyle/>
          <a:p>
            <a:endParaRPr lang="it-IT"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1"/>
          <p:cNvSpPr txBox="1">
            <a:spLocks noGrp="1" noRot="1" noChangeAspect="1" noChangeArrowheads="1" noTextEdit="1"/>
          </p:cNvSpPr>
          <p:nvPr>
            <p:ph type="sldImg"/>
          </p:nvPr>
        </p:nvSpPr>
        <p:spPr>
          <a:xfrm>
            <a:off x="1187450" y="982663"/>
            <a:ext cx="4722813" cy="3541712"/>
          </a:xfrm>
          <a:solidFill>
            <a:srgbClr val="FFFFFF"/>
          </a:solidFill>
          <a:ln>
            <a:solidFill>
              <a:srgbClr val="000000"/>
            </a:solidFill>
            <a:miter lim="800000"/>
          </a:ln>
        </p:spPr>
      </p:sp>
      <p:sp>
        <p:nvSpPr>
          <p:cNvPr id="99331" name="Rectangle 2"/>
          <p:cNvSpPr txBox="1">
            <a:spLocks noGrp="1" noChangeArrowheads="1"/>
          </p:cNvSpPr>
          <p:nvPr>
            <p:ph type="body" idx="1"/>
          </p:nvPr>
        </p:nvSpPr>
        <p:spPr>
          <a:xfrm>
            <a:off x="1098124" y="4868686"/>
            <a:ext cx="4904727" cy="3930183"/>
          </a:xfrm>
          <a:noFill/>
          <a:ln/>
        </p:spPr>
        <p:txBody>
          <a:bodyPr wrap="none" anchor="ctr"/>
          <a:lstStyle/>
          <a:p>
            <a:endParaRPr lang="it-IT"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1"/>
          <p:cNvSpPr txBox="1">
            <a:spLocks noGrp="1" noRot="1" noChangeAspect="1" noChangeArrowheads="1" noTextEdit="1"/>
          </p:cNvSpPr>
          <p:nvPr>
            <p:ph type="sldImg"/>
          </p:nvPr>
        </p:nvSpPr>
        <p:spPr>
          <a:xfrm>
            <a:off x="1187450" y="982663"/>
            <a:ext cx="4722813" cy="3541712"/>
          </a:xfrm>
          <a:solidFill>
            <a:srgbClr val="FFFFFF"/>
          </a:solidFill>
          <a:ln>
            <a:solidFill>
              <a:srgbClr val="000000"/>
            </a:solidFill>
            <a:miter lim="800000"/>
          </a:ln>
        </p:spPr>
      </p:sp>
      <p:sp>
        <p:nvSpPr>
          <p:cNvPr id="100355" name="Rectangle 2"/>
          <p:cNvSpPr txBox="1">
            <a:spLocks noGrp="1" noChangeArrowheads="1"/>
          </p:cNvSpPr>
          <p:nvPr>
            <p:ph type="body" idx="1"/>
          </p:nvPr>
        </p:nvSpPr>
        <p:spPr>
          <a:xfrm>
            <a:off x="1098124" y="4868686"/>
            <a:ext cx="4904727" cy="3930183"/>
          </a:xfrm>
          <a:noFill/>
          <a:ln/>
        </p:spPr>
        <p:txBody>
          <a:bodyPr wrap="none" anchor="ctr"/>
          <a:lstStyle/>
          <a:p>
            <a:endParaRPr lang="it-IT"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1"/>
          <p:cNvSpPr txBox="1">
            <a:spLocks noGrp="1" noRot="1" noChangeAspect="1" noChangeArrowheads="1" noTextEdit="1"/>
          </p:cNvSpPr>
          <p:nvPr>
            <p:ph type="sldImg"/>
          </p:nvPr>
        </p:nvSpPr>
        <p:spPr>
          <a:xfrm>
            <a:off x="1187450" y="982663"/>
            <a:ext cx="4722813" cy="3541712"/>
          </a:xfrm>
          <a:solidFill>
            <a:srgbClr val="FFFFFF"/>
          </a:solidFill>
          <a:ln>
            <a:solidFill>
              <a:srgbClr val="000000"/>
            </a:solidFill>
            <a:miter lim="800000"/>
          </a:ln>
        </p:spPr>
      </p:sp>
      <p:sp>
        <p:nvSpPr>
          <p:cNvPr id="101379" name="Rectangle 2"/>
          <p:cNvSpPr txBox="1">
            <a:spLocks noGrp="1" noChangeArrowheads="1"/>
          </p:cNvSpPr>
          <p:nvPr>
            <p:ph type="body" idx="1"/>
          </p:nvPr>
        </p:nvSpPr>
        <p:spPr>
          <a:xfrm>
            <a:off x="1098124" y="4868686"/>
            <a:ext cx="4904727" cy="3930183"/>
          </a:xfrm>
          <a:noFill/>
          <a:ln/>
        </p:spPr>
        <p:txBody>
          <a:bodyPr wrap="none" anchor="ctr"/>
          <a:lstStyle/>
          <a:p>
            <a:endParaRPr lang="it-IT"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1"/>
          <p:cNvSpPr txBox="1">
            <a:spLocks noGrp="1" noRot="1" noChangeAspect="1" noChangeArrowheads="1" noTextEdit="1"/>
          </p:cNvSpPr>
          <p:nvPr>
            <p:ph type="sldImg"/>
          </p:nvPr>
        </p:nvSpPr>
        <p:spPr>
          <a:xfrm>
            <a:off x="1187450" y="982663"/>
            <a:ext cx="4722813" cy="3541712"/>
          </a:xfrm>
          <a:solidFill>
            <a:srgbClr val="FFFFFF"/>
          </a:solidFill>
          <a:ln>
            <a:solidFill>
              <a:srgbClr val="000000"/>
            </a:solidFill>
            <a:miter lim="800000"/>
          </a:ln>
        </p:spPr>
      </p:sp>
      <p:sp>
        <p:nvSpPr>
          <p:cNvPr id="102403" name="Rectangle 2"/>
          <p:cNvSpPr txBox="1">
            <a:spLocks noGrp="1" noChangeArrowheads="1"/>
          </p:cNvSpPr>
          <p:nvPr>
            <p:ph type="body" idx="1"/>
          </p:nvPr>
        </p:nvSpPr>
        <p:spPr>
          <a:xfrm>
            <a:off x="1098124" y="4868686"/>
            <a:ext cx="4904727" cy="3930183"/>
          </a:xfrm>
          <a:noFill/>
          <a:ln/>
        </p:spPr>
        <p:txBody>
          <a:bodyPr wrap="none" anchor="ctr"/>
          <a:lstStyle/>
          <a:p>
            <a:endParaRPr lang="it-IT"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1"/>
          <p:cNvSpPr txBox="1">
            <a:spLocks noGrp="1" noRot="1" noChangeAspect="1" noChangeArrowheads="1" noTextEdit="1"/>
          </p:cNvSpPr>
          <p:nvPr>
            <p:ph type="sldImg"/>
          </p:nvPr>
        </p:nvSpPr>
        <p:spPr>
          <a:xfrm>
            <a:off x="1187450" y="982663"/>
            <a:ext cx="4722813" cy="3541712"/>
          </a:xfrm>
          <a:solidFill>
            <a:srgbClr val="FFFFFF"/>
          </a:solidFill>
          <a:ln>
            <a:solidFill>
              <a:srgbClr val="000000"/>
            </a:solidFill>
            <a:miter lim="800000"/>
          </a:ln>
        </p:spPr>
      </p:sp>
      <p:sp>
        <p:nvSpPr>
          <p:cNvPr id="103427" name="Rectangle 2"/>
          <p:cNvSpPr txBox="1">
            <a:spLocks noGrp="1" noChangeArrowheads="1"/>
          </p:cNvSpPr>
          <p:nvPr>
            <p:ph type="body" idx="1"/>
          </p:nvPr>
        </p:nvSpPr>
        <p:spPr>
          <a:xfrm>
            <a:off x="1098124" y="4868686"/>
            <a:ext cx="4904727" cy="3930183"/>
          </a:xfrm>
          <a:noFill/>
          <a:ln/>
        </p:spPr>
        <p:txBody>
          <a:bodyPr wrap="none" anchor="ctr"/>
          <a:lstStyle/>
          <a:p>
            <a:endParaRPr lang="it-IT"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1"/>
          <p:cNvSpPr txBox="1">
            <a:spLocks noGrp="1" noRot="1" noChangeAspect="1" noChangeArrowheads="1" noTextEdit="1"/>
          </p:cNvSpPr>
          <p:nvPr>
            <p:ph type="sldImg"/>
          </p:nvPr>
        </p:nvSpPr>
        <p:spPr>
          <a:xfrm>
            <a:off x="1187450" y="982663"/>
            <a:ext cx="4722813" cy="3541712"/>
          </a:xfrm>
          <a:solidFill>
            <a:srgbClr val="FFFFFF"/>
          </a:solidFill>
          <a:ln>
            <a:solidFill>
              <a:srgbClr val="000000"/>
            </a:solidFill>
            <a:miter lim="800000"/>
          </a:ln>
        </p:spPr>
      </p:sp>
      <p:sp>
        <p:nvSpPr>
          <p:cNvPr id="104451" name="Rectangle 2"/>
          <p:cNvSpPr txBox="1">
            <a:spLocks noGrp="1" noChangeArrowheads="1"/>
          </p:cNvSpPr>
          <p:nvPr>
            <p:ph type="body" idx="1"/>
          </p:nvPr>
        </p:nvSpPr>
        <p:spPr>
          <a:xfrm>
            <a:off x="1098124" y="4868686"/>
            <a:ext cx="4904727" cy="3930183"/>
          </a:xfrm>
          <a:noFill/>
          <a:ln/>
        </p:spPr>
        <p:txBody>
          <a:bodyPr wrap="none" anchor="ctr"/>
          <a:lstStyle/>
          <a:p>
            <a:endParaRPr lang="it-IT"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
          <p:cNvSpPr txBox="1">
            <a:spLocks noGrp="1" noRot="1" noChangeAspect="1" noChangeArrowheads="1" noTextEdit="1"/>
          </p:cNvSpPr>
          <p:nvPr>
            <p:ph type="sldImg"/>
          </p:nvPr>
        </p:nvSpPr>
        <p:spPr>
          <a:xfrm>
            <a:off x="1187450" y="982663"/>
            <a:ext cx="4722813" cy="3541712"/>
          </a:xfrm>
          <a:solidFill>
            <a:srgbClr val="FFFFFF"/>
          </a:solidFill>
          <a:ln>
            <a:solidFill>
              <a:srgbClr val="000000"/>
            </a:solidFill>
            <a:miter lim="800000"/>
          </a:ln>
        </p:spPr>
      </p:sp>
      <p:sp>
        <p:nvSpPr>
          <p:cNvPr id="106499" name="Rectangle 2"/>
          <p:cNvSpPr txBox="1">
            <a:spLocks noGrp="1" noChangeArrowheads="1"/>
          </p:cNvSpPr>
          <p:nvPr>
            <p:ph type="body" idx="1"/>
          </p:nvPr>
        </p:nvSpPr>
        <p:spPr>
          <a:xfrm>
            <a:off x="1098124" y="4868686"/>
            <a:ext cx="4904727" cy="3930183"/>
          </a:xfrm>
          <a:noFill/>
          <a:ln/>
        </p:spPr>
        <p:txBody>
          <a:bodyPr wrap="none" anchor="ctr"/>
          <a:lstStyle/>
          <a:p>
            <a:endParaRPr lang="it-IT"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1"/>
          <p:cNvSpPr txBox="1">
            <a:spLocks noGrp="1" noRot="1" noChangeAspect="1" noChangeArrowheads="1" noTextEdit="1"/>
          </p:cNvSpPr>
          <p:nvPr>
            <p:ph type="sldImg"/>
          </p:nvPr>
        </p:nvSpPr>
        <p:spPr>
          <a:xfrm>
            <a:off x="1187450" y="982663"/>
            <a:ext cx="4722813" cy="3541712"/>
          </a:xfrm>
          <a:solidFill>
            <a:srgbClr val="FFFFFF"/>
          </a:solidFill>
          <a:ln>
            <a:solidFill>
              <a:srgbClr val="000000"/>
            </a:solidFill>
            <a:miter lim="800000"/>
          </a:ln>
        </p:spPr>
      </p:sp>
      <p:sp>
        <p:nvSpPr>
          <p:cNvPr id="107523" name="Rectangle 2"/>
          <p:cNvSpPr txBox="1">
            <a:spLocks noGrp="1" noChangeArrowheads="1"/>
          </p:cNvSpPr>
          <p:nvPr>
            <p:ph type="body" idx="1"/>
          </p:nvPr>
        </p:nvSpPr>
        <p:spPr>
          <a:xfrm>
            <a:off x="1098124" y="4868686"/>
            <a:ext cx="4904727" cy="3930183"/>
          </a:xfrm>
          <a:noFill/>
          <a:ln/>
        </p:spPr>
        <p:txBody>
          <a:bodyPr wrap="none" anchor="ctr"/>
          <a:lstStyle/>
          <a:p>
            <a:endParaRPr lang="it-IT"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1"/>
          <p:cNvSpPr txBox="1">
            <a:spLocks noGrp="1" noRot="1" noChangeAspect="1" noChangeArrowheads="1" noTextEdit="1"/>
          </p:cNvSpPr>
          <p:nvPr>
            <p:ph type="sldImg"/>
          </p:nvPr>
        </p:nvSpPr>
        <p:spPr>
          <a:xfrm>
            <a:off x="1187450" y="982663"/>
            <a:ext cx="4722813" cy="3541712"/>
          </a:xfrm>
          <a:solidFill>
            <a:srgbClr val="FFFFFF"/>
          </a:solidFill>
          <a:ln>
            <a:solidFill>
              <a:srgbClr val="000000"/>
            </a:solidFill>
            <a:miter lim="800000"/>
          </a:ln>
        </p:spPr>
      </p:sp>
      <p:sp>
        <p:nvSpPr>
          <p:cNvPr id="108547" name="Rectangle 2"/>
          <p:cNvSpPr txBox="1">
            <a:spLocks noGrp="1" noChangeArrowheads="1"/>
          </p:cNvSpPr>
          <p:nvPr>
            <p:ph type="body" idx="1"/>
          </p:nvPr>
        </p:nvSpPr>
        <p:spPr>
          <a:xfrm>
            <a:off x="1098124" y="4868686"/>
            <a:ext cx="4904727" cy="3930183"/>
          </a:xfrm>
          <a:noFill/>
          <a:ln/>
        </p:spPr>
        <p:txBody>
          <a:bodyPr wrap="none" anchor="ctr"/>
          <a:lstStyle/>
          <a:p>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3410" name="Text Box 1"/>
          <p:cNvSpPr txBox="1">
            <a:spLocks noChangeArrowheads="1"/>
          </p:cNvSpPr>
          <p:nvPr/>
        </p:nvSpPr>
        <p:spPr bwMode="auto">
          <a:xfrm>
            <a:off x="1156926" y="983382"/>
            <a:ext cx="4782167" cy="3540816"/>
          </a:xfrm>
          <a:prstGeom prst="rect">
            <a:avLst/>
          </a:prstGeom>
          <a:solidFill>
            <a:srgbClr val="FFFFFF"/>
          </a:solidFill>
          <a:ln w="9525">
            <a:solidFill>
              <a:srgbClr val="000000"/>
            </a:solidFill>
            <a:miter lim="800000"/>
            <a:headEnd/>
            <a:tailEnd/>
          </a:ln>
        </p:spPr>
        <p:txBody>
          <a:bodyPr wrap="none" lIns="94259" tIns="47131" rIns="94259" bIns="47131" anchor="ctr"/>
          <a:lstStyle/>
          <a:p>
            <a:endParaRPr lang="it-IT" dirty="0"/>
          </a:p>
        </p:txBody>
      </p:sp>
      <p:sp>
        <p:nvSpPr>
          <p:cNvPr id="273411" name="Rectangle 2"/>
          <p:cNvSpPr>
            <a:spLocks noGrp="1" noChangeArrowheads="1"/>
          </p:cNvSpPr>
          <p:nvPr>
            <p:ph type="body"/>
          </p:nvPr>
        </p:nvSpPr>
        <p:spPr>
          <a:xfrm>
            <a:off x="1097765" y="4868217"/>
            <a:ext cx="4903776" cy="3928652"/>
          </a:xfrm>
          <a:noFill/>
          <a:ln/>
        </p:spPr>
        <p:txBody>
          <a:bodyPr wrap="none" anchor="ctr"/>
          <a:lstStyle/>
          <a:p>
            <a:endParaRPr lang="it-IT" dirty="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1"/>
          <p:cNvSpPr txBox="1">
            <a:spLocks noGrp="1" noRot="1" noChangeAspect="1" noChangeArrowheads="1" noTextEdit="1"/>
          </p:cNvSpPr>
          <p:nvPr>
            <p:ph type="sldImg"/>
          </p:nvPr>
        </p:nvSpPr>
        <p:spPr>
          <a:xfrm>
            <a:off x="1187450" y="982663"/>
            <a:ext cx="4722813" cy="3541712"/>
          </a:xfrm>
          <a:solidFill>
            <a:srgbClr val="FFFFFF"/>
          </a:solidFill>
          <a:ln>
            <a:solidFill>
              <a:srgbClr val="000000"/>
            </a:solidFill>
            <a:miter lim="800000"/>
          </a:ln>
        </p:spPr>
      </p:sp>
      <p:sp>
        <p:nvSpPr>
          <p:cNvPr id="109571" name="Rectangle 2"/>
          <p:cNvSpPr txBox="1">
            <a:spLocks noGrp="1" noChangeArrowheads="1"/>
          </p:cNvSpPr>
          <p:nvPr>
            <p:ph type="body" idx="1"/>
          </p:nvPr>
        </p:nvSpPr>
        <p:spPr>
          <a:xfrm>
            <a:off x="1098124" y="4868686"/>
            <a:ext cx="4904727" cy="3930183"/>
          </a:xfrm>
          <a:noFill/>
          <a:ln/>
        </p:spPr>
        <p:txBody>
          <a:bodyPr wrap="none" anchor="ctr"/>
          <a:lstStyle/>
          <a:p>
            <a:endParaRPr lang="it-IT"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1"/>
          <p:cNvSpPr txBox="1">
            <a:spLocks noGrp="1" noRot="1" noChangeAspect="1" noChangeArrowheads="1" noTextEdit="1"/>
          </p:cNvSpPr>
          <p:nvPr>
            <p:ph type="sldImg"/>
          </p:nvPr>
        </p:nvSpPr>
        <p:spPr>
          <a:xfrm>
            <a:off x="1187450" y="982663"/>
            <a:ext cx="4722813" cy="3541712"/>
          </a:xfrm>
          <a:solidFill>
            <a:srgbClr val="FFFFFF"/>
          </a:solidFill>
          <a:ln>
            <a:solidFill>
              <a:srgbClr val="000000"/>
            </a:solidFill>
            <a:miter lim="800000"/>
          </a:ln>
        </p:spPr>
      </p:sp>
      <p:sp>
        <p:nvSpPr>
          <p:cNvPr id="110595" name="Rectangle 2"/>
          <p:cNvSpPr txBox="1">
            <a:spLocks noGrp="1" noChangeArrowheads="1"/>
          </p:cNvSpPr>
          <p:nvPr>
            <p:ph type="body" idx="1"/>
          </p:nvPr>
        </p:nvSpPr>
        <p:spPr>
          <a:xfrm>
            <a:off x="1098124" y="4868686"/>
            <a:ext cx="4904727" cy="3930183"/>
          </a:xfrm>
          <a:noFill/>
          <a:ln/>
        </p:spPr>
        <p:txBody>
          <a:bodyPr wrap="none" anchor="ctr"/>
          <a:lstStyle/>
          <a:p>
            <a:endParaRPr lang="it-IT"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1"/>
          <p:cNvSpPr txBox="1">
            <a:spLocks noGrp="1" noRot="1" noChangeAspect="1" noChangeArrowheads="1" noTextEdit="1"/>
          </p:cNvSpPr>
          <p:nvPr>
            <p:ph type="sldImg"/>
          </p:nvPr>
        </p:nvSpPr>
        <p:spPr>
          <a:xfrm>
            <a:off x="1187450" y="982663"/>
            <a:ext cx="4722813" cy="3541712"/>
          </a:xfrm>
          <a:solidFill>
            <a:srgbClr val="FFFFFF"/>
          </a:solidFill>
          <a:ln>
            <a:solidFill>
              <a:srgbClr val="000000"/>
            </a:solidFill>
            <a:miter lim="800000"/>
          </a:ln>
        </p:spPr>
      </p:sp>
      <p:sp>
        <p:nvSpPr>
          <p:cNvPr id="111619" name="Rectangle 2"/>
          <p:cNvSpPr txBox="1">
            <a:spLocks noGrp="1" noChangeArrowheads="1"/>
          </p:cNvSpPr>
          <p:nvPr>
            <p:ph type="body" idx="1"/>
          </p:nvPr>
        </p:nvSpPr>
        <p:spPr>
          <a:xfrm>
            <a:off x="1098124" y="4868686"/>
            <a:ext cx="4904727" cy="3930183"/>
          </a:xfrm>
          <a:noFill/>
          <a:ln/>
        </p:spPr>
        <p:txBody>
          <a:bodyPr wrap="none" anchor="ctr"/>
          <a:lstStyle/>
          <a:p>
            <a:endParaRPr lang="it-IT"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1"/>
          <p:cNvSpPr txBox="1">
            <a:spLocks noGrp="1" noRot="1" noChangeAspect="1" noChangeArrowheads="1" noTextEdit="1"/>
          </p:cNvSpPr>
          <p:nvPr>
            <p:ph type="sldImg"/>
          </p:nvPr>
        </p:nvSpPr>
        <p:spPr>
          <a:xfrm>
            <a:off x="1187450" y="982663"/>
            <a:ext cx="4722813" cy="3541712"/>
          </a:xfrm>
          <a:solidFill>
            <a:srgbClr val="FFFFFF"/>
          </a:solidFill>
          <a:ln>
            <a:solidFill>
              <a:srgbClr val="000000"/>
            </a:solidFill>
            <a:miter lim="800000"/>
          </a:ln>
        </p:spPr>
      </p:sp>
      <p:sp>
        <p:nvSpPr>
          <p:cNvPr id="112643" name="Rectangle 2"/>
          <p:cNvSpPr txBox="1">
            <a:spLocks noGrp="1" noChangeArrowheads="1"/>
          </p:cNvSpPr>
          <p:nvPr>
            <p:ph type="body" idx="1"/>
          </p:nvPr>
        </p:nvSpPr>
        <p:spPr>
          <a:xfrm>
            <a:off x="1098124" y="4868686"/>
            <a:ext cx="4904727" cy="3930183"/>
          </a:xfrm>
          <a:noFill/>
          <a:ln/>
        </p:spPr>
        <p:txBody>
          <a:bodyPr wrap="none" anchor="ctr"/>
          <a:lstStyle/>
          <a:p>
            <a:endParaRPr lang="it-IT"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1"/>
          <p:cNvSpPr txBox="1">
            <a:spLocks noGrp="1" noRot="1" noChangeAspect="1" noChangeArrowheads="1" noTextEdit="1"/>
          </p:cNvSpPr>
          <p:nvPr>
            <p:ph type="sldImg"/>
          </p:nvPr>
        </p:nvSpPr>
        <p:spPr>
          <a:xfrm>
            <a:off x="1187450" y="982663"/>
            <a:ext cx="4722813" cy="3541712"/>
          </a:xfrm>
          <a:solidFill>
            <a:srgbClr val="FFFFFF"/>
          </a:solidFill>
          <a:ln>
            <a:solidFill>
              <a:srgbClr val="000000"/>
            </a:solidFill>
            <a:miter lim="800000"/>
          </a:ln>
        </p:spPr>
      </p:sp>
      <p:sp>
        <p:nvSpPr>
          <p:cNvPr id="113667" name="Rectangle 2"/>
          <p:cNvSpPr txBox="1">
            <a:spLocks noGrp="1" noChangeArrowheads="1"/>
          </p:cNvSpPr>
          <p:nvPr>
            <p:ph type="body" idx="1"/>
          </p:nvPr>
        </p:nvSpPr>
        <p:spPr>
          <a:xfrm>
            <a:off x="1098124" y="4868686"/>
            <a:ext cx="4904727" cy="3930183"/>
          </a:xfrm>
          <a:noFill/>
          <a:ln/>
        </p:spPr>
        <p:txBody>
          <a:bodyPr wrap="none" anchor="ctr"/>
          <a:lstStyle/>
          <a:p>
            <a:endParaRPr lang="it-IT"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1"/>
          <p:cNvSpPr txBox="1">
            <a:spLocks noGrp="1" noRot="1" noChangeAspect="1" noChangeArrowheads="1" noTextEdit="1"/>
          </p:cNvSpPr>
          <p:nvPr>
            <p:ph type="sldImg"/>
          </p:nvPr>
        </p:nvSpPr>
        <p:spPr>
          <a:xfrm>
            <a:off x="1187450" y="982663"/>
            <a:ext cx="4722813" cy="3541712"/>
          </a:xfrm>
          <a:solidFill>
            <a:srgbClr val="FFFFFF"/>
          </a:solidFill>
          <a:ln>
            <a:solidFill>
              <a:srgbClr val="000000"/>
            </a:solidFill>
            <a:miter lim="800000"/>
          </a:ln>
        </p:spPr>
      </p:sp>
      <p:sp>
        <p:nvSpPr>
          <p:cNvPr id="114691" name="Rectangle 2"/>
          <p:cNvSpPr txBox="1">
            <a:spLocks noGrp="1" noChangeArrowheads="1"/>
          </p:cNvSpPr>
          <p:nvPr>
            <p:ph type="body" idx="1"/>
          </p:nvPr>
        </p:nvSpPr>
        <p:spPr>
          <a:xfrm>
            <a:off x="1098124" y="4868686"/>
            <a:ext cx="4904727" cy="3930183"/>
          </a:xfrm>
          <a:noFill/>
          <a:ln/>
        </p:spPr>
        <p:txBody>
          <a:bodyPr wrap="none" anchor="ctr"/>
          <a:lstStyle/>
          <a:p>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5458" name="Rectangle 1"/>
          <p:cNvSpPr>
            <a:spLocks noGrp="1" noRot="1" noChangeAspect="1" noChangeArrowheads="1" noTextEdit="1"/>
          </p:cNvSpPr>
          <p:nvPr>
            <p:ph type="sldImg"/>
          </p:nvPr>
        </p:nvSpPr>
        <p:spPr>
          <a:xfrm>
            <a:off x="1190625" y="985838"/>
            <a:ext cx="4714875" cy="3536950"/>
          </a:xfrm>
          <a:solidFill>
            <a:srgbClr val="FFFFFF"/>
          </a:solidFill>
          <a:ln>
            <a:solidFill>
              <a:srgbClr val="000000"/>
            </a:solidFill>
            <a:miter lim="800000"/>
          </a:ln>
        </p:spPr>
      </p:sp>
      <p:sp>
        <p:nvSpPr>
          <p:cNvPr id="275459" name="Rectangle 2"/>
          <p:cNvSpPr>
            <a:spLocks noGrp="1" noChangeArrowheads="1"/>
          </p:cNvSpPr>
          <p:nvPr>
            <p:ph type="body" idx="1"/>
          </p:nvPr>
        </p:nvSpPr>
        <p:spPr>
          <a:xfrm>
            <a:off x="1097765" y="4868217"/>
            <a:ext cx="4903776" cy="3928652"/>
          </a:xfrm>
          <a:noFill/>
          <a:ln/>
        </p:spPr>
        <p:txBody>
          <a:bodyPr wrap="none" anchor="ctr"/>
          <a:lstStyle/>
          <a:p>
            <a:endParaRPr lang="it-IT"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55650" y="2347913"/>
            <a:ext cx="8569325" cy="1620837"/>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194550" y="557213"/>
            <a:ext cx="2151063" cy="630237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741363" y="557213"/>
            <a:ext cx="6300787" cy="630237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741363" y="557213"/>
            <a:ext cx="8604250" cy="1255712"/>
          </a:xfrm>
        </p:spPr>
        <p:txBody>
          <a:bodyPr/>
          <a:lstStyle/>
          <a:p>
            <a:r>
              <a:rPr lang="it-IT" smtClean="0"/>
              <a:t>Fare clic per modificare lo stile del titolo</a:t>
            </a:r>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741363" y="557213"/>
            <a:ext cx="8604250" cy="1255712"/>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741363" y="2101850"/>
            <a:ext cx="4225925" cy="47577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119688" y="2101850"/>
            <a:ext cx="4225925" cy="47577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741363" y="557213"/>
            <a:ext cx="8604250" cy="1255712"/>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741363" y="2101850"/>
            <a:ext cx="8604250" cy="4757738"/>
          </a:xfrm>
        </p:spPr>
        <p:txBody>
          <a:bodyPr/>
          <a:lstStyle/>
          <a:p>
            <a:pPr lvl="0"/>
            <a:endParaRPr lang="it-IT" noProof="0" dirty="0"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741363" y="557213"/>
            <a:ext cx="8604250" cy="1255712"/>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741363" y="2101850"/>
            <a:ext cx="4225925" cy="47577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5119688" y="2101850"/>
            <a:ext cx="4225925" cy="23018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5119688" y="4556125"/>
            <a:ext cx="4225925" cy="23034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reserve="1">
  <p:cSld name="Titolo e testo sopra contenuto">
    <p:spTree>
      <p:nvGrpSpPr>
        <p:cNvPr id="1" name=""/>
        <p:cNvGrpSpPr/>
        <p:nvPr/>
      </p:nvGrpSpPr>
      <p:grpSpPr>
        <a:xfrm>
          <a:off x="0" y="0"/>
          <a:ext cx="0" cy="0"/>
          <a:chOff x="0" y="0"/>
          <a:chExt cx="0" cy="0"/>
        </a:xfrm>
      </p:grpSpPr>
      <p:sp>
        <p:nvSpPr>
          <p:cNvPr id="2" name="Titolo 1"/>
          <p:cNvSpPr>
            <a:spLocks noGrp="1"/>
          </p:cNvSpPr>
          <p:nvPr>
            <p:ph type="title"/>
          </p:nvPr>
        </p:nvSpPr>
        <p:spPr>
          <a:xfrm>
            <a:off x="741363" y="557213"/>
            <a:ext cx="8604250" cy="1255712"/>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741363" y="2101850"/>
            <a:ext cx="8604250" cy="23018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741363" y="4556125"/>
            <a:ext cx="8604250" cy="23034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741363" y="557213"/>
            <a:ext cx="8604250" cy="1255712"/>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741363" y="2101850"/>
            <a:ext cx="4225925" cy="47577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lipArt 3"/>
          <p:cNvSpPr>
            <a:spLocks noGrp="1"/>
          </p:cNvSpPr>
          <p:nvPr>
            <p:ph type="clipArt" sz="half" idx="2"/>
          </p:nvPr>
        </p:nvSpPr>
        <p:spPr>
          <a:xfrm>
            <a:off x="5119688" y="2101850"/>
            <a:ext cx="4225925" cy="4757738"/>
          </a:xfrm>
        </p:spPr>
        <p:txBody>
          <a:bodyPr/>
          <a:lstStyle/>
          <a:p>
            <a:pPr lvl="0"/>
            <a:endParaRPr lang="it-IT" noProof="0" dirty="0" smtClean="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verTx" preserve="1">
  <p:cSld name="Titolo e contenuto sopra testo">
    <p:spTree>
      <p:nvGrpSpPr>
        <p:cNvPr id="1" name=""/>
        <p:cNvGrpSpPr/>
        <p:nvPr/>
      </p:nvGrpSpPr>
      <p:grpSpPr>
        <a:xfrm>
          <a:off x="0" y="0"/>
          <a:ext cx="0" cy="0"/>
          <a:chOff x="0" y="0"/>
          <a:chExt cx="0" cy="0"/>
        </a:xfrm>
      </p:grpSpPr>
      <p:sp>
        <p:nvSpPr>
          <p:cNvPr id="2" name="Titolo 1"/>
          <p:cNvSpPr>
            <a:spLocks noGrp="1"/>
          </p:cNvSpPr>
          <p:nvPr>
            <p:ph type="title"/>
          </p:nvPr>
        </p:nvSpPr>
        <p:spPr>
          <a:xfrm>
            <a:off x="741363" y="557213"/>
            <a:ext cx="8604250" cy="1255712"/>
          </a:xfr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741363" y="2101850"/>
            <a:ext cx="8604250" cy="23018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741363" y="4556125"/>
            <a:ext cx="8604250" cy="23034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Tx">
  <p:cSld name="Titolo, contenuto 2 e testo">
    <p:spTree>
      <p:nvGrpSpPr>
        <p:cNvPr id="1" name=""/>
        <p:cNvGrpSpPr/>
        <p:nvPr/>
      </p:nvGrpSpPr>
      <p:grpSpPr>
        <a:xfrm>
          <a:off x="0" y="0"/>
          <a:ext cx="0" cy="0"/>
          <a:chOff x="0" y="0"/>
          <a:chExt cx="0" cy="0"/>
        </a:xfrm>
      </p:grpSpPr>
      <p:sp>
        <p:nvSpPr>
          <p:cNvPr id="2" name="Titolo 1"/>
          <p:cNvSpPr>
            <a:spLocks noGrp="1"/>
          </p:cNvSpPr>
          <p:nvPr>
            <p:ph type="title"/>
          </p:nvPr>
        </p:nvSpPr>
        <p:spPr>
          <a:xfrm>
            <a:off x="741363" y="555625"/>
            <a:ext cx="8605837" cy="1258888"/>
          </a:xfrm>
        </p:spPr>
        <p:txBody>
          <a:bodyPr/>
          <a:lstStyle/>
          <a:p>
            <a:r>
              <a:rPr lang="it-IT" smtClean="0"/>
              <a:t>Fare clic per modificare lo stile del titolo</a:t>
            </a:r>
            <a:endParaRPr lang="it-IT"/>
          </a:p>
        </p:txBody>
      </p:sp>
      <p:sp>
        <p:nvSpPr>
          <p:cNvPr id="3" name="Segnaposto contenuto 2"/>
          <p:cNvSpPr>
            <a:spLocks noGrp="1"/>
          </p:cNvSpPr>
          <p:nvPr>
            <p:ph sz="quarter" idx="1"/>
          </p:nvPr>
        </p:nvSpPr>
        <p:spPr>
          <a:xfrm>
            <a:off x="741363" y="2101850"/>
            <a:ext cx="4225925" cy="23034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741363" y="4557713"/>
            <a:ext cx="4225925" cy="230346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half" idx="3"/>
          </p:nvPr>
        </p:nvSpPr>
        <p:spPr>
          <a:xfrm>
            <a:off x="5119688" y="2101850"/>
            <a:ext cx="4227512" cy="47593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Chart">
  <p:cSld name="Titolo, test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741363" y="555625"/>
            <a:ext cx="8605837" cy="1258888"/>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741363" y="2101850"/>
            <a:ext cx="4225925" cy="47593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grafico 3"/>
          <p:cNvSpPr>
            <a:spLocks noGrp="1"/>
          </p:cNvSpPr>
          <p:nvPr>
            <p:ph type="chart" sz="half" idx="2"/>
          </p:nvPr>
        </p:nvSpPr>
        <p:spPr>
          <a:xfrm>
            <a:off x="5119688" y="2101850"/>
            <a:ext cx="4227512" cy="4759325"/>
          </a:xfrm>
        </p:spPr>
        <p:txBody>
          <a:bodyPr/>
          <a:lstStyle/>
          <a:p>
            <a:pPr lvl="0"/>
            <a:endParaRPr lang="it-IT" noProof="0"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96925" y="4857750"/>
            <a:ext cx="8567738" cy="15017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741363" y="2101850"/>
            <a:ext cx="4225925" cy="4757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119688" y="2101850"/>
            <a:ext cx="4225925" cy="4757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04825" y="303213"/>
            <a:ext cx="9072563" cy="1258887"/>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04825" y="301625"/>
            <a:ext cx="3316288" cy="1279525"/>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76438" y="5291138"/>
            <a:ext cx="6048375" cy="625475"/>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smtClean="0"/>
          </a:p>
        </p:txBody>
      </p:sp>
      <p:sp>
        <p:nvSpPr>
          <p:cNvPr id="4" name="Segnaposto testo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ABED6"/>
        </a:solidFill>
        <a:effectLst/>
      </p:bgPr>
    </p:bg>
    <p:spTree>
      <p:nvGrpSpPr>
        <p:cNvPr id="1" name=""/>
        <p:cNvGrpSpPr/>
        <p:nvPr/>
      </p:nvGrpSpPr>
      <p:grpSpPr>
        <a:xfrm>
          <a:off x="0" y="0"/>
          <a:ext cx="0" cy="0"/>
          <a:chOff x="0" y="0"/>
          <a:chExt cx="0" cy="0"/>
        </a:xfrm>
      </p:grpSpPr>
      <p:sp>
        <p:nvSpPr>
          <p:cNvPr id="1025" name="AutoShape 1"/>
          <p:cNvSpPr>
            <a:spLocks noChangeArrowheads="1"/>
          </p:cNvSpPr>
          <p:nvPr/>
        </p:nvSpPr>
        <p:spPr bwMode="auto">
          <a:xfrm>
            <a:off x="404813" y="1893888"/>
            <a:ext cx="9674225" cy="5665787"/>
          </a:xfrm>
          <a:prstGeom prst="roundRect">
            <a:avLst>
              <a:gd name="adj" fmla="val 28"/>
            </a:avLst>
          </a:prstGeom>
          <a:solidFill>
            <a:srgbClr val="DDDDDD"/>
          </a:solidFill>
          <a:ln w="9360">
            <a:solidFill>
              <a:srgbClr val="C0C0C0"/>
            </a:solidFill>
            <a:miter lim="800000"/>
            <a:headEnd/>
            <a:tailEnd/>
          </a:ln>
          <a:effectLst/>
        </p:spPr>
        <p:txBody>
          <a:bodyPr wrap="none" anchor="ctr"/>
          <a:lstStyle/>
          <a:p>
            <a:pPr>
              <a:defRPr/>
            </a:pPr>
            <a:endParaRPr lang="it-IT" dirty="0">
              <a:ea typeface="+mn-ea"/>
              <a:cs typeface="Arial Unicode MS" charset="0"/>
            </a:endParaRPr>
          </a:p>
        </p:txBody>
      </p:sp>
      <p:sp>
        <p:nvSpPr>
          <p:cNvPr id="5123" name="Rectangle 2"/>
          <p:cNvSpPr>
            <a:spLocks noGrp="1" noChangeArrowheads="1"/>
          </p:cNvSpPr>
          <p:nvPr>
            <p:ph type="title"/>
          </p:nvPr>
        </p:nvSpPr>
        <p:spPr bwMode="auto">
          <a:xfrm>
            <a:off x="741363" y="557213"/>
            <a:ext cx="8604250" cy="1255712"/>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Cliccate per modificare il formato del testo del titolo</a:t>
            </a:r>
          </a:p>
        </p:txBody>
      </p:sp>
      <p:sp>
        <p:nvSpPr>
          <p:cNvPr id="5124" name="Rectangle 3"/>
          <p:cNvSpPr>
            <a:spLocks noGrp="1" noChangeArrowheads="1"/>
          </p:cNvSpPr>
          <p:nvPr>
            <p:ph type="body" idx="1"/>
          </p:nvPr>
        </p:nvSpPr>
        <p:spPr bwMode="auto">
          <a:xfrm>
            <a:off x="741363" y="2101850"/>
            <a:ext cx="8604250" cy="4757738"/>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smtClean="0"/>
              <a:t>Cliccate per modificare il formato del testo della struttura</a:t>
            </a:r>
          </a:p>
          <a:p>
            <a:pPr lvl="1"/>
            <a:r>
              <a:rPr lang="en-GB" smtClean="0"/>
              <a:t>Secondo livello struttura</a:t>
            </a:r>
          </a:p>
          <a:p>
            <a:pPr lvl="2"/>
            <a:r>
              <a:rPr lang="en-GB" smtClean="0"/>
              <a:t>Terzo livello struttura</a:t>
            </a:r>
          </a:p>
          <a:p>
            <a:pPr lvl="3"/>
            <a:r>
              <a:rPr lang="en-GB" smtClean="0"/>
              <a:t>Quarto livello struttura</a:t>
            </a:r>
          </a:p>
          <a:p>
            <a:pPr lvl="4"/>
            <a:r>
              <a:rPr lang="en-GB" smtClean="0"/>
              <a:t>Quinto livello struttura</a:t>
            </a:r>
          </a:p>
          <a:p>
            <a:pPr lvl="4"/>
            <a:r>
              <a:rPr lang="en-GB" smtClean="0"/>
              <a:t>Sesto livello struttura</a:t>
            </a:r>
          </a:p>
          <a:p>
            <a:pPr lvl="4"/>
            <a:r>
              <a:rPr lang="en-GB" smtClean="0"/>
              <a:t>Settimo livello struttura</a:t>
            </a:r>
          </a:p>
          <a:p>
            <a:pPr lvl="4"/>
            <a:r>
              <a:rPr lang="en-GB" smtClean="0"/>
              <a:t>Ottavo livello struttura</a:t>
            </a:r>
          </a:p>
          <a:p>
            <a:pPr lvl="4"/>
            <a:r>
              <a:rPr lang="en-GB" smtClean="0"/>
              <a:t>Nono livello struttura</a:t>
            </a:r>
          </a:p>
        </p:txBody>
      </p:sp>
      <p:sp>
        <p:nvSpPr>
          <p:cNvPr id="1028" name="AutoShape 4"/>
          <p:cNvSpPr>
            <a:spLocks noChangeArrowheads="1"/>
          </p:cNvSpPr>
          <p:nvPr/>
        </p:nvSpPr>
        <p:spPr bwMode="auto">
          <a:xfrm>
            <a:off x="0" y="0"/>
            <a:ext cx="182563" cy="919163"/>
          </a:xfrm>
          <a:prstGeom prst="roundRect">
            <a:avLst>
              <a:gd name="adj" fmla="val 875"/>
            </a:avLst>
          </a:prstGeom>
          <a:solidFill>
            <a:srgbClr val="125C8D"/>
          </a:solidFill>
          <a:ln w="9360">
            <a:solidFill>
              <a:srgbClr val="000000"/>
            </a:solidFill>
            <a:miter lim="800000"/>
            <a:headEnd/>
            <a:tailEnd/>
          </a:ln>
          <a:effectLst/>
        </p:spPr>
        <p:txBody>
          <a:bodyPr wrap="none" anchor="ctr"/>
          <a:lstStyle/>
          <a:p>
            <a:pPr>
              <a:defRPr/>
            </a:pPr>
            <a:endParaRPr lang="it-IT" dirty="0">
              <a:ea typeface="+mn-ea"/>
              <a:cs typeface="Arial Unicode MS" charset="0"/>
            </a:endParaRPr>
          </a:p>
        </p:txBody>
      </p:sp>
      <p:sp>
        <p:nvSpPr>
          <p:cNvPr id="1029" name="AutoShape 5"/>
          <p:cNvSpPr>
            <a:spLocks noChangeArrowheads="1"/>
          </p:cNvSpPr>
          <p:nvPr/>
        </p:nvSpPr>
        <p:spPr bwMode="auto">
          <a:xfrm>
            <a:off x="0" y="2381250"/>
            <a:ext cx="182563" cy="919163"/>
          </a:xfrm>
          <a:prstGeom prst="roundRect">
            <a:avLst>
              <a:gd name="adj" fmla="val 875"/>
            </a:avLst>
          </a:prstGeom>
          <a:solidFill>
            <a:srgbClr val="125C8D"/>
          </a:solidFill>
          <a:ln w="9360">
            <a:solidFill>
              <a:srgbClr val="000000"/>
            </a:solidFill>
            <a:miter lim="800000"/>
            <a:headEnd/>
            <a:tailEnd/>
          </a:ln>
          <a:effectLst/>
        </p:spPr>
        <p:txBody>
          <a:bodyPr wrap="none" anchor="ctr"/>
          <a:lstStyle/>
          <a:p>
            <a:pPr>
              <a:defRPr/>
            </a:pPr>
            <a:endParaRPr lang="it-IT" dirty="0">
              <a:ea typeface="+mn-ea"/>
              <a:cs typeface="Arial Unicode MS" charset="0"/>
            </a:endParaRPr>
          </a:p>
        </p:txBody>
      </p:sp>
      <p:sp>
        <p:nvSpPr>
          <p:cNvPr id="1030" name="AutoShape 6"/>
          <p:cNvSpPr>
            <a:spLocks noChangeArrowheads="1"/>
          </p:cNvSpPr>
          <p:nvPr/>
        </p:nvSpPr>
        <p:spPr bwMode="auto">
          <a:xfrm>
            <a:off x="0" y="1168400"/>
            <a:ext cx="182563" cy="919163"/>
          </a:xfrm>
          <a:prstGeom prst="roundRect">
            <a:avLst>
              <a:gd name="adj" fmla="val 875"/>
            </a:avLst>
          </a:prstGeom>
          <a:solidFill>
            <a:srgbClr val="125C8D"/>
          </a:solidFill>
          <a:ln w="9360">
            <a:solidFill>
              <a:srgbClr val="000000"/>
            </a:solidFill>
            <a:miter lim="800000"/>
            <a:headEnd/>
            <a:tailEnd/>
          </a:ln>
          <a:effectLst/>
        </p:spPr>
        <p:txBody>
          <a:bodyPr wrap="none" anchor="ctr"/>
          <a:lstStyle/>
          <a:p>
            <a:pPr>
              <a:defRPr/>
            </a:pPr>
            <a:endParaRPr lang="it-IT" dirty="0">
              <a:ea typeface="+mn-ea"/>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algn="ctr" defTabSz="449263" rtl="0" eaLnBrk="0" fontAlgn="base" hangingPunct="0">
        <a:lnSpc>
          <a:spcPct val="81000"/>
        </a:lnSpc>
        <a:spcBef>
          <a:spcPct val="0"/>
        </a:spcBef>
        <a:spcAft>
          <a:spcPct val="0"/>
        </a:spcAft>
        <a:buClr>
          <a:srgbClr val="000000"/>
        </a:buClr>
        <a:buSzPct val="45000"/>
        <a:buFont typeface="Wingdings" pitchFamily="2" charset="2"/>
        <a:defRPr sz="4400" b="1">
          <a:solidFill>
            <a:srgbClr val="333333"/>
          </a:solidFill>
          <a:latin typeface="+mj-lt"/>
          <a:ea typeface="Arial Unicode MS" pitchFamily="34" charset="-128"/>
          <a:cs typeface="+mj-cs"/>
        </a:defRPr>
      </a:lvl1pPr>
      <a:lvl2pPr algn="ctr" defTabSz="449263" rtl="0" eaLnBrk="0" fontAlgn="base" hangingPunct="0">
        <a:lnSpc>
          <a:spcPct val="81000"/>
        </a:lnSpc>
        <a:spcBef>
          <a:spcPct val="0"/>
        </a:spcBef>
        <a:spcAft>
          <a:spcPct val="0"/>
        </a:spcAft>
        <a:buClr>
          <a:srgbClr val="000000"/>
        </a:buClr>
        <a:buSzPct val="45000"/>
        <a:buFont typeface="Wingdings" pitchFamily="2" charset="2"/>
        <a:defRPr sz="4400" b="1">
          <a:solidFill>
            <a:srgbClr val="333333"/>
          </a:solidFill>
          <a:latin typeface="Arial" charset="0"/>
          <a:ea typeface="Arial Unicode MS" pitchFamily="34" charset="-128"/>
          <a:cs typeface="Arial Unicode MS" charset="0"/>
        </a:defRPr>
      </a:lvl2pPr>
      <a:lvl3pPr algn="ctr" defTabSz="449263" rtl="0" eaLnBrk="0" fontAlgn="base" hangingPunct="0">
        <a:lnSpc>
          <a:spcPct val="81000"/>
        </a:lnSpc>
        <a:spcBef>
          <a:spcPct val="0"/>
        </a:spcBef>
        <a:spcAft>
          <a:spcPct val="0"/>
        </a:spcAft>
        <a:buClr>
          <a:srgbClr val="000000"/>
        </a:buClr>
        <a:buSzPct val="45000"/>
        <a:buFont typeface="Wingdings" pitchFamily="2" charset="2"/>
        <a:defRPr sz="4400" b="1">
          <a:solidFill>
            <a:srgbClr val="333333"/>
          </a:solidFill>
          <a:latin typeface="Arial" charset="0"/>
          <a:ea typeface="Arial Unicode MS" pitchFamily="34" charset="-128"/>
          <a:cs typeface="Arial Unicode MS" charset="0"/>
        </a:defRPr>
      </a:lvl3pPr>
      <a:lvl4pPr algn="ctr" defTabSz="449263" rtl="0" eaLnBrk="0" fontAlgn="base" hangingPunct="0">
        <a:lnSpc>
          <a:spcPct val="81000"/>
        </a:lnSpc>
        <a:spcBef>
          <a:spcPct val="0"/>
        </a:spcBef>
        <a:spcAft>
          <a:spcPct val="0"/>
        </a:spcAft>
        <a:buClr>
          <a:srgbClr val="000000"/>
        </a:buClr>
        <a:buSzPct val="45000"/>
        <a:buFont typeface="Wingdings" pitchFamily="2" charset="2"/>
        <a:defRPr sz="4400" b="1">
          <a:solidFill>
            <a:srgbClr val="333333"/>
          </a:solidFill>
          <a:latin typeface="Arial" charset="0"/>
          <a:ea typeface="Arial Unicode MS" pitchFamily="34" charset="-128"/>
          <a:cs typeface="Arial Unicode MS" charset="0"/>
        </a:defRPr>
      </a:lvl4pPr>
      <a:lvl5pPr algn="ctr" defTabSz="449263" rtl="0" eaLnBrk="0" fontAlgn="base" hangingPunct="0">
        <a:lnSpc>
          <a:spcPct val="81000"/>
        </a:lnSpc>
        <a:spcBef>
          <a:spcPct val="0"/>
        </a:spcBef>
        <a:spcAft>
          <a:spcPct val="0"/>
        </a:spcAft>
        <a:buClr>
          <a:srgbClr val="000000"/>
        </a:buClr>
        <a:buSzPct val="45000"/>
        <a:buFont typeface="Wingdings" pitchFamily="2" charset="2"/>
        <a:defRPr sz="4400" b="1">
          <a:solidFill>
            <a:srgbClr val="333333"/>
          </a:solidFill>
          <a:latin typeface="Arial" charset="0"/>
          <a:ea typeface="Arial Unicode MS" pitchFamily="34" charset="-128"/>
          <a:cs typeface="Arial Unicode MS" charset="0"/>
        </a:defRPr>
      </a:lvl5pPr>
      <a:lvl6pPr marL="1536700" indent="-215900" algn="ctr" defTabSz="449263" rtl="0" fontAlgn="base" hangingPunct="0">
        <a:lnSpc>
          <a:spcPct val="81000"/>
        </a:lnSpc>
        <a:spcBef>
          <a:spcPct val="0"/>
        </a:spcBef>
        <a:spcAft>
          <a:spcPct val="0"/>
        </a:spcAft>
        <a:buClr>
          <a:srgbClr val="000000"/>
        </a:buClr>
        <a:buSzPct val="45000"/>
        <a:buFont typeface="Wingdings" pitchFamily="2" charset="2"/>
        <a:defRPr sz="4400" b="1">
          <a:solidFill>
            <a:srgbClr val="333333"/>
          </a:solidFill>
          <a:latin typeface="Arial" charset="0"/>
          <a:cs typeface="Arial Unicode MS" charset="0"/>
        </a:defRPr>
      </a:lvl6pPr>
      <a:lvl7pPr marL="1993900" indent="-215900" algn="ctr" defTabSz="449263" rtl="0" fontAlgn="base" hangingPunct="0">
        <a:lnSpc>
          <a:spcPct val="81000"/>
        </a:lnSpc>
        <a:spcBef>
          <a:spcPct val="0"/>
        </a:spcBef>
        <a:spcAft>
          <a:spcPct val="0"/>
        </a:spcAft>
        <a:buClr>
          <a:srgbClr val="000000"/>
        </a:buClr>
        <a:buSzPct val="45000"/>
        <a:buFont typeface="Wingdings" pitchFamily="2" charset="2"/>
        <a:defRPr sz="4400" b="1">
          <a:solidFill>
            <a:srgbClr val="333333"/>
          </a:solidFill>
          <a:latin typeface="Arial" charset="0"/>
          <a:cs typeface="Arial Unicode MS" charset="0"/>
        </a:defRPr>
      </a:lvl7pPr>
      <a:lvl8pPr marL="2451100" indent="-215900" algn="ctr" defTabSz="449263" rtl="0" fontAlgn="base" hangingPunct="0">
        <a:lnSpc>
          <a:spcPct val="81000"/>
        </a:lnSpc>
        <a:spcBef>
          <a:spcPct val="0"/>
        </a:spcBef>
        <a:spcAft>
          <a:spcPct val="0"/>
        </a:spcAft>
        <a:buClr>
          <a:srgbClr val="000000"/>
        </a:buClr>
        <a:buSzPct val="45000"/>
        <a:buFont typeface="Wingdings" pitchFamily="2" charset="2"/>
        <a:defRPr sz="4400" b="1">
          <a:solidFill>
            <a:srgbClr val="333333"/>
          </a:solidFill>
          <a:latin typeface="Arial" charset="0"/>
          <a:cs typeface="Arial Unicode MS" charset="0"/>
        </a:defRPr>
      </a:lvl8pPr>
      <a:lvl9pPr marL="2908300" indent="-215900" algn="ctr" defTabSz="449263" rtl="0" fontAlgn="base" hangingPunct="0">
        <a:lnSpc>
          <a:spcPct val="81000"/>
        </a:lnSpc>
        <a:spcBef>
          <a:spcPct val="0"/>
        </a:spcBef>
        <a:spcAft>
          <a:spcPct val="0"/>
        </a:spcAft>
        <a:buClr>
          <a:srgbClr val="000000"/>
        </a:buClr>
        <a:buSzPct val="45000"/>
        <a:buFont typeface="Wingdings" pitchFamily="2" charset="2"/>
        <a:defRPr sz="4400" b="1">
          <a:solidFill>
            <a:srgbClr val="333333"/>
          </a:solidFill>
          <a:latin typeface="Arial" charset="0"/>
          <a:cs typeface="Arial Unicode MS" charset="0"/>
        </a:defRPr>
      </a:lvl9pPr>
    </p:titleStyle>
    <p:bodyStyle>
      <a:lvl1pPr marL="428625" indent="-323850" algn="l" defTabSz="449263" rtl="0" eaLnBrk="0" fontAlgn="base" hangingPunct="0">
        <a:lnSpc>
          <a:spcPct val="81000"/>
        </a:lnSpc>
        <a:spcBef>
          <a:spcPct val="0"/>
        </a:spcBef>
        <a:spcAft>
          <a:spcPts val="1425"/>
        </a:spcAft>
        <a:buClr>
          <a:srgbClr val="0E594D"/>
        </a:buClr>
        <a:buSzPct val="45000"/>
        <a:buFont typeface="Wingdings" pitchFamily="2" charset="2"/>
        <a:buChar char=""/>
        <a:defRPr sz="3200">
          <a:solidFill>
            <a:srgbClr val="000000"/>
          </a:solidFill>
          <a:latin typeface="+mn-lt"/>
          <a:ea typeface="Arial Unicode MS" pitchFamily="34" charset="-128"/>
          <a:cs typeface="+mn-cs"/>
        </a:defRPr>
      </a:lvl1pPr>
      <a:lvl2pPr marL="860425" indent="-285750" algn="l" defTabSz="449263" rtl="0" eaLnBrk="0" fontAlgn="base" hangingPunct="0">
        <a:lnSpc>
          <a:spcPct val="81000"/>
        </a:lnSpc>
        <a:spcBef>
          <a:spcPct val="0"/>
        </a:spcBef>
        <a:spcAft>
          <a:spcPts val="1138"/>
        </a:spcAft>
        <a:buClr>
          <a:srgbClr val="000000"/>
        </a:buClr>
        <a:buSzPct val="75000"/>
        <a:buFont typeface="Symbol" pitchFamily="18" charset="2"/>
        <a:buChar char=""/>
        <a:defRPr sz="2800">
          <a:solidFill>
            <a:srgbClr val="000000"/>
          </a:solidFill>
          <a:latin typeface="+mn-lt"/>
          <a:ea typeface="Arial Unicode MS" pitchFamily="34" charset="-128"/>
          <a:cs typeface="+mn-cs"/>
        </a:defRPr>
      </a:lvl2pPr>
      <a:lvl3pPr marL="1292225" indent="-214313" algn="l" defTabSz="449263" rtl="0" eaLnBrk="0" fontAlgn="base" hangingPunct="0">
        <a:lnSpc>
          <a:spcPct val="81000"/>
        </a:lnSpc>
        <a:spcBef>
          <a:spcPct val="0"/>
        </a:spcBef>
        <a:spcAft>
          <a:spcPts val="850"/>
        </a:spcAft>
        <a:buClr>
          <a:srgbClr val="000000"/>
        </a:buClr>
        <a:buSzPct val="45000"/>
        <a:buFont typeface="Wingdings" pitchFamily="2" charset="2"/>
        <a:buChar char=""/>
        <a:defRPr sz="2400">
          <a:solidFill>
            <a:srgbClr val="000000"/>
          </a:solidFill>
          <a:latin typeface="+mn-lt"/>
          <a:ea typeface="Arial Unicode MS" pitchFamily="34" charset="-128"/>
          <a:cs typeface="+mn-cs"/>
        </a:defRPr>
      </a:lvl3pPr>
      <a:lvl4pPr marL="1724025" indent="-212725" algn="l" defTabSz="449263" rtl="0" eaLnBrk="0" fontAlgn="base" hangingPunct="0">
        <a:lnSpc>
          <a:spcPct val="81000"/>
        </a:lnSpc>
        <a:spcBef>
          <a:spcPct val="0"/>
        </a:spcBef>
        <a:spcAft>
          <a:spcPts val="575"/>
        </a:spcAft>
        <a:buClr>
          <a:srgbClr val="000000"/>
        </a:buClr>
        <a:buSzPct val="75000"/>
        <a:buFont typeface="Symbol" pitchFamily="18" charset="2"/>
        <a:buChar char=""/>
        <a:defRPr sz="2000">
          <a:solidFill>
            <a:srgbClr val="000000"/>
          </a:solidFill>
          <a:latin typeface="+mn-lt"/>
          <a:ea typeface="Arial Unicode MS" pitchFamily="34" charset="-128"/>
          <a:cs typeface="+mn-cs"/>
        </a:defRPr>
      </a:lvl4pPr>
      <a:lvl5pPr marL="2155825" indent="-215900" algn="l" defTabSz="449263" rtl="0" eaLnBrk="0" fontAlgn="base" hangingPunct="0">
        <a:lnSpc>
          <a:spcPct val="81000"/>
        </a:lnSpc>
        <a:spcBef>
          <a:spcPct val="0"/>
        </a:spcBef>
        <a:spcAft>
          <a:spcPts val="288"/>
        </a:spcAft>
        <a:buClr>
          <a:srgbClr val="000000"/>
        </a:buClr>
        <a:buSzPct val="45000"/>
        <a:buFont typeface="Wingdings" pitchFamily="2" charset="2"/>
        <a:buChar char=""/>
        <a:defRPr sz="2000">
          <a:solidFill>
            <a:srgbClr val="000000"/>
          </a:solidFill>
          <a:latin typeface="+mn-lt"/>
          <a:ea typeface="Arial Unicode MS" pitchFamily="34" charset="-128"/>
          <a:cs typeface="+mn-cs"/>
        </a:defRPr>
      </a:lvl5pPr>
      <a:lvl6pPr marL="2613025" indent="-215900" algn="l" defTabSz="449263" rtl="0" fontAlgn="base" hangingPunct="0">
        <a:lnSpc>
          <a:spcPct val="81000"/>
        </a:lnSpc>
        <a:spcBef>
          <a:spcPct val="0"/>
        </a:spcBef>
        <a:spcAft>
          <a:spcPts val="288"/>
        </a:spcAft>
        <a:buClr>
          <a:srgbClr val="000000"/>
        </a:buClr>
        <a:buSzPct val="45000"/>
        <a:buFont typeface="Wingdings" pitchFamily="2" charset="2"/>
        <a:buChar char=""/>
        <a:defRPr sz="2000">
          <a:solidFill>
            <a:srgbClr val="000000"/>
          </a:solidFill>
          <a:latin typeface="+mn-lt"/>
          <a:cs typeface="+mn-cs"/>
        </a:defRPr>
      </a:lvl6pPr>
      <a:lvl7pPr marL="3070225" indent="-215900" algn="l" defTabSz="449263" rtl="0" fontAlgn="base" hangingPunct="0">
        <a:lnSpc>
          <a:spcPct val="81000"/>
        </a:lnSpc>
        <a:spcBef>
          <a:spcPct val="0"/>
        </a:spcBef>
        <a:spcAft>
          <a:spcPts val="288"/>
        </a:spcAft>
        <a:buClr>
          <a:srgbClr val="000000"/>
        </a:buClr>
        <a:buSzPct val="45000"/>
        <a:buFont typeface="Wingdings" pitchFamily="2" charset="2"/>
        <a:buChar char=""/>
        <a:defRPr sz="2000">
          <a:solidFill>
            <a:srgbClr val="000000"/>
          </a:solidFill>
          <a:latin typeface="+mn-lt"/>
          <a:cs typeface="+mn-cs"/>
        </a:defRPr>
      </a:lvl7pPr>
      <a:lvl8pPr marL="3527425" indent="-215900" algn="l" defTabSz="449263" rtl="0" fontAlgn="base" hangingPunct="0">
        <a:lnSpc>
          <a:spcPct val="81000"/>
        </a:lnSpc>
        <a:spcBef>
          <a:spcPct val="0"/>
        </a:spcBef>
        <a:spcAft>
          <a:spcPts val="288"/>
        </a:spcAft>
        <a:buClr>
          <a:srgbClr val="000000"/>
        </a:buClr>
        <a:buSzPct val="45000"/>
        <a:buFont typeface="Wingdings" pitchFamily="2" charset="2"/>
        <a:buChar char=""/>
        <a:defRPr sz="2000">
          <a:solidFill>
            <a:srgbClr val="000000"/>
          </a:solidFill>
          <a:latin typeface="+mn-lt"/>
          <a:cs typeface="+mn-cs"/>
        </a:defRPr>
      </a:lvl8pPr>
      <a:lvl9pPr marL="3984625" indent="-215900" algn="l" defTabSz="449263" rtl="0" fontAlgn="base" hangingPunct="0">
        <a:lnSpc>
          <a:spcPct val="81000"/>
        </a:lnSpc>
        <a:spcBef>
          <a:spcPct val="0"/>
        </a:spcBef>
        <a:spcAft>
          <a:spcPts val="288"/>
        </a:spcAft>
        <a:buClr>
          <a:srgbClr val="000000"/>
        </a:buClr>
        <a:buSzPct val="45000"/>
        <a:buFont typeface="Wingdings" pitchFamily="2" charset="2"/>
        <a:buChar char=""/>
        <a:defRPr sz="2000">
          <a:solidFill>
            <a:srgbClr val="000000"/>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slideLayout" Target="../slideLayouts/slideLayout2.xml"/><Relationship Id="rId4" Type="http://schemas.openxmlformats.org/officeDocument/2006/relationships/image" Target="../media/image37.wmf"/></Relationships>
</file>

<file path=ppt/slides/_rels/slide159.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7.wmf"/><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7.wmf"/><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7.wmf"/><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7.wmf"/><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168.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7.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7.wmf"/><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1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21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image" Target="../media/image65.gif"/><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chart" Target="../charts/chart1.xml"/><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9.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jpeg"/></Relationships>
</file>

<file path=ppt/slides/_rels/slide7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19.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741363" y="557213"/>
            <a:ext cx="8609012" cy="1262062"/>
          </a:xfrm>
        </p:spPr>
        <p:txBody>
          <a:bodyPr/>
          <a:lstStyle/>
          <a:p>
            <a:pPr eaLnBrk="1" hangingPunct="1">
              <a:lnSpc>
                <a:spcPct val="87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err="1" smtClean="0"/>
              <a:t>Safety</a:t>
            </a:r>
            <a:r>
              <a:rPr lang="it-IT" dirty="0" smtClean="0"/>
              <a:t> in </a:t>
            </a:r>
            <a:r>
              <a:rPr lang="it-IT" dirty="0" err="1" smtClean="0"/>
              <a:t>lab</a:t>
            </a:r>
            <a:endParaRPr lang="it-IT" dirty="0" smtClean="0"/>
          </a:p>
        </p:txBody>
      </p:sp>
      <p:sp>
        <p:nvSpPr>
          <p:cNvPr id="6148" name="Text Box 3"/>
          <p:cNvSpPr txBox="1">
            <a:spLocks noChangeArrowheads="1"/>
          </p:cNvSpPr>
          <p:nvPr/>
        </p:nvSpPr>
        <p:spPr bwMode="auto">
          <a:xfrm>
            <a:off x="575816" y="3635821"/>
            <a:ext cx="9288463" cy="1381020"/>
          </a:xfrm>
          <a:prstGeom prst="rect">
            <a:avLst/>
          </a:prstGeom>
          <a:noFill/>
          <a:ln w="9525">
            <a:noFill/>
            <a:round/>
            <a:headEnd/>
            <a:tailEnd/>
          </a:ln>
        </p:spPr>
        <p:txBody>
          <a:bodyPr lIns="90000" tIns="46800" rIns="90000" bIns="46800">
            <a:spAutoFit/>
          </a:bodyPr>
          <a:lstStyle/>
          <a:p>
            <a:pPr algn="ctr">
              <a:lnSpc>
                <a:spcPct val="95000"/>
              </a:lnSpc>
              <a:spcBef>
                <a:spcPts val="2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400" b="1" dirty="0" smtClean="0">
                <a:solidFill>
                  <a:srgbClr val="333333"/>
                </a:solidFill>
                <a:latin typeface="Arial" charset="0"/>
              </a:rPr>
              <a:t>CHEMICAL RISK ASSESSMENT AND MANAGEMENT</a:t>
            </a:r>
            <a:endParaRPr lang="it-IT" sz="4400" b="1" dirty="0">
              <a:solidFill>
                <a:srgbClr val="333333"/>
              </a:solidFill>
              <a:latin typeface="Arial" charset="0"/>
            </a:endParaRPr>
          </a:p>
        </p:txBody>
      </p:sp>
      <p:pic>
        <p:nvPicPr>
          <p:cNvPr id="5" name="Immagine 4" descr="logou unifi.png"/>
          <p:cNvPicPr>
            <a:picLocks noChangeAspect="1"/>
          </p:cNvPicPr>
          <p:nvPr/>
        </p:nvPicPr>
        <p:blipFill>
          <a:blip r:embed="rId3" cstate="print"/>
          <a:stretch>
            <a:fillRect/>
          </a:stretch>
        </p:blipFill>
        <p:spPr>
          <a:xfrm>
            <a:off x="1151880" y="5724053"/>
            <a:ext cx="1008112" cy="976748"/>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a:xfrm>
            <a:off x="741363" y="557213"/>
            <a:ext cx="8607425" cy="1258887"/>
          </a:xfrm>
          <a:prstGeom prst="rect">
            <a:avLst/>
          </a:prstGeom>
        </p:spPr>
        <p:txBody>
          <a:bodyPr/>
          <a:lstStyle/>
          <a:p>
            <a:pPr marL="0" marR="0" lvl="0" indent="0" algn="ctr" defTabSz="449263" rtl="0" eaLnBrk="1" fontAlgn="base" latinLnBrk="0" hangingPunct="0">
              <a:lnSpc>
                <a:spcPct val="93000"/>
              </a:lnSpc>
              <a:spcBef>
                <a:spcPct val="0"/>
              </a:spcBef>
              <a:spcAft>
                <a:spcPct val="0"/>
              </a:spcAft>
              <a:buClr>
                <a:srgbClr val="000000"/>
              </a:buClr>
              <a:buSzPct val="45000"/>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Risk management</a:t>
            </a:r>
          </a:p>
        </p:txBody>
      </p:sp>
      <p:sp>
        <p:nvSpPr>
          <p:cNvPr id="3" name="Rectangle 2"/>
          <p:cNvSpPr txBox="1">
            <a:spLocks noChangeArrowheads="1"/>
          </p:cNvSpPr>
          <p:nvPr/>
        </p:nvSpPr>
        <p:spPr>
          <a:xfrm>
            <a:off x="741363" y="1899244"/>
            <a:ext cx="8607425" cy="5480993"/>
          </a:xfrm>
          <a:prstGeom prst="rect">
            <a:avLst/>
          </a:prstGeom>
        </p:spPr>
        <p:txBody>
          <a:bodyPr/>
          <a:lstStyle/>
          <a:p>
            <a:r>
              <a:rPr lang="it-IT" sz="2200" b="1" i="1" dirty="0" err="1" smtClean="0">
                <a:solidFill>
                  <a:schemeClr val="tx1"/>
                </a:solidFill>
                <a:latin typeface="+mn-lt"/>
              </a:rPr>
              <a:t>Step</a:t>
            </a:r>
            <a:r>
              <a:rPr lang="it-IT" sz="2200" b="1" i="1" dirty="0" smtClean="0">
                <a:solidFill>
                  <a:schemeClr val="tx1"/>
                </a:solidFill>
                <a:latin typeface="+mn-lt"/>
              </a:rPr>
              <a:t> 1) </a:t>
            </a:r>
            <a:r>
              <a:rPr lang="it-IT" sz="2200" b="1" i="1" dirty="0" err="1" smtClean="0">
                <a:solidFill>
                  <a:schemeClr val="tx1"/>
                </a:solidFill>
                <a:latin typeface="+mn-lt"/>
              </a:rPr>
              <a:t>Hazard</a:t>
            </a:r>
            <a:r>
              <a:rPr lang="it-IT" sz="2200" b="1" i="1" dirty="0" smtClean="0">
                <a:solidFill>
                  <a:schemeClr val="tx1"/>
                </a:solidFill>
                <a:latin typeface="+mn-lt"/>
              </a:rPr>
              <a:t> </a:t>
            </a:r>
            <a:r>
              <a:rPr lang="it-IT" sz="2200" b="1" i="1" dirty="0" err="1" smtClean="0">
                <a:solidFill>
                  <a:schemeClr val="tx1"/>
                </a:solidFill>
                <a:latin typeface="+mn-lt"/>
              </a:rPr>
              <a:t>identification</a:t>
            </a:r>
            <a:r>
              <a:rPr lang="en-US" sz="2200" dirty="0" smtClean="0">
                <a:solidFill>
                  <a:schemeClr val="tx1"/>
                </a:solidFill>
                <a:latin typeface="+mn-lt"/>
              </a:rPr>
              <a:t>:</a:t>
            </a:r>
          </a:p>
          <a:p>
            <a:r>
              <a:rPr lang="en-US" sz="2200" dirty="0" smtClean="0">
                <a:solidFill>
                  <a:schemeClr val="tx1"/>
                </a:solidFill>
                <a:latin typeface="+mn-lt"/>
              </a:rPr>
              <a:t>Hazard identification is the identification of the adverse effects that a substance has an inherent capacity to cause. It is the likelihood of harm due to exposure that </a:t>
            </a:r>
            <a:r>
              <a:rPr lang="it-IT" sz="2200" dirty="0" err="1" smtClean="0">
                <a:solidFill>
                  <a:schemeClr val="tx1"/>
                </a:solidFill>
                <a:latin typeface="+mn-lt"/>
              </a:rPr>
              <a:t>distinguishes</a:t>
            </a:r>
            <a:r>
              <a:rPr lang="it-IT" sz="2200" dirty="0" smtClean="0">
                <a:solidFill>
                  <a:schemeClr val="tx1"/>
                </a:solidFill>
                <a:latin typeface="+mn-lt"/>
              </a:rPr>
              <a:t> </a:t>
            </a:r>
            <a:r>
              <a:rPr lang="it-IT" sz="2200" dirty="0" err="1" smtClean="0">
                <a:solidFill>
                  <a:schemeClr val="tx1"/>
                </a:solidFill>
                <a:latin typeface="+mn-lt"/>
              </a:rPr>
              <a:t>risk</a:t>
            </a:r>
            <a:r>
              <a:rPr lang="it-IT" sz="2200" dirty="0" smtClean="0">
                <a:solidFill>
                  <a:schemeClr val="tx1"/>
                </a:solidFill>
                <a:latin typeface="+mn-lt"/>
              </a:rPr>
              <a:t> </a:t>
            </a:r>
            <a:r>
              <a:rPr lang="it-IT" sz="2200" dirty="0" err="1" smtClean="0">
                <a:solidFill>
                  <a:schemeClr val="tx1"/>
                </a:solidFill>
                <a:latin typeface="+mn-lt"/>
              </a:rPr>
              <a:t>from</a:t>
            </a:r>
            <a:r>
              <a:rPr lang="it-IT" sz="2200" dirty="0" smtClean="0">
                <a:solidFill>
                  <a:schemeClr val="tx1"/>
                </a:solidFill>
                <a:latin typeface="+mn-lt"/>
              </a:rPr>
              <a:t> </a:t>
            </a:r>
            <a:r>
              <a:rPr lang="it-IT" sz="2200" dirty="0" err="1" smtClean="0">
                <a:solidFill>
                  <a:schemeClr val="tx1"/>
                </a:solidFill>
                <a:latin typeface="+mn-lt"/>
              </a:rPr>
              <a:t>hazard</a:t>
            </a:r>
            <a:r>
              <a:rPr lang="it-IT" sz="2200" dirty="0" smtClean="0">
                <a:solidFill>
                  <a:schemeClr val="tx1"/>
                </a:solidFill>
                <a:latin typeface="+mn-lt"/>
              </a:rPr>
              <a:t>.</a:t>
            </a:r>
            <a:r>
              <a:rPr lang="en-US" sz="2200" dirty="0" smtClean="0">
                <a:solidFill>
                  <a:schemeClr val="tx1"/>
                </a:solidFill>
                <a:latin typeface="+mn-lt"/>
              </a:rPr>
              <a:t> </a:t>
            </a:r>
          </a:p>
          <a:p>
            <a:endParaRPr lang="en-US" sz="2200" dirty="0" smtClean="0">
              <a:solidFill>
                <a:schemeClr val="tx1"/>
              </a:solidFill>
              <a:latin typeface="+mn-lt"/>
            </a:endParaRPr>
          </a:p>
          <a:p>
            <a:r>
              <a:rPr lang="it-IT" sz="2200" dirty="0" err="1" smtClean="0">
                <a:solidFill>
                  <a:schemeClr val="tx1"/>
                </a:solidFill>
                <a:latin typeface="+mn-lt"/>
              </a:rPr>
              <a:t>Hazard</a:t>
            </a:r>
            <a:r>
              <a:rPr lang="it-IT" sz="2200" dirty="0" smtClean="0">
                <a:solidFill>
                  <a:schemeClr val="tx1"/>
                </a:solidFill>
                <a:latin typeface="+mn-lt"/>
              </a:rPr>
              <a:t> </a:t>
            </a:r>
            <a:r>
              <a:rPr lang="it-IT" sz="2200" dirty="0" err="1" smtClean="0">
                <a:solidFill>
                  <a:schemeClr val="tx1"/>
                </a:solidFill>
                <a:latin typeface="+mn-lt"/>
              </a:rPr>
              <a:t>identification</a:t>
            </a:r>
            <a:r>
              <a:rPr lang="it-IT" sz="2200" dirty="0" smtClean="0">
                <a:solidFill>
                  <a:schemeClr val="tx1"/>
                </a:solidFill>
                <a:latin typeface="+mn-lt"/>
              </a:rPr>
              <a:t> </a:t>
            </a:r>
            <a:r>
              <a:rPr lang="en-US" sz="2200" dirty="0" smtClean="0">
                <a:solidFill>
                  <a:schemeClr val="tx1"/>
                </a:solidFill>
                <a:latin typeface="+mn-lt"/>
              </a:rPr>
              <a:t>involves gathering and evaluating data on the types of health effects or disease that may be produced by a chemical and exposure conditions under which environmental damage, injury or disease will be </a:t>
            </a:r>
            <a:r>
              <a:rPr lang="it-IT" sz="2200" dirty="0" err="1" smtClean="0">
                <a:solidFill>
                  <a:schemeClr val="tx1"/>
                </a:solidFill>
                <a:latin typeface="+mn-lt"/>
              </a:rPr>
              <a:t>produced</a:t>
            </a:r>
            <a:r>
              <a:rPr lang="it-IT" sz="2200" dirty="0" smtClean="0">
                <a:solidFill>
                  <a:schemeClr val="tx1"/>
                </a:solidFill>
                <a:latin typeface="+mn-lt"/>
              </a:rPr>
              <a:t>. </a:t>
            </a:r>
            <a:r>
              <a:rPr lang="en-US" sz="2200" dirty="0" smtClean="0">
                <a:solidFill>
                  <a:schemeClr val="tx1"/>
                </a:solidFill>
                <a:latin typeface="+mn-lt"/>
              </a:rPr>
              <a:t>For example, a toxic chemical that is hazardous to human health does not constitute a risk unless humans </a:t>
            </a:r>
            <a:r>
              <a:rPr lang="it-IT" sz="2200" dirty="0" smtClean="0">
                <a:solidFill>
                  <a:schemeClr val="tx1"/>
                </a:solidFill>
                <a:latin typeface="+mn-lt"/>
              </a:rPr>
              <a:t>are </a:t>
            </a:r>
            <a:r>
              <a:rPr lang="it-IT" sz="2200" dirty="0" err="1" smtClean="0">
                <a:solidFill>
                  <a:schemeClr val="tx1"/>
                </a:solidFill>
                <a:latin typeface="+mn-lt"/>
              </a:rPr>
              <a:t>exposed</a:t>
            </a:r>
            <a:r>
              <a:rPr lang="it-IT" sz="2200" dirty="0" smtClean="0">
                <a:solidFill>
                  <a:schemeClr val="tx1"/>
                </a:solidFill>
                <a:latin typeface="+mn-lt"/>
              </a:rPr>
              <a:t> </a:t>
            </a:r>
            <a:r>
              <a:rPr lang="it-IT" sz="2200" dirty="0" err="1" smtClean="0">
                <a:solidFill>
                  <a:schemeClr val="tx1"/>
                </a:solidFill>
                <a:latin typeface="+mn-lt"/>
              </a:rPr>
              <a:t>to</a:t>
            </a:r>
            <a:r>
              <a:rPr lang="it-IT" sz="2200" dirty="0" smtClean="0">
                <a:solidFill>
                  <a:schemeClr val="tx1"/>
                </a:solidFill>
                <a:latin typeface="+mn-lt"/>
              </a:rPr>
              <a:t> </a:t>
            </a:r>
            <a:r>
              <a:rPr lang="it-IT" sz="2200" dirty="0" err="1" smtClean="0">
                <a:solidFill>
                  <a:schemeClr val="tx1"/>
                </a:solidFill>
                <a:latin typeface="+mn-lt"/>
              </a:rPr>
              <a:t>it</a:t>
            </a:r>
            <a:r>
              <a:rPr lang="it-IT" sz="2200" dirty="0" smtClean="0">
                <a:solidFill>
                  <a:schemeClr val="tx1"/>
                </a:solidFill>
                <a:latin typeface="+mn-lt"/>
              </a:rPr>
              <a:t>.</a:t>
            </a:r>
          </a:p>
          <a:p>
            <a:endParaRPr kumimoji="0" lang="it-IT" sz="2200" b="0" i="0" u="none" strike="noStrike" kern="0" cap="none" spc="0" normalizeH="0" baseline="0" noProof="0" dirty="0" smtClean="0">
              <a:ln>
                <a:noFill/>
              </a:ln>
              <a:solidFill>
                <a:schemeClr val="tx1"/>
              </a:solidFill>
              <a:effectLst/>
              <a:uLnTx/>
              <a:uFillTx/>
              <a:latin typeface="+mn-lt"/>
              <a:ea typeface="Arial Unicode MS" pitchFamily="34" charset="-128"/>
              <a:cs typeface="+mn-cs"/>
            </a:endParaRPr>
          </a:p>
          <a:p>
            <a:r>
              <a:rPr lang="en-US" sz="2200" dirty="0" smtClean="0">
                <a:solidFill>
                  <a:schemeClr val="tx1"/>
                </a:solidFill>
                <a:latin typeface="+mn-lt"/>
              </a:rPr>
              <a:t>Hazard identification may also involve characterization of the </a:t>
            </a:r>
            <a:r>
              <a:rPr lang="en-US" sz="2200" dirty="0" err="1" smtClean="0">
                <a:solidFill>
                  <a:schemeClr val="tx1"/>
                </a:solidFill>
                <a:latin typeface="+mn-lt"/>
              </a:rPr>
              <a:t>behaviour</a:t>
            </a:r>
            <a:r>
              <a:rPr lang="en-US" sz="2200" dirty="0" smtClean="0">
                <a:solidFill>
                  <a:schemeClr val="tx1"/>
                </a:solidFill>
                <a:latin typeface="+mn-lt"/>
              </a:rPr>
              <a:t> of a chemical within the body and its interactions with organs, cells, or genetic material. The principal question is whether data from populations in which toxic effects and exposure occur suggest a potential problem for other populations under similar exposure conditions. </a:t>
            </a:r>
            <a:endParaRPr kumimoji="0" lang="it-IT" sz="2200" b="0" i="0" u="none" strike="noStrike" kern="0" cap="none" spc="0" normalizeH="0" baseline="0" noProof="0" dirty="0" smtClean="0">
              <a:ln>
                <a:noFill/>
              </a:ln>
              <a:solidFill>
                <a:schemeClr val="tx1"/>
              </a:solidFill>
              <a:effectLst/>
              <a:uLnTx/>
              <a:uFillTx/>
              <a:latin typeface="+mn-lt"/>
              <a:ea typeface="Arial Unicode MS" pitchFamily="34" charset="-128"/>
              <a:cs typeface="+mn-cs"/>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1"/>
          <p:cNvSpPr>
            <a:spLocks noGrp="1" noChangeArrowheads="1"/>
          </p:cNvSpPr>
          <p:nvPr>
            <p:ph type="title"/>
          </p:nvPr>
        </p:nvSpPr>
        <p:spPr>
          <a:xfrm>
            <a:off x="741363" y="601663"/>
            <a:ext cx="8605837" cy="1166812"/>
          </a:xfrm>
        </p:spPr>
        <p:txBody>
          <a:bodyPr/>
          <a:lstStyle/>
          <a:p>
            <a:pPr ea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err="1" smtClean="0"/>
              <a:t>Exposure</a:t>
            </a:r>
            <a:r>
              <a:rPr lang="it-IT" dirty="0" smtClean="0"/>
              <a:t> </a:t>
            </a:r>
            <a:r>
              <a:rPr lang="it-IT" dirty="0" err="1" smtClean="0"/>
              <a:t>route</a:t>
            </a:r>
            <a:r>
              <a:rPr lang="it-IT" dirty="0" smtClean="0"/>
              <a:t/>
            </a:r>
            <a:br>
              <a:rPr lang="it-IT" dirty="0" smtClean="0"/>
            </a:br>
            <a:r>
              <a:rPr lang="it-IT" sz="3600" dirty="0" err="1" smtClean="0"/>
              <a:t>Skin</a:t>
            </a:r>
            <a:endParaRPr lang="it-IT" dirty="0" smtClean="0"/>
          </a:p>
        </p:txBody>
      </p:sp>
      <p:sp>
        <p:nvSpPr>
          <p:cNvPr id="105475" name="Rectangle 2"/>
          <p:cNvSpPr>
            <a:spLocks noGrp="1" noChangeArrowheads="1"/>
          </p:cNvSpPr>
          <p:nvPr>
            <p:ph type="body" idx="1"/>
          </p:nvPr>
        </p:nvSpPr>
        <p:spPr>
          <a:xfrm>
            <a:off x="741363" y="2101850"/>
            <a:ext cx="8605837" cy="5365750"/>
          </a:xfrm>
        </p:spPr>
        <p:txBody>
          <a:bodyPr>
            <a:normAutofit fontScale="92500" lnSpcReduction="20000"/>
          </a:bodyPr>
          <a:lstStyle/>
          <a:p>
            <a:pPr eaLnBrk="1">
              <a:lnSpc>
                <a:spcPct val="11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sz="4000" b="1" dirty="0" err="1" smtClean="0">
                <a:ea typeface="+mn-ea"/>
              </a:rPr>
              <a:t>Dhermal</a:t>
            </a:r>
            <a:r>
              <a:rPr lang="it-IT" sz="4000" b="1" dirty="0" smtClean="0">
                <a:ea typeface="+mn-ea"/>
              </a:rPr>
              <a:t> </a:t>
            </a:r>
            <a:r>
              <a:rPr lang="it-IT" sz="4000" b="1" dirty="0" err="1" smtClean="0">
                <a:ea typeface="+mn-ea"/>
              </a:rPr>
              <a:t>absorption</a:t>
            </a:r>
            <a:r>
              <a:rPr lang="it-IT" sz="4000" dirty="0" smtClean="0">
                <a:ea typeface="+mn-ea"/>
              </a:rPr>
              <a:t>. </a:t>
            </a:r>
            <a:r>
              <a:rPr lang="it-IT" sz="4000" dirty="0" err="1" smtClean="0">
                <a:ea typeface="+mn-ea"/>
              </a:rPr>
              <a:t>Usually</a:t>
            </a:r>
            <a:r>
              <a:rPr lang="it-IT" sz="4000" dirty="0" smtClean="0">
                <a:ea typeface="+mn-ea"/>
              </a:rPr>
              <a:t> </a:t>
            </a:r>
            <a:r>
              <a:rPr lang="it-IT" sz="4000" dirty="0" err="1" smtClean="0">
                <a:ea typeface="+mn-ea"/>
              </a:rPr>
              <a:t>is</a:t>
            </a:r>
            <a:r>
              <a:rPr lang="it-IT" sz="4000" dirty="0" smtClean="0">
                <a:ea typeface="+mn-ea"/>
              </a:rPr>
              <a:t> a slow </a:t>
            </a:r>
            <a:r>
              <a:rPr lang="it-IT" sz="4000" dirty="0" err="1" smtClean="0">
                <a:ea typeface="+mn-ea"/>
              </a:rPr>
              <a:t>process</a:t>
            </a:r>
            <a:r>
              <a:rPr lang="it-IT" sz="4000" dirty="0" smtClean="0">
                <a:ea typeface="+mn-ea"/>
              </a:rPr>
              <a:t>, at </a:t>
            </a:r>
            <a:r>
              <a:rPr lang="it-IT" sz="4000" dirty="0" err="1" smtClean="0">
                <a:ea typeface="+mn-ea"/>
              </a:rPr>
              <a:t>least</a:t>
            </a:r>
            <a:r>
              <a:rPr lang="it-IT" sz="4000" dirty="0" smtClean="0">
                <a:ea typeface="+mn-ea"/>
              </a:rPr>
              <a:t> </a:t>
            </a:r>
            <a:r>
              <a:rPr lang="it-IT" sz="4000" dirty="0" err="1" smtClean="0">
                <a:ea typeface="+mn-ea"/>
              </a:rPr>
              <a:t>for</a:t>
            </a:r>
            <a:r>
              <a:rPr lang="it-IT" sz="4000" dirty="0" smtClean="0">
                <a:ea typeface="+mn-ea"/>
              </a:rPr>
              <a:t> </a:t>
            </a:r>
            <a:r>
              <a:rPr lang="it-IT" sz="4000" dirty="0" err="1" smtClean="0">
                <a:ea typeface="+mn-ea"/>
              </a:rPr>
              <a:t>healthy</a:t>
            </a:r>
            <a:r>
              <a:rPr lang="it-IT" sz="4000" dirty="0" smtClean="0">
                <a:ea typeface="+mn-ea"/>
              </a:rPr>
              <a:t> </a:t>
            </a:r>
            <a:r>
              <a:rPr lang="it-IT" sz="4000" dirty="0" err="1" smtClean="0">
                <a:ea typeface="+mn-ea"/>
              </a:rPr>
              <a:t>skin</a:t>
            </a:r>
            <a:r>
              <a:rPr lang="it-IT" sz="4000" dirty="0" smtClean="0">
                <a:ea typeface="+mn-ea"/>
              </a:rPr>
              <a:t>. </a:t>
            </a:r>
          </a:p>
          <a:p>
            <a:pPr eaLnBrk="1">
              <a:lnSpc>
                <a:spcPct val="11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sz="4000" dirty="0" err="1" smtClean="0">
                <a:ea typeface="+mn-ea"/>
              </a:rPr>
              <a:t>It</a:t>
            </a:r>
            <a:r>
              <a:rPr lang="it-IT" sz="4000" dirty="0" smtClean="0">
                <a:ea typeface="+mn-ea"/>
              </a:rPr>
              <a:t> can </a:t>
            </a:r>
            <a:r>
              <a:rPr lang="it-IT" sz="4000" dirty="0" err="1" smtClean="0">
                <a:ea typeface="+mn-ea"/>
              </a:rPr>
              <a:t>become</a:t>
            </a:r>
            <a:r>
              <a:rPr lang="it-IT" sz="4000" dirty="0" smtClean="0">
                <a:ea typeface="+mn-ea"/>
              </a:rPr>
              <a:t> </a:t>
            </a:r>
            <a:r>
              <a:rPr lang="it-IT" sz="4000" dirty="0" err="1" smtClean="0">
                <a:ea typeface="+mn-ea"/>
              </a:rPr>
              <a:t>faster</a:t>
            </a:r>
            <a:r>
              <a:rPr lang="it-IT" sz="4000" dirty="0" smtClean="0">
                <a:ea typeface="+mn-ea"/>
              </a:rPr>
              <a:t> </a:t>
            </a:r>
            <a:r>
              <a:rPr lang="it-IT" sz="4000" dirty="0" err="1" smtClean="0">
                <a:ea typeface="+mn-ea"/>
              </a:rPr>
              <a:t>if</a:t>
            </a:r>
            <a:r>
              <a:rPr lang="it-IT" sz="4000" dirty="0" smtClean="0">
                <a:ea typeface="+mn-ea"/>
              </a:rPr>
              <a:t> the </a:t>
            </a:r>
            <a:r>
              <a:rPr lang="it-IT" sz="4000" dirty="0" err="1" smtClean="0">
                <a:ea typeface="+mn-ea"/>
              </a:rPr>
              <a:t>skin</a:t>
            </a:r>
            <a:r>
              <a:rPr lang="it-IT" sz="4000" dirty="0" smtClean="0">
                <a:ea typeface="+mn-ea"/>
              </a:rPr>
              <a:t> </a:t>
            </a:r>
            <a:r>
              <a:rPr lang="it-IT" sz="4000" dirty="0" err="1" smtClean="0">
                <a:ea typeface="+mn-ea"/>
              </a:rPr>
              <a:t>is</a:t>
            </a:r>
            <a:r>
              <a:rPr lang="it-IT" sz="4000" dirty="0" smtClean="0">
                <a:ea typeface="+mn-ea"/>
              </a:rPr>
              <a:t> </a:t>
            </a:r>
            <a:r>
              <a:rPr lang="it-IT" sz="4000" dirty="0" err="1" smtClean="0">
                <a:ea typeface="+mn-ea"/>
              </a:rPr>
              <a:t>lesionated</a:t>
            </a:r>
            <a:r>
              <a:rPr lang="it-IT" sz="4000" dirty="0" smtClean="0">
                <a:ea typeface="+mn-ea"/>
              </a:rPr>
              <a:t>. </a:t>
            </a:r>
          </a:p>
          <a:p>
            <a:pPr eaLnBrk="1">
              <a:lnSpc>
                <a:spcPct val="11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sz="4000" dirty="0" err="1" smtClean="0">
                <a:ea typeface="+mn-ea"/>
              </a:rPr>
              <a:t>There</a:t>
            </a:r>
            <a:r>
              <a:rPr lang="it-IT" sz="4000" dirty="0" smtClean="0">
                <a:ea typeface="+mn-ea"/>
              </a:rPr>
              <a:t> are </a:t>
            </a:r>
            <a:r>
              <a:rPr lang="it-IT" sz="4000" dirty="0" err="1" smtClean="0">
                <a:ea typeface="+mn-ea"/>
              </a:rPr>
              <a:t>chemicals</a:t>
            </a:r>
            <a:r>
              <a:rPr lang="it-IT" sz="4000" dirty="0" smtClean="0">
                <a:ea typeface="+mn-ea"/>
              </a:rPr>
              <a:t> </a:t>
            </a:r>
            <a:r>
              <a:rPr lang="it-IT" sz="4000" dirty="0" err="1" smtClean="0">
                <a:ea typeface="+mn-ea"/>
              </a:rPr>
              <a:t>that</a:t>
            </a:r>
            <a:r>
              <a:rPr lang="it-IT" sz="4000" dirty="0" smtClean="0">
                <a:ea typeface="+mn-ea"/>
              </a:rPr>
              <a:t> are </a:t>
            </a:r>
            <a:r>
              <a:rPr lang="it-IT" sz="4000" dirty="0" err="1" smtClean="0">
                <a:ea typeface="+mn-ea"/>
              </a:rPr>
              <a:t>able</a:t>
            </a:r>
            <a:r>
              <a:rPr lang="it-IT" sz="4000" dirty="0" smtClean="0">
                <a:ea typeface="+mn-ea"/>
              </a:rPr>
              <a:t> </a:t>
            </a:r>
            <a:r>
              <a:rPr lang="it-IT" sz="4000" dirty="0" err="1" smtClean="0">
                <a:ea typeface="+mn-ea"/>
              </a:rPr>
              <a:t>to</a:t>
            </a:r>
            <a:r>
              <a:rPr lang="it-IT" sz="4000" dirty="0" smtClean="0">
                <a:ea typeface="+mn-ea"/>
              </a:rPr>
              <a:t> </a:t>
            </a:r>
            <a:r>
              <a:rPr lang="it-IT" sz="4000" dirty="0" err="1" smtClean="0">
                <a:ea typeface="+mn-ea"/>
              </a:rPr>
              <a:t>very</a:t>
            </a:r>
            <a:r>
              <a:rPr lang="it-IT" sz="4000" dirty="0" smtClean="0">
                <a:ea typeface="+mn-ea"/>
              </a:rPr>
              <a:t> </a:t>
            </a:r>
            <a:r>
              <a:rPr lang="it-IT" sz="4000" dirty="0" err="1" smtClean="0">
                <a:ea typeface="+mn-ea"/>
              </a:rPr>
              <a:t>easily</a:t>
            </a:r>
            <a:r>
              <a:rPr lang="it-IT" sz="4000" dirty="0" smtClean="0">
                <a:ea typeface="+mn-ea"/>
              </a:rPr>
              <a:t> penetrate </a:t>
            </a:r>
            <a:r>
              <a:rPr lang="it-IT" sz="4000" dirty="0" err="1" smtClean="0">
                <a:ea typeface="+mn-ea"/>
              </a:rPr>
              <a:t>from</a:t>
            </a:r>
            <a:r>
              <a:rPr lang="it-IT" sz="4000" dirty="0" smtClean="0">
                <a:ea typeface="+mn-ea"/>
              </a:rPr>
              <a:t> the </a:t>
            </a:r>
            <a:r>
              <a:rPr lang="it-IT" sz="4000" dirty="0" err="1" smtClean="0">
                <a:ea typeface="+mn-ea"/>
              </a:rPr>
              <a:t>skin</a:t>
            </a:r>
            <a:r>
              <a:rPr lang="it-IT" sz="4000" dirty="0" smtClean="0">
                <a:ea typeface="+mn-ea"/>
              </a:rPr>
              <a:t> and can cause </a:t>
            </a:r>
            <a:r>
              <a:rPr lang="it-IT" sz="4000" dirty="0" err="1" smtClean="0">
                <a:ea typeface="+mn-ea"/>
              </a:rPr>
              <a:t>death</a:t>
            </a:r>
            <a:r>
              <a:rPr lang="it-IT" sz="4000" dirty="0" smtClean="0">
                <a:ea typeface="+mn-ea"/>
              </a:rPr>
              <a:t> in 30 </a:t>
            </a:r>
            <a:r>
              <a:rPr lang="it-IT" sz="4000" dirty="0" err="1" smtClean="0">
                <a:ea typeface="+mn-ea"/>
              </a:rPr>
              <a:t>minutes</a:t>
            </a:r>
            <a:r>
              <a:rPr lang="it-IT" sz="4000" dirty="0" smtClean="0">
                <a:ea typeface="+mn-ea"/>
              </a:rPr>
              <a:t>.</a:t>
            </a:r>
          </a:p>
          <a:p>
            <a:pPr eaLnBrk="1">
              <a:lnSpc>
                <a:spcPct val="11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sz="4000" dirty="0" smtClean="0">
                <a:ea typeface="+mn-ea"/>
              </a:rPr>
              <a:t>A </a:t>
            </a:r>
            <a:r>
              <a:rPr lang="it-IT" sz="4000" dirty="0" err="1" smtClean="0">
                <a:ea typeface="+mn-ea"/>
              </a:rPr>
              <a:t>typical</a:t>
            </a:r>
            <a:r>
              <a:rPr lang="it-IT" sz="4000" dirty="0" smtClean="0">
                <a:ea typeface="+mn-ea"/>
              </a:rPr>
              <a:t> </a:t>
            </a:r>
            <a:r>
              <a:rPr lang="it-IT" sz="4000" dirty="0" err="1" smtClean="0">
                <a:ea typeface="+mn-ea"/>
              </a:rPr>
              <a:t>intoxication</a:t>
            </a:r>
            <a:r>
              <a:rPr lang="it-IT" sz="4000" dirty="0" smtClean="0">
                <a:ea typeface="+mn-ea"/>
              </a:rPr>
              <a:t> way </a:t>
            </a:r>
            <a:r>
              <a:rPr lang="it-IT" sz="4000" dirty="0" err="1" smtClean="0">
                <a:ea typeface="+mn-ea"/>
              </a:rPr>
              <a:t>is</a:t>
            </a:r>
            <a:r>
              <a:rPr lang="it-IT" sz="4000" dirty="0" smtClean="0">
                <a:ea typeface="+mn-ea"/>
              </a:rPr>
              <a:t> </a:t>
            </a:r>
            <a:r>
              <a:rPr lang="it-IT" sz="4000" dirty="0" err="1" smtClean="0">
                <a:ea typeface="+mn-ea"/>
              </a:rPr>
              <a:t>using</a:t>
            </a:r>
            <a:r>
              <a:rPr lang="it-IT" sz="4000" dirty="0" smtClean="0">
                <a:ea typeface="+mn-ea"/>
              </a:rPr>
              <a:t> </a:t>
            </a:r>
            <a:r>
              <a:rPr lang="it-IT" sz="4000" dirty="0" err="1" smtClean="0">
                <a:ea typeface="+mn-ea"/>
              </a:rPr>
              <a:t>contaminated</a:t>
            </a:r>
            <a:r>
              <a:rPr lang="it-IT" sz="4000" dirty="0" smtClean="0">
                <a:ea typeface="+mn-ea"/>
              </a:rPr>
              <a:t> </a:t>
            </a:r>
            <a:r>
              <a:rPr lang="it-IT" sz="4000" dirty="0" err="1" smtClean="0">
                <a:ea typeface="+mn-ea"/>
              </a:rPr>
              <a:t>clothing</a:t>
            </a:r>
            <a:r>
              <a:rPr lang="it-IT" sz="4000" dirty="0" smtClean="0">
                <a:ea typeface="+mn-ea"/>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olo 1"/>
          <p:cNvSpPr>
            <a:spLocks noGrp="1"/>
          </p:cNvSpPr>
          <p:nvPr>
            <p:ph type="title"/>
          </p:nvPr>
        </p:nvSpPr>
        <p:spPr/>
        <p:txBody>
          <a:bodyPr/>
          <a:lstStyle/>
          <a:p>
            <a:r>
              <a:rPr lang="it-IT" dirty="0" err="1" smtClean="0"/>
              <a:t>Exposure</a:t>
            </a:r>
            <a:r>
              <a:rPr lang="it-IT" dirty="0" smtClean="0"/>
              <a:t> </a:t>
            </a:r>
            <a:r>
              <a:rPr lang="it-IT" dirty="0" err="1" smtClean="0"/>
              <a:t>route</a:t>
            </a:r>
            <a:r>
              <a:rPr lang="it-IT" dirty="0" smtClean="0"/>
              <a:t/>
            </a:r>
            <a:br>
              <a:rPr lang="it-IT" dirty="0" smtClean="0"/>
            </a:br>
            <a:r>
              <a:rPr lang="it-IT" sz="3600" dirty="0" err="1" smtClean="0"/>
              <a:t>Eye</a:t>
            </a:r>
            <a:endParaRPr lang="it-IT" dirty="0" smtClean="0"/>
          </a:p>
        </p:txBody>
      </p:sp>
      <p:sp>
        <p:nvSpPr>
          <p:cNvPr id="3" name="Segnaposto contenuto 2"/>
          <p:cNvSpPr>
            <a:spLocks noGrp="1"/>
          </p:cNvSpPr>
          <p:nvPr>
            <p:ph idx="1"/>
          </p:nvPr>
        </p:nvSpPr>
        <p:spPr/>
        <p:txBody>
          <a:bodyPr>
            <a:normAutofit fontScale="92500" lnSpcReduction="20000"/>
          </a:bodyPr>
          <a:lstStyle/>
          <a:p>
            <a:pPr eaLnBrk="1">
              <a:lnSpc>
                <a:spcPct val="11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sz="3600" dirty="0" err="1" smtClean="0">
                <a:ea typeface="+mn-ea"/>
              </a:rPr>
              <a:t>If</a:t>
            </a:r>
            <a:r>
              <a:rPr lang="it-IT" sz="3600" dirty="0" smtClean="0">
                <a:ea typeface="+mn-ea"/>
              </a:rPr>
              <a:t> a </a:t>
            </a:r>
            <a:r>
              <a:rPr lang="it-IT" sz="3600" dirty="0" err="1" smtClean="0">
                <a:ea typeface="+mn-ea"/>
              </a:rPr>
              <a:t>toxicant</a:t>
            </a:r>
            <a:r>
              <a:rPr lang="it-IT" sz="3600" dirty="0" smtClean="0">
                <a:ea typeface="+mn-ea"/>
              </a:rPr>
              <a:t>  </a:t>
            </a:r>
            <a:r>
              <a:rPr lang="it-IT" sz="3600" dirty="0" err="1" smtClean="0">
                <a:ea typeface="+mn-ea"/>
              </a:rPr>
              <a:t>comes</a:t>
            </a:r>
            <a:r>
              <a:rPr lang="it-IT" sz="3600" dirty="0" smtClean="0">
                <a:ea typeface="+mn-ea"/>
              </a:rPr>
              <a:t> </a:t>
            </a:r>
            <a:r>
              <a:rPr lang="it-IT" sz="3600" dirty="0" err="1" smtClean="0">
                <a:ea typeface="+mn-ea"/>
              </a:rPr>
              <a:t>into</a:t>
            </a:r>
            <a:r>
              <a:rPr lang="it-IT" sz="3600" dirty="0" smtClean="0">
                <a:ea typeface="+mn-ea"/>
              </a:rPr>
              <a:t> </a:t>
            </a:r>
            <a:r>
              <a:rPr lang="it-IT" sz="3600" dirty="0" err="1" smtClean="0">
                <a:ea typeface="+mn-ea"/>
              </a:rPr>
              <a:t>contact</a:t>
            </a:r>
            <a:r>
              <a:rPr lang="it-IT" sz="3600" dirty="0" smtClean="0">
                <a:ea typeface="+mn-ea"/>
              </a:rPr>
              <a:t> </a:t>
            </a:r>
            <a:r>
              <a:rPr lang="it-IT" sz="3600" dirty="0" err="1" smtClean="0">
                <a:ea typeface="+mn-ea"/>
              </a:rPr>
              <a:t>with</a:t>
            </a:r>
            <a:r>
              <a:rPr lang="it-IT" sz="3600" dirty="0" smtClean="0">
                <a:ea typeface="+mn-ea"/>
              </a:rPr>
              <a:t> the </a:t>
            </a:r>
            <a:r>
              <a:rPr lang="it-IT" sz="3600" dirty="0" err="1" smtClean="0">
                <a:ea typeface="+mn-ea"/>
              </a:rPr>
              <a:t>eye</a:t>
            </a:r>
            <a:r>
              <a:rPr lang="it-IT" sz="3600" dirty="0" smtClean="0">
                <a:ea typeface="+mn-ea"/>
              </a:rPr>
              <a:t>, </a:t>
            </a:r>
            <a:r>
              <a:rPr lang="it-IT" sz="3600" dirty="0" err="1" smtClean="0">
                <a:ea typeface="+mn-ea"/>
              </a:rPr>
              <a:t>it</a:t>
            </a:r>
            <a:r>
              <a:rPr lang="it-IT" sz="3600" dirty="0" smtClean="0">
                <a:ea typeface="+mn-ea"/>
              </a:rPr>
              <a:t> can </a:t>
            </a:r>
            <a:r>
              <a:rPr lang="it-IT" sz="3600" dirty="0" err="1" smtClean="0">
                <a:ea typeface="+mn-ea"/>
              </a:rPr>
              <a:t>reapidly</a:t>
            </a:r>
            <a:r>
              <a:rPr lang="it-IT" sz="3600" dirty="0" smtClean="0">
                <a:ea typeface="+mn-ea"/>
              </a:rPr>
              <a:t> </a:t>
            </a:r>
            <a:r>
              <a:rPr lang="it-IT" sz="3600" dirty="0" err="1" smtClean="0">
                <a:ea typeface="+mn-ea"/>
              </a:rPr>
              <a:t>enters</a:t>
            </a:r>
            <a:r>
              <a:rPr lang="it-IT" sz="3600" dirty="0" smtClean="0">
                <a:ea typeface="+mn-ea"/>
              </a:rPr>
              <a:t> </a:t>
            </a:r>
            <a:r>
              <a:rPr lang="it-IT" sz="3600" dirty="0" err="1" smtClean="0">
                <a:ea typeface="+mn-ea"/>
              </a:rPr>
              <a:t>intoo</a:t>
            </a:r>
            <a:r>
              <a:rPr lang="it-IT" sz="3600" dirty="0" smtClean="0">
                <a:ea typeface="+mn-ea"/>
              </a:rPr>
              <a:t> the </a:t>
            </a:r>
            <a:r>
              <a:rPr lang="it-IT" sz="3600" dirty="0" err="1" smtClean="0">
                <a:ea typeface="+mn-ea"/>
              </a:rPr>
              <a:t>blood</a:t>
            </a:r>
            <a:r>
              <a:rPr lang="it-IT" sz="3600" dirty="0" smtClean="0">
                <a:ea typeface="+mn-ea"/>
              </a:rPr>
              <a:t> </a:t>
            </a:r>
            <a:r>
              <a:rPr lang="it-IT" sz="3600" dirty="0" err="1" smtClean="0">
                <a:ea typeface="+mn-ea"/>
              </a:rPr>
              <a:t>circulation</a:t>
            </a:r>
            <a:r>
              <a:rPr lang="it-IT" sz="3600" dirty="0" smtClean="0">
                <a:ea typeface="+mn-ea"/>
              </a:rPr>
              <a:t> system or </a:t>
            </a:r>
            <a:r>
              <a:rPr lang="it-IT" sz="3600" dirty="0" err="1" smtClean="0">
                <a:ea typeface="+mn-ea"/>
              </a:rPr>
              <a:t>it</a:t>
            </a:r>
            <a:r>
              <a:rPr lang="it-IT" sz="3600" dirty="0" smtClean="0">
                <a:ea typeface="+mn-ea"/>
              </a:rPr>
              <a:t> </a:t>
            </a:r>
            <a:r>
              <a:rPr lang="it-IT" sz="3600" dirty="0" err="1" smtClean="0">
                <a:ea typeface="+mn-ea"/>
              </a:rPr>
              <a:t>could</a:t>
            </a:r>
            <a:r>
              <a:rPr lang="it-IT" sz="3600" dirty="0" smtClean="0">
                <a:ea typeface="+mn-ea"/>
              </a:rPr>
              <a:t> </a:t>
            </a:r>
            <a:r>
              <a:rPr lang="it-IT" sz="3600" dirty="0" err="1" smtClean="0">
                <a:ea typeface="+mn-ea"/>
              </a:rPr>
              <a:t>be</a:t>
            </a:r>
            <a:r>
              <a:rPr lang="it-IT" sz="3600" dirty="0" smtClean="0">
                <a:ea typeface="+mn-ea"/>
              </a:rPr>
              <a:t> </a:t>
            </a:r>
            <a:r>
              <a:rPr lang="it-IT" sz="3600" dirty="0" err="1" smtClean="0">
                <a:ea typeface="+mn-ea"/>
              </a:rPr>
              <a:t>swallowed</a:t>
            </a:r>
            <a:r>
              <a:rPr lang="it-IT" sz="3600" dirty="0" smtClean="0">
                <a:ea typeface="+mn-ea"/>
              </a:rPr>
              <a:t> due </a:t>
            </a:r>
            <a:r>
              <a:rPr lang="it-IT" sz="3600" dirty="0" err="1" smtClean="0">
                <a:ea typeface="+mn-ea"/>
              </a:rPr>
              <a:t>to</a:t>
            </a:r>
            <a:r>
              <a:rPr lang="it-IT" sz="3600" dirty="0" smtClean="0">
                <a:ea typeface="+mn-ea"/>
              </a:rPr>
              <a:t> the connection </a:t>
            </a:r>
            <a:r>
              <a:rPr lang="it-IT" sz="3600" dirty="0" err="1" smtClean="0">
                <a:ea typeface="+mn-ea"/>
              </a:rPr>
              <a:t>with</a:t>
            </a:r>
            <a:r>
              <a:rPr lang="it-IT" sz="3600" dirty="0" smtClean="0">
                <a:ea typeface="+mn-ea"/>
              </a:rPr>
              <a:t> </a:t>
            </a:r>
            <a:r>
              <a:rPr lang="it-IT" sz="3600" dirty="0" err="1" smtClean="0">
                <a:ea typeface="+mn-ea"/>
              </a:rPr>
              <a:t>nose</a:t>
            </a:r>
            <a:r>
              <a:rPr lang="it-IT" sz="3600" dirty="0" smtClean="0">
                <a:ea typeface="+mn-ea"/>
              </a:rPr>
              <a:t> and </a:t>
            </a:r>
            <a:r>
              <a:rPr lang="it-IT" sz="3600" dirty="0" err="1" smtClean="0">
                <a:ea typeface="+mn-ea"/>
              </a:rPr>
              <a:t>mouth</a:t>
            </a:r>
            <a:r>
              <a:rPr lang="it-IT" sz="3600" dirty="0" smtClean="0">
                <a:ea typeface="+mn-ea"/>
              </a:rPr>
              <a:t> </a:t>
            </a:r>
          </a:p>
          <a:p>
            <a:pPr eaLnBrk="1">
              <a:lnSpc>
                <a:spcPct val="11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sz="3600" b="1" dirty="0" err="1" smtClean="0">
                <a:ea typeface="+mn-ea"/>
              </a:rPr>
              <a:t>Liquids</a:t>
            </a:r>
            <a:r>
              <a:rPr lang="it-IT" sz="3600" dirty="0" smtClean="0">
                <a:ea typeface="+mn-ea"/>
              </a:rPr>
              <a:t> and </a:t>
            </a:r>
            <a:r>
              <a:rPr lang="it-IT" sz="3600" b="1" dirty="0" err="1" smtClean="0">
                <a:ea typeface="+mn-ea"/>
              </a:rPr>
              <a:t>dusts</a:t>
            </a:r>
            <a:r>
              <a:rPr lang="it-IT" sz="3600" dirty="0" smtClean="0">
                <a:ea typeface="+mn-ea"/>
              </a:rPr>
              <a:t> can </a:t>
            </a:r>
            <a:r>
              <a:rPr lang="it-IT" sz="3600" dirty="0" err="1" smtClean="0">
                <a:ea typeface="+mn-ea"/>
              </a:rPr>
              <a:t>become</a:t>
            </a:r>
            <a:r>
              <a:rPr lang="it-IT" sz="3600" dirty="0" smtClean="0">
                <a:ea typeface="+mn-ea"/>
              </a:rPr>
              <a:t> in </a:t>
            </a:r>
            <a:r>
              <a:rPr lang="it-IT" sz="3600" dirty="0" err="1" smtClean="0">
                <a:ea typeface="+mn-ea"/>
              </a:rPr>
              <a:t>contact</a:t>
            </a:r>
            <a:r>
              <a:rPr lang="it-IT" sz="3600" dirty="0" smtClean="0">
                <a:ea typeface="+mn-ea"/>
              </a:rPr>
              <a:t> </a:t>
            </a:r>
            <a:r>
              <a:rPr lang="it-IT" sz="3600" dirty="0" err="1" smtClean="0">
                <a:ea typeface="+mn-ea"/>
              </a:rPr>
              <a:t>with</a:t>
            </a:r>
            <a:r>
              <a:rPr lang="it-IT" sz="3600" dirty="0" smtClean="0">
                <a:ea typeface="+mn-ea"/>
              </a:rPr>
              <a:t> the </a:t>
            </a:r>
            <a:r>
              <a:rPr lang="it-IT" sz="3600" dirty="0" err="1" smtClean="0">
                <a:ea typeface="+mn-ea"/>
              </a:rPr>
              <a:t>eye</a:t>
            </a:r>
            <a:r>
              <a:rPr lang="it-IT" sz="3600" dirty="0" smtClean="0">
                <a:ea typeface="+mn-ea"/>
              </a:rPr>
              <a:t> due </a:t>
            </a:r>
            <a:r>
              <a:rPr lang="it-IT" sz="3600" dirty="0" err="1" smtClean="0">
                <a:ea typeface="+mn-ea"/>
              </a:rPr>
              <a:t>to</a:t>
            </a:r>
            <a:r>
              <a:rPr lang="it-IT" sz="3600" dirty="0" smtClean="0">
                <a:ea typeface="+mn-ea"/>
              </a:rPr>
              <a:t> </a:t>
            </a:r>
            <a:r>
              <a:rPr lang="it-IT" sz="3600" dirty="0" err="1" smtClean="0">
                <a:ea typeface="+mn-ea"/>
              </a:rPr>
              <a:t>splashes</a:t>
            </a:r>
            <a:r>
              <a:rPr lang="it-IT" sz="3600" dirty="0" smtClean="0">
                <a:ea typeface="+mn-ea"/>
              </a:rPr>
              <a:t> or </a:t>
            </a:r>
            <a:r>
              <a:rPr lang="it-IT" sz="3600" dirty="0" err="1" smtClean="0">
                <a:ea typeface="+mn-ea"/>
              </a:rPr>
              <a:t>contact</a:t>
            </a:r>
            <a:r>
              <a:rPr lang="it-IT" sz="3600" dirty="0" smtClean="0">
                <a:ea typeface="+mn-ea"/>
              </a:rPr>
              <a:t> </a:t>
            </a:r>
            <a:r>
              <a:rPr lang="it-IT" sz="3600" dirty="0" err="1" smtClean="0">
                <a:ea typeface="+mn-ea"/>
              </a:rPr>
              <a:t>with</a:t>
            </a:r>
            <a:r>
              <a:rPr lang="it-IT" sz="3600" dirty="0" smtClean="0">
                <a:ea typeface="+mn-ea"/>
              </a:rPr>
              <a:t> </a:t>
            </a:r>
            <a:r>
              <a:rPr lang="it-IT" sz="3600" dirty="0" err="1" smtClean="0">
                <a:ea typeface="+mn-ea"/>
              </a:rPr>
              <a:t>contaminated</a:t>
            </a:r>
            <a:r>
              <a:rPr lang="it-IT" sz="3600" dirty="0" smtClean="0">
                <a:ea typeface="+mn-ea"/>
              </a:rPr>
              <a:t> </a:t>
            </a:r>
            <a:r>
              <a:rPr lang="it-IT" sz="3600" dirty="0" err="1" smtClean="0">
                <a:ea typeface="+mn-ea"/>
              </a:rPr>
              <a:t>hands</a:t>
            </a:r>
            <a:endParaRPr lang="it-IT" sz="3600" dirty="0" smtClean="0">
              <a:ea typeface="+mn-ea"/>
            </a:endParaRPr>
          </a:p>
          <a:p>
            <a:pPr eaLnBrk="1">
              <a:lnSpc>
                <a:spcPct val="11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sz="3600" b="1" dirty="0" err="1" smtClean="0">
                <a:ea typeface="+mn-ea"/>
              </a:rPr>
              <a:t>Gases</a:t>
            </a:r>
            <a:r>
              <a:rPr lang="it-IT" sz="3600" b="1" dirty="0" smtClean="0">
                <a:ea typeface="+mn-ea"/>
              </a:rPr>
              <a:t>,</a:t>
            </a:r>
            <a:r>
              <a:rPr lang="it-IT" sz="3600" dirty="0" smtClean="0">
                <a:ea typeface="+mn-ea"/>
              </a:rPr>
              <a:t> </a:t>
            </a:r>
            <a:r>
              <a:rPr lang="it-IT" sz="3600" b="1" dirty="0" err="1" smtClean="0">
                <a:ea typeface="+mn-ea"/>
              </a:rPr>
              <a:t>vapours</a:t>
            </a:r>
            <a:r>
              <a:rPr lang="it-IT" sz="3600" b="1" dirty="0" smtClean="0">
                <a:ea typeface="+mn-ea"/>
              </a:rPr>
              <a:t> </a:t>
            </a:r>
            <a:r>
              <a:rPr lang="it-IT" sz="3600" dirty="0" smtClean="0">
                <a:ea typeface="+mn-ea"/>
              </a:rPr>
              <a:t>and </a:t>
            </a:r>
            <a:r>
              <a:rPr lang="it-IT" sz="3600" b="1" dirty="0" err="1" smtClean="0">
                <a:ea typeface="+mn-ea"/>
              </a:rPr>
              <a:t>aerosols</a:t>
            </a:r>
            <a:r>
              <a:rPr lang="it-IT" sz="3600" dirty="0" smtClean="0">
                <a:ea typeface="+mn-ea"/>
              </a:rPr>
              <a:t> can </a:t>
            </a:r>
            <a:r>
              <a:rPr lang="it-IT" sz="3600" dirty="0" err="1" smtClean="0">
                <a:ea typeface="+mn-ea"/>
              </a:rPr>
              <a:t>directly</a:t>
            </a:r>
            <a:r>
              <a:rPr lang="it-IT" sz="3600" dirty="0" smtClean="0">
                <a:ea typeface="+mn-ea"/>
              </a:rPr>
              <a:t> come in </a:t>
            </a:r>
            <a:r>
              <a:rPr lang="it-IT" sz="3600" dirty="0" err="1" smtClean="0">
                <a:ea typeface="+mn-ea"/>
              </a:rPr>
              <a:t>contact</a:t>
            </a:r>
            <a:r>
              <a:rPr lang="it-IT" sz="3600" dirty="0" smtClean="0">
                <a:ea typeface="+mn-ea"/>
              </a:rPr>
              <a:t> </a:t>
            </a:r>
            <a:r>
              <a:rPr lang="it-IT" sz="3600" dirty="0" err="1" smtClean="0">
                <a:ea typeface="+mn-ea"/>
              </a:rPr>
              <a:t>with</a:t>
            </a:r>
            <a:r>
              <a:rPr lang="it-IT" sz="3600" dirty="0" smtClean="0">
                <a:ea typeface="+mn-ea"/>
              </a:rPr>
              <a:t> the </a:t>
            </a:r>
            <a:r>
              <a:rPr lang="it-IT" sz="3600" dirty="0" err="1" smtClean="0">
                <a:ea typeface="+mn-ea"/>
              </a:rPr>
              <a:t>eye</a:t>
            </a:r>
            <a:endParaRPr lang="it-IT" dirty="0">
              <a:ea typeface="+mn-ea"/>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Variability</a:t>
            </a:r>
            <a:r>
              <a:rPr lang="it-IT" dirty="0" smtClean="0"/>
              <a:t> </a:t>
            </a:r>
            <a:r>
              <a:rPr lang="it-IT" dirty="0" err="1" smtClean="0"/>
              <a:t>of</a:t>
            </a:r>
            <a:r>
              <a:rPr lang="it-IT" dirty="0" smtClean="0"/>
              <a:t> </a:t>
            </a:r>
            <a:r>
              <a:rPr lang="it-IT" dirty="0" err="1" smtClean="0"/>
              <a:t>toxicity</a:t>
            </a:r>
            <a:r>
              <a:rPr lang="it-IT" dirty="0" smtClean="0"/>
              <a:t> </a:t>
            </a:r>
            <a:r>
              <a:rPr lang="it-IT" dirty="0" err="1" smtClean="0"/>
              <a:t>with</a:t>
            </a:r>
            <a:r>
              <a:rPr lang="it-IT" dirty="0" smtClean="0"/>
              <a:t> the </a:t>
            </a:r>
            <a:r>
              <a:rPr lang="it-IT" dirty="0" err="1" smtClean="0"/>
              <a:t>exposure</a:t>
            </a:r>
            <a:r>
              <a:rPr lang="it-IT" dirty="0" smtClean="0"/>
              <a:t> </a:t>
            </a:r>
            <a:r>
              <a:rPr lang="it-IT" dirty="0" err="1" smtClean="0"/>
              <a:t>route</a:t>
            </a:r>
            <a:endParaRPr lang="it-IT" dirty="0"/>
          </a:p>
        </p:txBody>
      </p:sp>
      <p:graphicFrame>
        <p:nvGraphicFramePr>
          <p:cNvPr id="4" name="Segnaposto contenuto 3"/>
          <p:cNvGraphicFramePr>
            <a:graphicFrameLocks noGrp="1"/>
          </p:cNvGraphicFramePr>
          <p:nvPr>
            <p:ph idx="1"/>
          </p:nvPr>
        </p:nvGraphicFramePr>
        <p:xfrm>
          <a:off x="741363" y="2101850"/>
          <a:ext cx="8604252" cy="2123440"/>
        </p:xfrm>
        <a:graphic>
          <a:graphicData uri="http://schemas.openxmlformats.org/drawingml/2006/table">
            <a:tbl>
              <a:tblPr firstRow="1" bandRow="1">
                <a:tableStyleId>{5C22544A-7EE6-4342-B048-85BDC9FD1C3A}</a:tableStyleId>
              </a:tblPr>
              <a:tblGrid>
                <a:gridCol w="1778669"/>
                <a:gridCol w="1800200"/>
                <a:gridCol w="1944216"/>
                <a:gridCol w="3081167"/>
              </a:tblGrid>
              <a:tr h="370840">
                <a:tc>
                  <a:txBody>
                    <a:bodyPr/>
                    <a:lstStyle/>
                    <a:p>
                      <a:pPr algn="ctr"/>
                      <a:r>
                        <a:rPr lang="it-IT" dirty="0" err="1" smtClean="0">
                          <a:solidFill>
                            <a:sysClr val="windowText" lastClr="000000"/>
                          </a:solidFill>
                        </a:rPr>
                        <a:t>Substance</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it-IT" dirty="0" smtClean="0">
                          <a:solidFill>
                            <a:sysClr val="windowText" lastClr="000000"/>
                          </a:solidFill>
                        </a:rPr>
                        <a:t>OLD</a:t>
                      </a:r>
                      <a:r>
                        <a:rPr lang="it-IT" baseline="-25000" dirty="0" smtClean="0">
                          <a:solidFill>
                            <a:sysClr val="windowText" lastClr="000000"/>
                          </a:solidFill>
                        </a:rPr>
                        <a:t>50 </a:t>
                      </a:r>
                      <a:r>
                        <a:rPr lang="it-IT" dirty="0" smtClean="0">
                          <a:solidFill>
                            <a:sysClr val="windowText" lastClr="000000"/>
                          </a:solidFill>
                        </a:rPr>
                        <a:t>(mg/kg)</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it-IT" dirty="0" err="1" smtClean="0">
                          <a:solidFill>
                            <a:sysClr val="windowText" lastClr="000000"/>
                          </a:solidFill>
                        </a:rPr>
                        <a:t>Skin</a:t>
                      </a:r>
                      <a:endParaRPr lang="it-IT" dirty="0" smtClean="0">
                        <a:solidFill>
                          <a:sysClr val="windowText" lastClr="00000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dirty="0" smtClean="0">
                          <a:solidFill>
                            <a:sysClr val="windowText" lastClr="000000"/>
                          </a:solidFill>
                        </a:rPr>
                        <a:t>LD</a:t>
                      </a:r>
                      <a:r>
                        <a:rPr lang="it-IT" baseline="-25000" dirty="0" smtClean="0">
                          <a:solidFill>
                            <a:sysClr val="windowText" lastClr="000000"/>
                          </a:solidFill>
                        </a:rPr>
                        <a:t>50 </a:t>
                      </a:r>
                      <a:r>
                        <a:rPr lang="it-IT" dirty="0" smtClean="0">
                          <a:solidFill>
                            <a:sysClr val="windowText" lastClr="000000"/>
                          </a:solidFill>
                        </a:rPr>
                        <a:t>(mg/kg)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it-IT" dirty="0" err="1" smtClean="0">
                          <a:solidFill>
                            <a:sysClr val="windowText" lastClr="000000"/>
                          </a:solidFill>
                        </a:rPr>
                        <a:t>Inhalation</a:t>
                      </a:r>
                      <a:endParaRPr lang="it-IT" dirty="0" smtClean="0">
                        <a:solidFill>
                          <a:sysClr val="windowText" lastClr="000000"/>
                        </a:solidFill>
                      </a:endParaRPr>
                    </a:p>
                    <a:p>
                      <a:pPr algn="ctr"/>
                      <a:r>
                        <a:rPr lang="it-IT" dirty="0" smtClean="0">
                          <a:solidFill>
                            <a:sysClr val="windowText" lastClr="000000"/>
                          </a:solidFill>
                        </a:rPr>
                        <a:t>LC</a:t>
                      </a:r>
                      <a:r>
                        <a:rPr lang="it-IT" baseline="-25000" dirty="0" smtClean="0">
                          <a:solidFill>
                            <a:sysClr val="windowText" lastClr="000000"/>
                          </a:solidFill>
                        </a:rPr>
                        <a:t>50 </a:t>
                      </a:r>
                      <a:endParaRPr lang="it-IT" baseline="-25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370840">
                <a:tc>
                  <a:txBody>
                    <a:bodyPr/>
                    <a:lstStyle/>
                    <a:p>
                      <a:r>
                        <a:rPr lang="it-IT" dirty="0" err="1" smtClean="0">
                          <a:solidFill>
                            <a:sysClr val="windowText" lastClr="000000"/>
                          </a:solidFill>
                        </a:rPr>
                        <a:t>Acrylonitrile</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dirty="0" smtClean="0">
                          <a:solidFill>
                            <a:sysClr val="windowText" lastClr="000000"/>
                          </a:solidFill>
                        </a:rPr>
                        <a:t>78 (</a:t>
                      </a:r>
                      <a:r>
                        <a:rPr lang="it-IT" dirty="0" err="1" smtClean="0">
                          <a:solidFill>
                            <a:sysClr val="windowText" lastClr="000000"/>
                          </a:solidFill>
                        </a:rPr>
                        <a:t>rat</a:t>
                      </a:r>
                      <a:r>
                        <a:rPr lang="it-IT" dirty="0" smtClean="0">
                          <a:solidFill>
                            <a:sysClr val="windowText" lastClr="000000"/>
                          </a:solidFill>
                        </a:rPr>
                        <a:t>)</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dirty="0" smtClean="0">
                          <a:solidFill>
                            <a:sysClr val="windowText" lastClr="000000"/>
                          </a:solidFill>
                        </a:rPr>
                        <a:t>148</a:t>
                      </a:r>
                      <a:r>
                        <a:rPr lang="it-IT" baseline="0" dirty="0" smtClean="0">
                          <a:solidFill>
                            <a:sysClr val="windowText" lastClr="000000"/>
                          </a:solidFill>
                        </a:rPr>
                        <a:t> (</a:t>
                      </a:r>
                      <a:r>
                        <a:rPr lang="it-IT" baseline="0" dirty="0" err="1" smtClean="0">
                          <a:solidFill>
                            <a:sysClr val="windowText" lastClr="000000"/>
                          </a:solidFill>
                        </a:rPr>
                        <a:t>rat</a:t>
                      </a:r>
                      <a:r>
                        <a:rPr lang="it-IT" baseline="0" dirty="0" smtClean="0">
                          <a:solidFill>
                            <a:sysClr val="windowText" lastClr="000000"/>
                          </a:solidFill>
                        </a:rPr>
                        <a:t>)</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dirty="0" smtClean="0">
                          <a:solidFill>
                            <a:sysClr val="windowText" lastClr="000000"/>
                          </a:solidFill>
                        </a:rPr>
                        <a:t>333 ppm/4h (</a:t>
                      </a:r>
                      <a:r>
                        <a:rPr lang="it-IT" dirty="0" err="1" smtClean="0">
                          <a:solidFill>
                            <a:sysClr val="windowText" lastClr="000000"/>
                          </a:solidFill>
                        </a:rPr>
                        <a:t>rat</a:t>
                      </a:r>
                      <a:r>
                        <a:rPr lang="it-IT" dirty="0" smtClean="0">
                          <a:solidFill>
                            <a:sysClr val="windowText" lastClr="000000"/>
                          </a:solidFill>
                        </a:rPr>
                        <a:t>)</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it-IT" dirty="0" err="1" smtClean="0">
                          <a:solidFill>
                            <a:sysClr val="windowText" lastClr="000000"/>
                          </a:solidFill>
                        </a:rPr>
                        <a:t>Methanol</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dirty="0" smtClean="0">
                          <a:solidFill>
                            <a:sysClr val="windowText" lastClr="000000"/>
                          </a:solidFill>
                        </a:rPr>
                        <a:t>14200 (</a:t>
                      </a:r>
                      <a:r>
                        <a:rPr lang="it-IT" dirty="0" err="1" smtClean="0">
                          <a:solidFill>
                            <a:sysClr val="windowText" lastClr="000000"/>
                          </a:solidFill>
                        </a:rPr>
                        <a:t>rabbit</a:t>
                      </a:r>
                      <a:r>
                        <a:rPr lang="it-IT" dirty="0" smtClean="0">
                          <a:solidFill>
                            <a:sysClr val="windowText" lastClr="000000"/>
                          </a:solidFill>
                        </a:rPr>
                        <a:t>)</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dirty="0" smtClean="0">
                          <a:solidFill>
                            <a:sysClr val="windowText" lastClr="000000"/>
                          </a:solidFill>
                        </a:rPr>
                        <a:t>15800 (</a:t>
                      </a:r>
                      <a:r>
                        <a:rPr lang="it-IT" dirty="0" err="1" smtClean="0">
                          <a:solidFill>
                            <a:sysClr val="windowText" lastClr="000000"/>
                          </a:solidFill>
                        </a:rPr>
                        <a:t>rabbit</a:t>
                      </a:r>
                      <a:r>
                        <a:rPr lang="it-IT" dirty="0" smtClean="0">
                          <a:solidFill>
                            <a:sysClr val="windowText" lastClr="000000"/>
                          </a:solidFill>
                        </a:rPr>
                        <a:t>)</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dirty="0" smtClean="0">
                          <a:solidFill>
                            <a:sysClr val="windowText" lastClr="000000"/>
                          </a:solidFill>
                        </a:rPr>
                        <a:t>81000 ppm(14 h (</a:t>
                      </a:r>
                      <a:r>
                        <a:rPr lang="it-IT" dirty="0" err="1" smtClean="0">
                          <a:solidFill>
                            <a:sysClr val="windowText" lastClr="000000"/>
                          </a:solidFill>
                        </a:rPr>
                        <a:t>rabbit</a:t>
                      </a:r>
                      <a:r>
                        <a:rPr lang="it-IT" dirty="0" smtClean="0">
                          <a:solidFill>
                            <a:sysClr val="windowText" lastClr="000000"/>
                          </a:solidFill>
                        </a:rPr>
                        <a:t>)</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it-IT" dirty="0" smtClean="0">
                          <a:solidFill>
                            <a:sysClr val="windowText" lastClr="000000"/>
                          </a:solidFill>
                        </a:rPr>
                        <a:t>Aniline</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dirty="0" smtClean="0">
                          <a:solidFill>
                            <a:sysClr val="windowText" lastClr="000000"/>
                          </a:solidFill>
                        </a:rPr>
                        <a:t>250 (</a:t>
                      </a:r>
                      <a:r>
                        <a:rPr lang="it-IT" dirty="0" err="1" smtClean="0">
                          <a:solidFill>
                            <a:sysClr val="windowText" lastClr="000000"/>
                          </a:solidFill>
                        </a:rPr>
                        <a:t>rat</a:t>
                      </a:r>
                      <a:r>
                        <a:rPr lang="it-IT" dirty="0" smtClean="0">
                          <a:solidFill>
                            <a:sysClr val="windowText" lastClr="000000"/>
                          </a:solidFill>
                        </a:rPr>
                        <a:t>)</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dirty="0" smtClean="0">
                          <a:solidFill>
                            <a:sysClr val="windowText" lastClr="000000"/>
                          </a:solidFill>
                        </a:rPr>
                        <a:t>1400 (</a:t>
                      </a:r>
                      <a:r>
                        <a:rPr lang="it-IT" dirty="0" err="1" smtClean="0">
                          <a:solidFill>
                            <a:sysClr val="windowText" lastClr="000000"/>
                          </a:solidFill>
                        </a:rPr>
                        <a:t>rat</a:t>
                      </a:r>
                      <a:r>
                        <a:rPr lang="it-IT" dirty="0" smtClean="0">
                          <a:solidFill>
                            <a:sysClr val="windowText" lastClr="000000"/>
                          </a:solidFill>
                        </a:rPr>
                        <a:t>)</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dirty="0" smtClean="0">
                          <a:solidFill>
                            <a:sysClr val="windowText" lastClr="000000"/>
                          </a:solidFill>
                        </a:rPr>
                        <a:t>250 ppm/1h</a:t>
                      </a:r>
                      <a:r>
                        <a:rPr lang="it-IT" baseline="0" dirty="0" smtClean="0">
                          <a:solidFill>
                            <a:sysClr val="windowText" lastClr="000000"/>
                          </a:solidFill>
                        </a:rPr>
                        <a:t> (</a:t>
                      </a:r>
                      <a:r>
                        <a:rPr lang="it-IT" baseline="0" dirty="0" err="1" smtClean="0">
                          <a:solidFill>
                            <a:sysClr val="windowText" lastClr="000000"/>
                          </a:solidFill>
                        </a:rPr>
                        <a:t>rat</a:t>
                      </a:r>
                      <a:r>
                        <a:rPr lang="it-IT" baseline="0" dirty="0" smtClean="0">
                          <a:solidFill>
                            <a:sysClr val="windowText" lastClr="000000"/>
                          </a:solidFill>
                        </a:rPr>
                        <a:t>)</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it-IT" dirty="0" err="1" smtClean="0">
                          <a:solidFill>
                            <a:sysClr val="windowText" lastClr="000000"/>
                          </a:solidFill>
                        </a:rPr>
                        <a:t>Triiodomethane</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dirty="0" smtClean="0">
                          <a:solidFill>
                            <a:sysClr val="windowText" lastClr="000000"/>
                          </a:solidFill>
                        </a:rPr>
                        <a:t>355 (</a:t>
                      </a:r>
                      <a:r>
                        <a:rPr lang="it-IT" dirty="0" err="1" smtClean="0">
                          <a:solidFill>
                            <a:sysClr val="windowText" lastClr="000000"/>
                          </a:solidFill>
                        </a:rPr>
                        <a:t>rat</a:t>
                      </a:r>
                      <a:r>
                        <a:rPr lang="it-IT" dirty="0" smtClean="0">
                          <a:solidFill>
                            <a:sysClr val="windowText" lastClr="000000"/>
                          </a:solidFill>
                        </a:rPr>
                        <a:t>)</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dirty="0" smtClean="0">
                          <a:solidFill>
                            <a:sysClr val="windowText" lastClr="000000"/>
                          </a:solidFill>
                        </a:rPr>
                        <a:t>1184 (</a:t>
                      </a:r>
                      <a:r>
                        <a:rPr lang="it-IT" dirty="0" err="1" smtClean="0">
                          <a:solidFill>
                            <a:sysClr val="windowText" lastClr="000000"/>
                          </a:solidFill>
                        </a:rPr>
                        <a:t>rat</a:t>
                      </a:r>
                      <a:r>
                        <a:rPr lang="it-IT" dirty="0" smtClean="0">
                          <a:solidFill>
                            <a:sysClr val="windowText" lastClr="000000"/>
                          </a:solidFill>
                        </a:rPr>
                        <a:t>)</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dirty="0" smtClean="0">
                          <a:solidFill>
                            <a:sysClr val="windowText" lastClr="000000"/>
                          </a:solidFill>
                        </a:rPr>
                        <a:t>183 ppm/7 h</a:t>
                      </a:r>
                      <a:r>
                        <a:rPr lang="it-IT" baseline="0" dirty="0" smtClean="0">
                          <a:solidFill>
                            <a:sysClr val="windowText" lastClr="000000"/>
                          </a:solidFill>
                        </a:rPr>
                        <a:t> (</a:t>
                      </a:r>
                      <a:r>
                        <a:rPr lang="it-IT" baseline="0" dirty="0" err="1" smtClean="0">
                          <a:solidFill>
                            <a:sysClr val="windowText" lastClr="000000"/>
                          </a:solidFill>
                        </a:rPr>
                        <a:t>rat</a:t>
                      </a:r>
                      <a:r>
                        <a:rPr lang="it-IT" baseline="0" dirty="0" smtClean="0">
                          <a:solidFill>
                            <a:sysClr val="windowText" lastClr="000000"/>
                          </a:solidFill>
                        </a:rPr>
                        <a:t>)</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Species</a:t>
            </a:r>
            <a:r>
              <a:rPr lang="it-IT" dirty="0" smtClean="0"/>
              <a:t> </a:t>
            </a:r>
            <a:r>
              <a:rPr lang="it-IT" dirty="0" err="1" smtClean="0"/>
              <a:t>variability</a:t>
            </a:r>
            <a:r>
              <a:rPr lang="it-IT" dirty="0" smtClean="0"/>
              <a:t> </a:t>
            </a:r>
            <a:r>
              <a:rPr lang="it-IT" dirty="0" err="1" smtClean="0"/>
              <a:t>of</a:t>
            </a:r>
            <a:r>
              <a:rPr lang="it-IT" dirty="0" smtClean="0"/>
              <a:t> OLD</a:t>
            </a:r>
            <a:r>
              <a:rPr lang="it-IT" baseline="-25000" dirty="0" smtClean="0"/>
              <a:t>50</a:t>
            </a:r>
            <a:endParaRPr lang="it-IT" dirty="0"/>
          </a:p>
        </p:txBody>
      </p:sp>
      <p:graphicFrame>
        <p:nvGraphicFramePr>
          <p:cNvPr id="4" name="Segnaposto contenuto 3"/>
          <p:cNvGraphicFramePr>
            <a:graphicFrameLocks noGrp="1"/>
          </p:cNvGraphicFramePr>
          <p:nvPr>
            <p:ph idx="1"/>
          </p:nvPr>
        </p:nvGraphicFramePr>
        <p:xfrm>
          <a:off x="741363" y="2101850"/>
          <a:ext cx="8604249" cy="1854200"/>
        </p:xfrm>
        <a:graphic>
          <a:graphicData uri="http://schemas.openxmlformats.org/drawingml/2006/table">
            <a:tbl>
              <a:tblPr firstRow="1" bandRow="1">
                <a:tableStyleId>{5C22544A-7EE6-4342-B048-85BDC9FD1C3A}</a:tableStyleId>
              </a:tblPr>
              <a:tblGrid>
                <a:gridCol w="2868083"/>
                <a:gridCol w="2868083"/>
                <a:gridCol w="2868083"/>
              </a:tblGrid>
              <a:tr h="370840">
                <a:tc>
                  <a:txBody>
                    <a:bodyPr/>
                    <a:lstStyle/>
                    <a:p>
                      <a:pPr algn="ctr"/>
                      <a:r>
                        <a:rPr lang="it-IT" dirty="0" err="1" smtClean="0">
                          <a:solidFill>
                            <a:sysClr val="windowText" lastClr="000000"/>
                          </a:solidFill>
                        </a:rPr>
                        <a:t>Substance</a:t>
                      </a:r>
                      <a:endParaRPr lang="it-IT"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it-IT" dirty="0" smtClean="0">
                          <a:solidFill>
                            <a:sysClr val="windowText" lastClr="000000"/>
                          </a:solidFill>
                        </a:rPr>
                        <a:t>Specie</a:t>
                      </a:r>
                      <a:endParaRPr lang="it-IT"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it-IT" dirty="0" smtClean="0">
                          <a:solidFill>
                            <a:sysClr val="windowText" lastClr="000000"/>
                          </a:solidFill>
                        </a:rPr>
                        <a:t>OLD</a:t>
                      </a:r>
                      <a:r>
                        <a:rPr lang="it-IT" baseline="-25000" dirty="0" smtClean="0">
                          <a:solidFill>
                            <a:sysClr val="windowText" lastClr="000000"/>
                          </a:solidFill>
                        </a:rPr>
                        <a:t>50 </a:t>
                      </a:r>
                      <a:r>
                        <a:rPr lang="it-IT" dirty="0" smtClean="0">
                          <a:solidFill>
                            <a:sysClr val="windowText" lastClr="000000"/>
                          </a:solidFill>
                        </a:rPr>
                        <a:t> (</a:t>
                      </a:r>
                      <a:r>
                        <a:rPr lang="it-IT" dirty="0" smtClean="0">
                          <a:solidFill>
                            <a:sysClr val="windowText" lastClr="000000"/>
                          </a:solidFill>
                          <a:latin typeface="Symbol" pitchFamily="18" charset="2"/>
                        </a:rPr>
                        <a:t>m</a:t>
                      </a:r>
                      <a:r>
                        <a:rPr lang="it-IT" dirty="0" smtClean="0">
                          <a:solidFill>
                            <a:sysClr val="windowText" lastClr="000000"/>
                          </a:solidFill>
                        </a:rPr>
                        <a:t>g/kg)</a:t>
                      </a:r>
                      <a:endParaRPr lang="it-IT"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r>
              <a:tr h="370840">
                <a:tc>
                  <a:txBody>
                    <a:bodyPr/>
                    <a:lstStyle/>
                    <a:p>
                      <a:r>
                        <a:rPr lang="it-IT" dirty="0" smtClean="0">
                          <a:solidFill>
                            <a:sysClr val="windowText" lastClr="000000"/>
                          </a:solidFill>
                        </a:rPr>
                        <a:t>TCDD</a:t>
                      </a:r>
                      <a:endParaRPr lang="it-IT"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dirty="0" err="1" smtClean="0">
                          <a:solidFill>
                            <a:sysClr val="windowText" lastClr="000000"/>
                          </a:solidFill>
                        </a:rPr>
                        <a:t>Hamster</a:t>
                      </a:r>
                      <a:endParaRPr lang="it-IT"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dirty="0" smtClean="0">
                          <a:solidFill>
                            <a:sysClr val="windowText" lastClr="000000"/>
                          </a:solidFill>
                        </a:rPr>
                        <a:t>1157</a:t>
                      </a:r>
                      <a:endParaRPr lang="it-IT"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it-IT" dirty="0" smtClean="0">
                          <a:solidFill>
                            <a:sysClr val="windowText" lastClr="000000"/>
                          </a:solidFill>
                        </a:rPr>
                        <a:t>TCDD</a:t>
                      </a:r>
                      <a:endParaRPr lang="it-IT"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dirty="0" smtClean="0">
                          <a:solidFill>
                            <a:sysClr val="windowText" lastClr="000000"/>
                          </a:solidFill>
                        </a:rPr>
                        <a:t>Mouse</a:t>
                      </a:r>
                      <a:endParaRPr lang="it-IT"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dirty="0" smtClean="0">
                          <a:solidFill>
                            <a:sysClr val="windowText" lastClr="000000"/>
                          </a:solidFill>
                        </a:rPr>
                        <a:t>114</a:t>
                      </a:r>
                      <a:endParaRPr lang="it-IT"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it-IT" dirty="0" smtClean="0">
                          <a:solidFill>
                            <a:sysClr val="windowText" lastClr="000000"/>
                          </a:solidFill>
                        </a:rPr>
                        <a:t>TCDD</a:t>
                      </a:r>
                      <a:endParaRPr lang="it-IT"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dirty="0" err="1" smtClean="0">
                          <a:solidFill>
                            <a:sysClr val="windowText" lastClr="000000"/>
                          </a:solidFill>
                        </a:rPr>
                        <a:t>Monkey</a:t>
                      </a:r>
                      <a:endParaRPr lang="it-IT"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dirty="0" smtClean="0">
                          <a:solidFill>
                            <a:sysClr val="windowText" lastClr="000000"/>
                          </a:solidFill>
                        </a:rPr>
                        <a:t>2</a:t>
                      </a:r>
                      <a:endParaRPr lang="it-IT"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it-IT" dirty="0" smtClean="0">
                          <a:solidFill>
                            <a:sysClr val="windowText" lastClr="000000"/>
                          </a:solidFill>
                        </a:rPr>
                        <a:t>TCDD</a:t>
                      </a:r>
                      <a:endParaRPr lang="it-IT"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dirty="0" smtClean="0">
                          <a:solidFill>
                            <a:sysClr val="windowText" lastClr="000000"/>
                          </a:solidFill>
                        </a:rPr>
                        <a:t>Guinea </a:t>
                      </a:r>
                      <a:r>
                        <a:rPr lang="it-IT" dirty="0" err="1" smtClean="0">
                          <a:solidFill>
                            <a:sysClr val="windowText" lastClr="000000"/>
                          </a:solidFill>
                        </a:rPr>
                        <a:t>pig</a:t>
                      </a:r>
                      <a:endParaRPr lang="it-IT"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dirty="0" smtClean="0">
                          <a:solidFill>
                            <a:sysClr val="windowText" lastClr="000000"/>
                          </a:solidFill>
                        </a:rPr>
                        <a:t>0,5</a:t>
                      </a:r>
                      <a:endParaRPr lang="it-IT"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CasellaDiTesto 4"/>
          <p:cNvSpPr txBox="1"/>
          <p:nvPr/>
        </p:nvSpPr>
        <p:spPr>
          <a:xfrm>
            <a:off x="935856" y="4643933"/>
            <a:ext cx="6480720" cy="424732"/>
          </a:xfrm>
          <a:prstGeom prst="rect">
            <a:avLst/>
          </a:prstGeom>
          <a:noFill/>
        </p:spPr>
        <p:txBody>
          <a:bodyPr wrap="square" rtlCol="0">
            <a:spAutoFit/>
          </a:bodyPr>
          <a:lstStyle/>
          <a:p>
            <a:r>
              <a:rPr lang="it-IT" dirty="0" smtClean="0">
                <a:solidFill>
                  <a:schemeClr val="tx1"/>
                </a:solidFill>
                <a:latin typeface="+mj-lt"/>
              </a:rPr>
              <a:t>TCDD = 2,3,7,8-tetrachlorodibenzo-p-dioxine</a:t>
            </a:r>
            <a:endParaRPr lang="it-IT" dirty="0">
              <a:solidFill>
                <a:schemeClr val="tx1"/>
              </a:solidFill>
              <a:latin typeface="+mj-lt"/>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Age</a:t>
            </a:r>
            <a:r>
              <a:rPr lang="it-IT" dirty="0" smtClean="0"/>
              <a:t> </a:t>
            </a:r>
            <a:r>
              <a:rPr lang="it-IT" dirty="0" err="1" smtClean="0"/>
              <a:t>dependency</a:t>
            </a:r>
            <a:r>
              <a:rPr lang="it-IT" dirty="0" smtClean="0"/>
              <a:t> </a:t>
            </a:r>
            <a:r>
              <a:rPr lang="it-IT" dirty="0" err="1" smtClean="0"/>
              <a:t>of</a:t>
            </a:r>
            <a:r>
              <a:rPr lang="it-IT" dirty="0" smtClean="0"/>
              <a:t> </a:t>
            </a:r>
            <a:r>
              <a:rPr lang="it-IT" dirty="0" err="1" smtClean="0"/>
              <a:t>toxicity</a:t>
            </a:r>
            <a:endParaRPr lang="it-IT" dirty="0"/>
          </a:p>
        </p:txBody>
      </p:sp>
      <p:sp>
        <p:nvSpPr>
          <p:cNvPr id="3" name="Segnaposto contenuto 2"/>
          <p:cNvSpPr>
            <a:spLocks noGrp="1"/>
          </p:cNvSpPr>
          <p:nvPr>
            <p:ph idx="1"/>
          </p:nvPr>
        </p:nvSpPr>
        <p:spPr/>
        <p:txBody>
          <a:bodyPr/>
          <a:lstStyle/>
          <a:p>
            <a:r>
              <a:rPr lang="it-IT" dirty="0" err="1" smtClean="0"/>
              <a:t>Usually</a:t>
            </a:r>
            <a:r>
              <a:rPr lang="it-IT" dirty="0" smtClean="0"/>
              <a:t> </a:t>
            </a:r>
            <a:r>
              <a:rPr lang="it-IT" dirty="0" err="1" smtClean="0"/>
              <a:t>very</a:t>
            </a:r>
            <a:r>
              <a:rPr lang="it-IT" dirty="0" smtClean="0"/>
              <a:t> </a:t>
            </a:r>
            <a:r>
              <a:rPr lang="it-IT" dirty="0" err="1" smtClean="0"/>
              <a:t>young</a:t>
            </a:r>
            <a:r>
              <a:rPr lang="it-IT" dirty="0" smtClean="0"/>
              <a:t> or </a:t>
            </a:r>
            <a:r>
              <a:rPr lang="it-IT" dirty="0" err="1" smtClean="0"/>
              <a:t>very</a:t>
            </a:r>
            <a:r>
              <a:rPr lang="it-IT" dirty="0" smtClean="0"/>
              <a:t> </a:t>
            </a:r>
            <a:r>
              <a:rPr lang="it-IT" dirty="0" err="1" smtClean="0"/>
              <a:t>old</a:t>
            </a:r>
            <a:r>
              <a:rPr lang="it-IT" dirty="0" smtClean="0"/>
              <a:t> people  are more </a:t>
            </a:r>
            <a:r>
              <a:rPr lang="it-IT" dirty="0" err="1" smtClean="0"/>
              <a:t>exposed</a:t>
            </a:r>
            <a:r>
              <a:rPr lang="it-IT" dirty="0" smtClean="0"/>
              <a:t> </a:t>
            </a:r>
            <a:r>
              <a:rPr lang="it-IT" dirty="0" err="1" smtClean="0"/>
              <a:t>to</a:t>
            </a:r>
            <a:r>
              <a:rPr lang="it-IT" dirty="0" smtClean="0"/>
              <a:t> the </a:t>
            </a:r>
            <a:r>
              <a:rPr lang="it-IT" dirty="0" err="1" smtClean="0"/>
              <a:t>toxic</a:t>
            </a:r>
            <a:r>
              <a:rPr lang="it-IT" dirty="0" smtClean="0"/>
              <a:t> </a:t>
            </a:r>
            <a:r>
              <a:rPr lang="it-IT" dirty="0" err="1" smtClean="0"/>
              <a:t>effects</a:t>
            </a:r>
            <a:r>
              <a:rPr lang="it-IT" dirty="0" smtClean="0"/>
              <a:t> </a:t>
            </a:r>
            <a:r>
              <a:rPr lang="it-IT" dirty="0" err="1" smtClean="0"/>
              <a:t>of</a:t>
            </a:r>
            <a:r>
              <a:rPr lang="it-IT" dirty="0" smtClean="0"/>
              <a:t> </a:t>
            </a:r>
            <a:r>
              <a:rPr lang="it-IT" dirty="0" err="1" smtClean="0"/>
              <a:t>chemicals</a:t>
            </a:r>
            <a:r>
              <a:rPr lang="it-IT" dirty="0" smtClean="0"/>
              <a:t>.</a:t>
            </a:r>
          </a:p>
          <a:p>
            <a:r>
              <a:rPr lang="it-IT" dirty="0" smtClean="0"/>
              <a:t>The </a:t>
            </a:r>
            <a:r>
              <a:rPr lang="it-IT" dirty="0" err="1" smtClean="0"/>
              <a:t>biological</a:t>
            </a:r>
            <a:r>
              <a:rPr lang="it-IT" dirty="0" smtClean="0"/>
              <a:t> </a:t>
            </a:r>
            <a:r>
              <a:rPr lang="it-IT" dirty="0" err="1" smtClean="0"/>
              <a:t>systems</a:t>
            </a:r>
            <a:r>
              <a:rPr lang="it-IT" dirty="0" smtClean="0"/>
              <a:t> </a:t>
            </a:r>
            <a:r>
              <a:rPr lang="it-IT" dirty="0" err="1" smtClean="0"/>
              <a:t>of</a:t>
            </a:r>
            <a:r>
              <a:rPr lang="it-IT" dirty="0" smtClean="0"/>
              <a:t> </a:t>
            </a:r>
            <a:r>
              <a:rPr lang="it-IT" dirty="0" err="1" smtClean="0"/>
              <a:t>childern</a:t>
            </a:r>
            <a:r>
              <a:rPr lang="it-IT" dirty="0" smtClean="0"/>
              <a:t> are </a:t>
            </a:r>
            <a:r>
              <a:rPr lang="it-IT" dirty="0" err="1" smtClean="0"/>
              <a:t>not</a:t>
            </a:r>
            <a:r>
              <a:rPr lang="it-IT" dirty="0" smtClean="0"/>
              <a:t> </a:t>
            </a:r>
            <a:r>
              <a:rPr lang="it-IT" dirty="0" err="1" smtClean="0"/>
              <a:t>fully</a:t>
            </a:r>
            <a:r>
              <a:rPr lang="it-IT" dirty="0" smtClean="0"/>
              <a:t> </a:t>
            </a:r>
            <a:r>
              <a:rPr lang="it-IT" dirty="0" err="1" smtClean="0"/>
              <a:t>developed</a:t>
            </a:r>
            <a:r>
              <a:rPr lang="it-IT" dirty="0" smtClean="0"/>
              <a:t> and </a:t>
            </a:r>
            <a:r>
              <a:rPr lang="it-IT" dirty="0" err="1" smtClean="0"/>
              <a:t>this</a:t>
            </a:r>
            <a:r>
              <a:rPr lang="it-IT" dirty="0" smtClean="0"/>
              <a:t> can produce a </a:t>
            </a:r>
            <a:r>
              <a:rPr lang="it-IT" dirty="0" err="1" smtClean="0"/>
              <a:t>greater</a:t>
            </a:r>
            <a:r>
              <a:rPr lang="it-IT" dirty="0" smtClean="0"/>
              <a:t> </a:t>
            </a:r>
            <a:r>
              <a:rPr lang="it-IT" dirty="0" err="1" smtClean="0"/>
              <a:t>vulnerability</a:t>
            </a:r>
            <a:r>
              <a:rPr lang="it-IT" dirty="0" smtClean="0"/>
              <a:t>.</a:t>
            </a:r>
          </a:p>
          <a:p>
            <a:r>
              <a:rPr lang="it-IT" dirty="0" err="1" smtClean="0"/>
              <a:t>Aging</a:t>
            </a:r>
            <a:r>
              <a:rPr lang="it-IT" dirty="0" smtClean="0"/>
              <a:t> </a:t>
            </a:r>
            <a:r>
              <a:rPr lang="it-IT" dirty="0" err="1" smtClean="0"/>
              <a:t>usually</a:t>
            </a:r>
            <a:r>
              <a:rPr lang="it-IT" dirty="0" smtClean="0"/>
              <a:t> </a:t>
            </a:r>
            <a:r>
              <a:rPr lang="it-IT" dirty="0" err="1" smtClean="0"/>
              <a:t>produces</a:t>
            </a:r>
            <a:r>
              <a:rPr lang="it-IT" dirty="0" smtClean="0"/>
              <a:t> </a:t>
            </a:r>
            <a:r>
              <a:rPr lang="it-IT" dirty="0" err="1" smtClean="0"/>
              <a:t>flaws</a:t>
            </a:r>
            <a:r>
              <a:rPr lang="it-IT" dirty="0" smtClean="0"/>
              <a:t> in the body’s </a:t>
            </a:r>
            <a:r>
              <a:rPr lang="it-IT" dirty="0" err="1" smtClean="0"/>
              <a:t>protective</a:t>
            </a:r>
            <a:r>
              <a:rPr lang="it-IT" dirty="0" smtClean="0"/>
              <a:t> </a:t>
            </a:r>
            <a:r>
              <a:rPr lang="it-IT" dirty="0" err="1" smtClean="0"/>
              <a:t>systems</a:t>
            </a:r>
            <a:r>
              <a:rPr lang="it-IT" dirty="0" smtClean="0"/>
              <a:t> and </a:t>
            </a:r>
            <a:r>
              <a:rPr lang="it-IT" dirty="0" err="1" smtClean="0"/>
              <a:t>often</a:t>
            </a:r>
            <a:r>
              <a:rPr lang="it-IT" dirty="0" smtClean="0"/>
              <a:t> </a:t>
            </a:r>
            <a:r>
              <a:rPr lang="it-IT" dirty="0" err="1" smtClean="0"/>
              <a:t>is</a:t>
            </a:r>
            <a:r>
              <a:rPr lang="it-IT" dirty="0" smtClean="0"/>
              <a:t> </a:t>
            </a:r>
            <a:r>
              <a:rPr lang="it-IT" dirty="0" err="1" smtClean="0"/>
              <a:t>associated</a:t>
            </a:r>
            <a:r>
              <a:rPr lang="it-IT" dirty="0" smtClean="0"/>
              <a:t> </a:t>
            </a:r>
            <a:r>
              <a:rPr lang="it-IT" dirty="0" err="1" smtClean="0"/>
              <a:t>with</a:t>
            </a:r>
            <a:r>
              <a:rPr lang="it-IT" dirty="0" smtClean="0"/>
              <a:t> </a:t>
            </a:r>
            <a:r>
              <a:rPr lang="it-IT" dirty="0" err="1" smtClean="0"/>
              <a:t>chronic</a:t>
            </a:r>
            <a:r>
              <a:rPr lang="it-IT" dirty="0" smtClean="0"/>
              <a:t> </a:t>
            </a:r>
            <a:r>
              <a:rPr lang="it-IT" dirty="0" err="1" smtClean="0"/>
              <a:t>illnesses</a:t>
            </a:r>
            <a:r>
              <a:rPr lang="it-IT" dirty="0" smtClean="0"/>
              <a:t> </a:t>
            </a:r>
            <a:r>
              <a:rPr lang="it-IT" dirty="0" err="1" smtClean="0"/>
              <a:t>that</a:t>
            </a:r>
            <a:r>
              <a:rPr lang="it-IT" dirty="0" smtClean="0"/>
              <a:t> </a:t>
            </a:r>
            <a:r>
              <a:rPr lang="it-IT" dirty="0" err="1" smtClean="0"/>
              <a:t>weaken</a:t>
            </a:r>
            <a:r>
              <a:rPr lang="it-IT" dirty="0" smtClean="0"/>
              <a:t> the body.</a:t>
            </a:r>
            <a:endParaRPr lang="it-IT"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Male </a:t>
            </a:r>
            <a:r>
              <a:rPr lang="it-IT" dirty="0" err="1" smtClean="0"/>
              <a:t>to</a:t>
            </a:r>
            <a:r>
              <a:rPr lang="it-IT" dirty="0" smtClean="0"/>
              <a:t> </a:t>
            </a:r>
            <a:r>
              <a:rPr lang="it-IT" dirty="0" err="1" smtClean="0"/>
              <a:t>female</a:t>
            </a:r>
            <a:r>
              <a:rPr lang="it-IT" dirty="0" smtClean="0"/>
              <a:t> </a:t>
            </a:r>
            <a:r>
              <a:rPr lang="it-IT" dirty="0" err="1" smtClean="0"/>
              <a:t>differences</a:t>
            </a:r>
            <a:r>
              <a:rPr lang="it-IT" dirty="0" smtClean="0"/>
              <a:t> in </a:t>
            </a:r>
            <a:r>
              <a:rPr lang="it-IT" dirty="0" err="1" smtClean="0"/>
              <a:t>toxicity</a:t>
            </a:r>
            <a:endParaRPr lang="it-IT" dirty="0"/>
          </a:p>
        </p:txBody>
      </p:sp>
      <p:sp>
        <p:nvSpPr>
          <p:cNvPr id="3" name="Segnaposto contenuto 2"/>
          <p:cNvSpPr>
            <a:spLocks noGrp="1"/>
          </p:cNvSpPr>
          <p:nvPr>
            <p:ph idx="1"/>
          </p:nvPr>
        </p:nvSpPr>
        <p:spPr/>
        <p:txBody>
          <a:bodyPr/>
          <a:lstStyle/>
          <a:p>
            <a:r>
              <a:rPr lang="it-IT" dirty="0" err="1" smtClean="0"/>
              <a:t>Sometimes</a:t>
            </a:r>
            <a:r>
              <a:rPr lang="it-IT" dirty="0" smtClean="0"/>
              <a:t> </a:t>
            </a:r>
            <a:r>
              <a:rPr lang="it-IT" dirty="0" err="1" smtClean="0"/>
              <a:t>there</a:t>
            </a:r>
            <a:r>
              <a:rPr lang="it-IT" dirty="0" smtClean="0"/>
              <a:t> are </a:t>
            </a:r>
            <a:r>
              <a:rPr lang="it-IT" dirty="0" err="1" smtClean="0"/>
              <a:t>different</a:t>
            </a:r>
            <a:r>
              <a:rPr lang="it-IT" dirty="0" smtClean="0"/>
              <a:t> </a:t>
            </a:r>
            <a:r>
              <a:rPr lang="it-IT" dirty="0" err="1" smtClean="0"/>
              <a:t>toxicity</a:t>
            </a:r>
            <a:r>
              <a:rPr lang="it-IT" dirty="0" smtClean="0"/>
              <a:t> </a:t>
            </a:r>
            <a:r>
              <a:rPr lang="it-IT" dirty="0" err="1" smtClean="0"/>
              <a:t>levels</a:t>
            </a:r>
            <a:r>
              <a:rPr lang="it-IT" dirty="0" smtClean="0"/>
              <a:t> </a:t>
            </a:r>
            <a:r>
              <a:rPr lang="it-IT" dirty="0" err="1" smtClean="0"/>
              <a:t>for</a:t>
            </a:r>
            <a:r>
              <a:rPr lang="it-IT" dirty="0" smtClean="0"/>
              <a:t> male or </a:t>
            </a:r>
            <a:r>
              <a:rPr lang="it-IT" dirty="0" err="1" smtClean="0"/>
              <a:t>female</a:t>
            </a:r>
            <a:r>
              <a:rPr lang="it-IT" dirty="0" smtClean="0"/>
              <a:t> </a:t>
            </a:r>
            <a:r>
              <a:rPr lang="it-IT" dirty="0" err="1" smtClean="0"/>
              <a:t>exposed</a:t>
            </a:r>
            <a:r>
              <a:rPr lang="it-IT" dirty="0" smtClean="0"/>
              <a:t> </a:t>
            </a:r>
            <a:r>
              <a:rPr lang="it-IT" dirty="0" err="1" smtClean="0"/>
              <a:t>person</a:t>
            </a:r>
            <a:r>
              <a:rPr lang="it-IT" dirty="0" smtClean="0"/>
              <a:t>.</a:t>
            </a:r>
          </a:p>
          <a:p>
            <a:r>
              <a:rPr lang="it-IT" dirty="0" err="1" smtClean="0"/>
              <a:t>This</a:t>
            </a:r>
            <a:r>
              <a:rPr lang="it-IT" dirty="0" smtClean="0"/>
              <a:t> </a:t>
            </a:r>
            <a:r>
              <a:rPr lang="it-IT" dirty="0" err="1" smtClean="0"/>
              <a:t>is</a:t>
            </a:r>
            <a:r>
              <a:rPr lang="it-IT" dirty="0" smtClean="0"/>
              <a:t> </a:t>
            </a:r>
            <a:r>
              <a:rPr lang="it-IT" dirty="0" err="1" smtClean="0"/>
              <a:t>particularly</a:t>
            </a:r>
            <a:r>
              <a:rPr lang="it-IT" dirty="0" smtClean="0"/>
              <a:t> </a:t>
            </a:r>
            <a:r>
              <a:rPr lang="it-IT" dirty="0" err="1" smtClean="0"/>
              <a:t>true</a:t>
            </a:r>
            <a:r>
              <a:rPr lang="it-IT" dirty="0" smtClean="0"/>
              <a:t> </a:t>
            </a:r>
            <a:r>
              <a:rPr lang="it-IT" dirty="0" err="1" smtClean="0"/>
              <a:t>when</a:t>
            </a:r>
            <a:r>
              <a:rPr lang="it-IT" dirty="0" smtClean="0"/>
              <a:t> the </a:t>
            </a:r>
            <a:r>
              <a:rPr lang="it-IT" dirty="0" err="1" smtClean="0"/>
              <a:t>toxic</a:t>
            </a:r>
            <a:r>
              <a:rPr lang="it-IT" dirty="0" smtClean="0"/>
              <a:t> </a:t>
            </a:r>
            <a:r>
              <a:rPr lang="it-IT" dirty="0" err="1" smtClean="0"/>
              <a:t>effect</a:t>
            </a:r>
            <a:r>
              <a:rPr lang="it-IT" dirty="0" smtClean="0"/>
              <a:t> involve the </a:t>
            </a:r>
            <a:r>
              <a:rPr lang="it-IT" dirty="0" err="1" smtClean="0"/>
              <a:t>reproductive</a:t>
            </a:r>
            <a:r>
              <a:rPr lang="it-IT" dirty="0" smtClean="0"/>
              <a:t> system</a:t>
            </a:r>
          </a:p>
          <a:p>
            <a:r>
              <a:rPr lang="it-IT" dirty="0" err="1" smtClean="0"/>
              <a:t>There</a:t>
            </a:r>
            <a:r>
              <a:rPr lang="it-IT" dirty="0" smtClean="0"/>
              <a:t> are </a:t>
            </a:r>
            <a:r>
              <a:rPr lang="it-IT" dirty="0" err="1" smtClean="0"/>
              <a:t>not</a:t>
            </a:r>
            <a:r>
              <a:rPr lang="it-IT" dirty="0" smtClean="0"/>
              <a:t> </a:t>
            </a:r>
            <a:r>
              <a:rPr lang="it-IT" dirty="0" err="1" smtClean="0"/>
              <a:t>many</a:t>
            </a:r>
            <a:r>
              <a:rPr lang="it-IT" dirty="0" smtClean="0"/>
              <a:t> </a:t>
            </a:r>
            <a:r>
              <a:rPr lang="it-IT" dirty="0" err="1" smtClean="0"/>
              <a:t>studies</a:t>
            </a:r>
            <a:r>
              <a:rPr lang="it-IT" dirty="0" smtClean="0"/>
              <a:t> in </a:t>
            </a:r>
            <a:r>
              <a:rPr lang="it-IT" dirty="0" err="1" smtClean="0"/>
              <a:t>this</a:t>
            </a:r>
            <a:r>
              <a:rPr lang="it-IT" dirty="0" smtClean="0"/>
              <a:t> </a:t>
            </a:r>
            <a:r>
              <a:rPr lang="it-IT" dirty="0" err="1" smtClean="0"/>
              <a:t>field</a:t>
            </a:r>
            <a:r>
              <a:rPr lang="it-IT" dirty="0" smtClean="0"/>
              <a:t>, </a:t>
            </a:r>
            <a:r>
              <a:rPr lang="it-IT" dirty="0" err="1" smtClean="0"/>
              <a:t>except</a:t>
            </a:r>
            <a:r>
              <a:rPr lang="it-IT" dirty="0" smtClean="0"/>
              <a:t> </a:t>
            </a:r>
            <a:r>
              <a:rPr lang="it-IT" dirty="0" err="1" smtClean="0"/>
              <a:t>for</a:t>
            </a:r>
            <a:r>
              <a:rPr lang="it-IT" dirty="0" smtClean="0"/>
              <a:t> </a:t>
            </a:r>
            <a:r>
              <a:rPr lang="it-IT" dirty="0" err="1" smtClean="0"/>
              <a:t>contraceptives</a:t>
            </a:r>
            <a:endParaRPr lang="it-IT" dirty="0" smtClean="0"/>
          </a:p>
          <a:p>
            <a:r>
              <a:rPr lang="it-IT" dirty="0" err="1" smtClean="0"/>
              <a:t>However</a:t>
            </a:r>
            <a:r>
              <a:rPr lang="it-IT" dirty="0" smtClean="0"/>
              <a:t>, </a:t>
            </a:r>
            <a:r>
              <a:rPr lang="it-IT" dirty="0" err="1" smtClean="0"/>
              <a:t>it</a:t>
            </a:r>
            <a:r>
              <a:rPr lang="it-IT" dirty="0" smtClean="0"/>
              <a:t> </a:t>
            </a:r>
            <a:r>
              <a:rPr lang="it-IT" dirty="0" err="1" smtClean="0"/>
              <a:t>is</a:t>
            </a:r>
            <a:r>
              <a:rPr lang="it-IT" dirty="0" smtClean="0"/>
              <a:t> </a:t>
            </a:r>
            <a:r>
              <a:rPr lang="it-IT" dirty="0" err="1" smtClean="0"/>
              <a:t>well</a:t>
            </a:r>
            <a:r>
              <a:rPr lang="it-IT" dirty="0" smtClean="0"/>
              <a:t> </a:t>
            </a:r>
            <a:r>
              <a:rPr lang="it-IT" dirty="0" err="1" smtClean="0"/>
              <a:t>known</a:t>
            </a:r>
            <a:r>
              <a:rPr lang="it-IT" dirty="0" smtClean="0"/>
              <a:t> </a:t>
            </a:r>
            <a:r>
              <a:rPr lang="it-IT" dirty="0" err="1" smtClean="0"/>
              <a:t>that</a:t>
            </a:r>
            <a:r>
              <a:rPr lang="it-IT" dirty="0" smtClean="0"/>
              <a:t> </a:t>
            </a:r>
            <a:r>
              <a:rPr lang="it-IT" dirty="0" err="1" smtClean="0"/>
              <a:t>dibromochloropropane</a:t>
            </a:r>
            <a:r>
              <a:rPr lang="it-IT" dirty="0" smtClean="0"/>
              <a:t> </a:t>
            </a:r>
            <a:r>
              <a:rPr lang="it-IT" dirty="0" err="1" smtClean="0"/>
              <a:t>causes</a:t>
            </a:r>
            <a:r>
              <a:rPr lang="it-IT" dirty="0" smtClean="0"/>
              <a:t> </a:t>
            </a:r>
            <a:r>
              <a:rPr lang="it-IT" dirty="0" err="1" smtClean="0"/>
              <a:t>infertility</a:t>
            </a:r>
            <a:r>
              <a:rPr lang="it-IT" dirty="0" smtClean="0"/>
              <a:t> in </a:t>
            </a:r>
            <a:r>
              <a:rPr lang="it-IT" dirty="0" err="1" smtClean="0"/>
              <a:t>males</a:t>
            </a:r>
            <a:r>
              <a:rPr lang="it-IT" dirty="0" smtClean="0"/>
              <a:t>.</a:t>
            </a:r>
            <a:endParaRPr lang="it-IT"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1"/>
          <p:cNvSpPr>
            <a:spLocks noGrp="1" noChangeArrowheads="1"/>
          </p:cNvSpPr>
          <p:nvPr>
            <p:ph type="title"/>
          </p:nvPr>
        </p:nvSpPr>
        <p:spPr>
          <a:xfrm>
            <a:off x="741363" y="601663"/>
            <a:ext cx="8605837" cy="1166812"/>
          </a:xfrm>
        </p:spPr>
        <p:txBody>
          <a:bodyPr/>
          <a:lstStyle/>
          <a:p>
            <a:pPr ea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smtClean="0"/>
              <a:t>First </a:t>
            </a:r>
            <a:r>
              <a:rPr lang="it-IT" dirty="0" err="1" smtClean="0"/>
              <a:t>aid</a:t>
            </a:r>
            <a:r>
              <a:rPr lang="it-IT" dirty="0" smtClean="0"/>
              <a:t> in case </a:t>
            </a:r>
            <a:r>
              <a:rPr lang="it-IT" dirty="0" err="1" smtClean="0"/>
              <a:t>of</a:t>
            </a:r>
            <a:r>
              <a:rPr lang="it-IT" dirty="0" smtClean="0"/>
              <a:t> </a:t>
            </a:r>
            <a:r>
              <a:rPr lang="it-IT" dirty="0" err="1" smtClean="0"/>
              <a:t>toxicant</a:t>
            </a:r>
            <a:r>
              <a:rPr lang="it-IT" dirty="0" smtClean="0"/>
              <a:t> </a:t>
            </a:r>
            <a:r>
              <a:rPr lang="it-IT" dirty="0" err="1" smtClean="0"/>
              <a:t>exposure</a:t>
            </a:r>
            <a:endParaRPr lang="it-IT" sz="3600" dirty="0" smtClean="0"/>
          </a:p>
        </p:txBody>
      </p:sp>
      <p:sp>
        <p:nvSpPr>
          <p:cNvPr id="148483" name="Rectangle 2"/>
          <p:cNvSpPr>
            <a:spLocks noGrp="1" noChangeArrowheads="1"/>
          </p:cNvSpPr>
          <p:nvPr>
            <p:ph type="body" idx="1"/>
          </p:nvPr>
        </p:nvSpPr>
        <p:spPr>
          <a:xfrm>
            <a:off x="741363" y="2101850"/>
            <a:ext cx="8605837" cy="4960938"/>
          </a:xfrm>
        </p:spPr>
        <p:txBody>
          <a:bodyPr/>
          <a:lstStyle/>
          <a:p>
            <a:pPr eaLnBrk="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dirty="0" err="1" smtClean="0"/>
              <a:t>Remove</a:t>
            </a:r>
            <a:r>
              <a:rPr lang="it-IT" dirty="0" smtClean="0"/>
              <a:t> the </a:t>
            </a:r>
            <a:r>
              <a:rPr lang="it-IT" dirty="0" err="1" smtClean="0"/>
              <a:t>chemical</a:t>
            </a:r>
            <a:r>
              <a:rPr lang="it-IT" dirty="0" smtClean="0"/>
              <a:t> </a:t>
            </a:r>
            <a:r>
              <a:rPr lang="it-IT" dirty="0" err="1" smtClean="0"/>
              <a:t>from</a:t>
            </a:r>
            <a:r>
              <a:rPr lang="it-IT" dirty="0" smtClean="0"/>
              <a:t> the </a:t>
            </a:r>
            <a:r>
              <a:rPr lang="it-IT" dirty="0" err="1" smtClean="0"/>
              <a:t>exposure</a:t>
            </a:r>
            <a:r>
              <a:rPr lang="it-IT" dirty="0" smtClean="0"/>
              <a:t> site </a:t>
            </a:r>
            <a:r>
              <a:rPr lang="it-IT" dirty="0" err="1" smtClean="0"/>
              <a:t>washing</a:t>
            </a:r>
            <a:r>
              <a:rPr lang="it-IT" dirty="0" smtClean="0"/>
              <a:t> </a:t>
            </a:r>
            <a:r>
              <a:rPr lang="it-IT" dirty="0" err="1" smtClean="0"/>
              <a:t>for</a:t>
            </a:r>
            <a:r>
              <a:rPr lang="it-IT" dirty="0" smtClean="0"/>
              <a:t> at </a:t>
            </a:r>
            <a:r>
              <a:rPr lang="it-IT" dirty="0" err="1" smtClean="0"/>
              <a:t>least</a:t>
            </a:r>
            <a:r>
              <a:rPr lang="it-IT" dirty="0" smtClean="0"/>
              <a:t> 15 </a:t>
            </a:r>
            <a:r>
              <a:rPr lang="it-IT" dirty="0" err="1" smtClean="0"/>
              <a:t>minutes</a:t>
            </a:r>
            <a:r>
              <a:rPr lang="it-IT" dirty="0" smtClean="0"/>
              <a:t> (</a:t>
            </a:r>
            <a:r>
              <a:rPr lang="it-IT" dirty="0" err="1" smtClean="0"/>
              <a:t>safety</a:t>
            </a:r>
            <a:r>
              <a:rPr lang="it-IT" dirty="0" smtClean="0"/>
              <a:t> </a:t>
            </a:r>
            <a:r>
              <a:rPr lang="it-IT" dirty="0" err="1" smtClean="0"/>
              <a:t>shower</a:t>
            </a:r>
            <a:r>
              <a:rPr lang="it-IT" dirty="0" smtClean="0"/>
              <a:t>);</a:t>
            </a:r>
          </a:p>
          <a:p>
            <a:pPr eaLnBrk="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dirty="0" err="1" smtClean="0"/>
              <a:t>Remove</a:t>
            </a:r>
            <a:r>
              <a:rPr lang="it-IT" dirty="0" smtClean="0"/>
              <a:t> the </a:t>
            </a:r>
            <a:r>
              <a:rPr lang="it-IT" dirty="0" err="1" smtClean="0"/>
              <a:t>contaminated</a:t>
            </a:r>
            <a:r>
              <a:rPr lang="it-IT" dirty="0" smtClean="0"/>
              <a:t> </a:t>
            </a:r>
            <a:r>
              <a:rPr lang="it-IT" dirty="0" err="1" smtClean="0"/>
              <a:t>chlotescontaminati</a:t>
            </a:r>
            <a:r>
              <a:rPr lang="it-IT" dirty="0" smtClean="0"/>
              <a:t> ;</a:t>
            </a:r>
          </a:p>
          <a:p>
            <a:pPr eaLnBrk="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dirty="0" smtClean="0"/>
              <a:t>Do </a:t>
            </a:r>
            <a:r>
              <a:rPr lang="it-IT" dirty="0" err="1" smtClean="0"/>
              <a:t>not</a:t>
            </a:r>
            <a:r>
              <a:rPr lang="it-IT" dirty="0" smtClean="0"/>
              <a:t> </a:t>
            </a:r>
            <a:r>
              <a:rPr lang="it-IT" dirty="0" err="1" smtClean="0"/>
              <a:t>use</a:t>
            </a:r>
            <a:r>
              <a:rPr lang="it-IT" dirty="0" smtClean="0"/>
              <a:t> </a:t>
            </a:r>
            <a:r>
              <a:rPr lang="it-IT" dirty="0" err="1" smtClean="0"/>
              <a:t>solvents</a:t>
            </a:r>
            <a:r>
              <a:rPr lang="it-IT" dirty="0" smtClean="0"/>
              <a:t> </a:t>
            </a:r>
            <a:r>
              <a:rPr lang="it-IT" dirty="0" err="1" smtClean="0"/>
              <a:t>different</a:t>
            </a:r>
            <a:r>
              <a:rPr lang="it-IT" dirty="0" smtClean="0"/>
              <a:t> </a:t>
            </a:r>
            <a:r>
              <a:rPr lang="it-IT" dirty="0" err="1" smtClean="0"/>
              <a:t>from</a:t>
            </a:r>
            <a:r>
              <a:rPr lang="it-IT" dirty="0" smtClean="0"/>
              <a:t> water </a:t>
            </a:r>
            <a:r>
              <a:rPr lang="it-IT" dirty="0" err="1" smtClean="0"/>
              <a:t>to</a:t>
            </a:r>
            <a:r>
              <a:rPr lang="it-IT" dirty="0" smtClean="0"/>
              <a:t> </a:t>
            </a:r>
            <a:r>
              <a:rPr lang="it-IT" dirty="0" err="1" smtClean="0"/>
              <a:t>remove</a:t>
            </a:r>
            <a:r>
              <a:rPr lang="it-IT" dirty="0" smtClean="0"/>
              <a:t> the </a:t>
            </a:r>
            <a:r>
              <a:rPr lang="it-IT" dirty="0" err="1" smtClean="0"/>
              <a:t>chemicals</a:t>
            </a:r>
            <a:endParaRPr lang="it-IT" dirty="0" smtClean="0"/>
          </a:p>
          <a:p>
            <a:pPr eaLnBrk="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dirty="0" smtClean="0"/>
              <a:t>The eyes should also be washed thoroughly for at least 15 minutes, during which the eyelids will be raised, moving the bulb in all directions</a:t>
            </a:r>
            <a:endParaRPr lang="it-IT"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2"/>
          <p:cNvSpPr>
            <a:spLocks noGrp="1" noChangeArrowheads="1"/>
          </p:cNvSpPr>
          <p:nvPr>
            <p:ph type="body" idx="1"/>
          </p:nvPr>
        </p:nvSpPr>
        <p:spPr>
          <a:xfrm>
            <a:off x="741363" y="2101850"/>
            <a:ext cx="8605837" cy="4670425"/>
          </a:xfrm>
        </p:spPr>
        <p:txBody>
          <a:bodyPr/>
          <a:lstStyle/>
          <a:p>
            <a:pPr eaLnBrk="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dirty="0" smtClean="0"/>
              <a:t>During washing operations some of the people in the room should worry about calling </a:t>
            </a:r>
            <a:r>
              <a:rPr lang="it-IT" dirty="0" smtClean="0"/>
              <a:t> 118 </a:t>
            </a:r>
            <a:r>
              <a:rPr lang="it-IT" dirty="0" err="1" smtClean="0"/>
              <a:t>phone</a:t>
            </a:r>
            <a:r>
              <a:rPr lang="it-IT" dirty="0" smtClean="0"/>
              <a:t> </a:t>
            </a:r>
            <a:r>
              <a:rPr lang="it-IT" dirty="0" err="1" smtClean="0"/>
              <a:t>number</a:t>
            </a:r>
            <a:r>
              <a:rPr lang="it-IT" dirty="0" smtClean="0"/>
              <a:t>;</a:t>
            </a:r>
          </a:p>
          <a:p>
            <a:pPr eaLnBrk="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dirty="0" smtClean="0"/>
              <a:t>Only on medical indication you will have to stop washing before 15 minutes</a:t>
            </a:r>
            <a:endParaRPr lang="it-IT" dirty="0" smtClean="0"/>
          </a:p>
        </p:txBody>
      </p:sp>
      <p:sp>
        <p:nvSpPr>
          <p:cNvPr id="5" name="Rectangle 1"/>
          <p:cNvSpPr>
            <a:spLocks noGrp="1" noChangeArrowheads="1"/>
          </p:cNvSpPr>
          <p:nvPr>
            <p:ph type="title"/>
          </p:nvPr>
        </p:nvSpPr>
        <p:spPr>
          <a:xfrm>
            <a:off x="741363" y="601663"/>
            <a:ext cx="8605837" cy="1166812"/>
          </a:xfrm>
        </p:spPr>
        <p:txBody>
          <a:bodyPr/>
          <a:lstStyle/>
          <a:p>
            <a:pPr ea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smtClean="0"/>
              <a:t>First </a:t>
            </a:r>
            <a:r>
              <a:rPr lang="it-IT" dirty="0" err="1" smtClean="0"/>
              <a:t>aid</a:t>
            </a:r>
            <a:r>
              <a:rPr lang="it-IT" dirty="0" smtClean="0"/>
              <a:t> in case </a:t>
            </a:r>
            <a:r>
              <a:rPr lang="it-IT" dirty="0" err="1" smtClean="0"/>
              <a:t>of</a:t>
            </a:r>
            <a:r>
              <a:rPr lang="it-IT" dirty="0" smtClean="0"/>
              <a:t> </a:t>
            </a:r>
            <a:r>
              <a:rPr lang="it-IT" dirty="0" err="1" smtClean="0"/>
              <a:t>toxicant</a:t>
            </a:r>
            <a:r>
              <a:rPr lang="it-IT" dirty="0" smtClean="0"/>
              <a:t> </a:t>
            </a:r>
            <a:r>
              <a:rPr lang="it-IT" dirty="0" err="1" smtClean="0"/>
              <a:t>exposure</a:t>
            </a:r>
            <a:endParaRPr lang="it-IT" sz="3600"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1"/>
          <p:cNvSpPr>
            <a:spLocks noGrp="1" noChangeArrowheads="1"/>
          </p:cNvSpPr>
          <p:nvPr>
            <p:ph type="title"/>
          </p:nvPr>
        </p:nvSpPr>
        <p:spPr>
          <a:xfrm>
            <a:off x="741363" y="601663"/>
            <a:ext cx="8605837" cy="1166812"/>
          </a:xfrm>
        </p:spPr>
        <p:txBody>
          <a:bodyPr/>
          <a:lstStyle/>
          <a:p>
            <a:pPr ea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smtClean="0"/>
              <a:t>First </a:t>
            </a:r>
            <a:r>
              <a:rPr lang="it-IT" dirty="0" err="1" smtClean="0"/>
              <a:t>aid</a:t>
            </a:r>
            <a:r>
              <a:rPr lang="it-IT" dirty="0" smtClean="0"/>
              <a:t/>
            </a:r>
            <a:br>
              <a:rPr lang="it-IT" dirty="0" smtClean="0"/>
            </a:br>
            <a:r>
              <a:rPr lang="it-IT" sz="3600" dirty="0" err="1" smtClean="0"/>
              <a:t>Ingestion</a:t>
            </a:r>
            <a:endParaRPr lang="it-IT" sz="3600" dirty="0" smtClean="0"/>
          </a:p>
        </p:txBody>
      </p:sp>
      <p:sp>
        <p:nvSpPr>
          <p:cNvPr id="150531" name="Rectangle 2"/>
          <p:cNvSpPr>
            <a:spLocks noGrp="1" noChangeArrowheads="1"/>
          </p:cNvSpPr>
          <p:nvPr>
            <p:ph type="body" idx="1"/>
          </p:nvPr>
        </p:nvSpPr>
        <p:spPr>
          <a:xfrm>
            <a:off x="741363" y="2101850"/>
            <a:ext cx="8605837" cy="4670425"/>
          </a:xfrm>
        </p:spPr>
        <p:txBody>
          <a:bodyPr/>
          <a:lstStyle/>
          <a:p>
            <a:pPr eaLnBrk="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dirty="0" smtClean="0"/>
              <a:t>In case </a:t>
            </a:r>
            <a:r>
              <a:rPr lang="it-IT" dirty="0" err="1" smtClean="0"/>
              <a:t>of</a:t>
            </a:r>
            <a:r>
              <a:rPr lang="it-IT" dirty="0" smtClean="0"/>
              <a:t> </a:t>
            </a:r>
            <a:r>
              <a:rPr lang="it-IT" dirty="0" err="1" smtClean="0"/>
              <a:t>ingestion</a:t>
            </a:r>
            <a:r>
              <a:rPr lang="it-IT" dirty="0" smtClean="0"/>
              <a:t> the first </a:t>
            </a:r>
            <a:r>
              <a:rPr lang="it-IT" dirty="0" err="1" smtClean="0"/>
              <a:t>aid</a:t>
            </a:r>
            <a:r>
              <a:rPr lang="it-IT" dirty="0" smtClean="0"/>
              <a:t> treatment </a:t>
            </a:r>
            <a:r>
              <a:rPr lang="it-IT" dirty="0" err="1" smtClean="0"/>
              <a:t>varies</a:t>
            </a:r>
            <a:r>
              <a:rPr lang="it-IT" dirty="0" smtClean="0"/>
              <a:t> </a:t>
            </a:r>
            <a:r>
              <a:rPr lang="it-IT" dirty="0" err="1" smtClean="0"/>
              <a:t>from</a:t>
            </a:r>
            <a:r>
              <a:rPr lang="it-IT" dirty="0" smtClean="0"/>
              <a:t> </a:t>
            </a:r>
            <a:r>
              <a:rPr lang="it-IT" dirty="0" err="1" smtClean="0"/>
              <a:t>substance</a:t>
            </a:r>
            <a:r>
              <a:rPr lang="it-IT" dirty="0" smtClean="0"/>
              <a:t> </a:t>
            </a:r>
            <a:r>
              <a:rPr lang="it-IT" dirty="0" err="1" smtClean="0"/>
              <a:t>to</a:t>
            </a:r>
            <a:r>
              <a:rPr lang="it-IT" dirty="0" smtClean="0"/>
              <a:t> </a:t>
            </a:r>
            <a:r>
              <a:rPr lang="it-IT" dirty="0" err="1" smtClean="0"/>
              <a:t>substance</a:t>
            </a:r>
            <a:endParaRPr lang="it-IT" dirty="0" smtClean="0"/>
          </a:p>
          <a:p>
            <a:pPr eaLnBrk="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dirty="0" smtClean="0"/>
              <a:t>Do not induce vomiting unless the safety data sheet of the ingested product explicitly tells you</a:t>
            </a:r>
            <a:r>
              <a:rPr lang="it-IT" dirty="0" smtClean="0"/>
              <a:t>;</a:t>
            </a:r>
            <a:endParaRPr lang="en-US" dirty="0" smtClean="0"/>
          </a:p>
          <a:p>
            <a:r>
              <a:rPr lang="en-US" dirty="0" smtClean="0"/>
              <a:t>If the person has lost knowledge, do not try to cause vomiting even if the safety data sheet advises you</a:t>
            </a:r>
            <a:r>
              <a:rPr lang="it-IT" dirty="0" smtClean="0"/>
              <a:t>.</a:t>
            </a:r>
          </a:p>
          <a:p>
            <a:pPr eaLnBrk="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dirty="0" err="1" smtClean="0"/>
              <a:t>Also</a:t>
            </a:r>
            <a:r>
              <a:rPr lang="it-IT" dirty="0" smtClean="0"/>
              <a:t> in </a:t>
            </a:r>
            <a:r>
              <a:rPr lang="it-IT" dirty="0" err="1" smtClean="0"/>
              <a:t>this</a:t>
            </a:r>
            <a:r>
              <a:rPr lang="it-IT" dirty="0" smtClean="0"/>
              <a:t> case </a:t>
            </a:r>
            <a:r>
              <a:rPr lang="it-IT" dirty="0" err="1" smtClean="0"/>
              <a:t>contact</a:t>
            </a:r>
            <a:r>
              <a:rPr lang="it-IT" dirty="0" smtClean="0"/>
              <a:t> the 118 </a:t>
            </a:r>
            <a:r>
              <a:rPr lang="it-IT" dirty="0" err="1" smtClean="0"/>
              <a:t>phone</a:t>
            </a:r>
            <a:r>
              <a:rPr lang="it-IT" dirty="0" smtClean="0"/>
              <a:t> </a:t>
            </a:r>
            <a:r>
              <a:rPr lang="it-IT" dirty="0" err="1" smtClean="0"/>
              <a:t>number</a:t>
            </a:r>
            <a:endParaRPr lang="it-IT"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1"/>
          <p:cNvSpPr>
            <a:spLocks noGrp="1" noChangeArrowheads="1"/>
          </p:cNvSpPr>
          <p:nvPr>
            <p:ph type="title"/>
          </p:nvPr>
        </p:nvSpPr>
        <p:spPr>
          <a:xfrm>
            <a:off x="741363" y="601663"/>
            <a:ext cx="8605837" cy="1166812"/>
          </a:xfrm>
        </p:spPr>
        <p:txBody>
          <a:bodyPr/>
          <a:lstStyle/>
          <a:p>
            <a:pPr ea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smtClean="0"/>
              <a:t>First </a:t>
            </a:r>
            <a:r>
              <a:rPr lang="it-IT" dirty="0" err="1" smtClean="0"/>
              <a:t>aid</a:t>
            </a:r>
            <a:r>
              <a:rPr lang="it-IT" dirty="0" smtClean="0"/>
              <a:t/>
            </a:r>
            <a:br>
              <a:rPr lang="it-IT" dirty="0" smtClean="0"/>
            </a:br>
            <a:r>
              <a:rPr lang="it-IT" sz="3600" dirty="0" err="1" smtClean="0"/>
              <a:t>Inhalation</a:t>
            </a:r>
            <a:endParaRPr lang="it-IT" sz="3600" dirty="0" smtClean="0"/>
          </a:p>
        </p:txBody>
      </p:sp>
      <p:sp>
        <p:nvSpPr>
          <p:cNvPr id="151555" name="Rectangle 2"/>
          <p:cNvSpPr>
            <a:spLocks noGrp="1" noChangeArrowheads="1"/>
          </p:cNvSpPr>
          <p:nvPr>
            <p:ph type="body" idx="1"/>
          </p:nvPr>
        </p:nvSpPr>
        <p:spPr>
          <a:xfrm>
            <a:off x="741363" y="2101850"/>
            <a:ext cx="8605837" cy="4670425"/>
          </a:xfrm>
        </p:spPr>
        <p:txBody>
          <a:bodyPr/>
          <a:lstStyle/>
          <a:p>
            <a:pPr eaLnBrk="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dirty="0" smtClean="0"/>
              <a:t>Even in the case of inhalation the first thing to do is try to dilute the dangerous chemical</a:t>
            </a:r>
            <a:r>
              <a:rPr lang="it-IT" dirty="0" smtClean="0"/>
              <a:t>;</a:t>
            </a:r>
          </a:p>
          <a:p>
            <a:pPr eaLnBrk="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dirty="0" smtClean="0"/>
              <a:t>The person must be removed from the contaminated air and allowed to breath fresh air</a:t>
            </a:r>
          </a:p>
          <a:p>
            <a:pPr eaLnBrk="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dirty="0" err="1" smtClean="0"/>
              <a:t>Also</a:t>
            </a:r>
            <a:r>
              <a:rPr lang="it-IT" dirty="0" smtClean="0"/>
              <a:t> in </a:t>
            </a:r>
            <a:r>
              <a:rPr lang="it-IT" dirty="0" err="1" smtClean="0"/>
              <a:t>this</a:t>
            </a:r>
            <a:r>
              <a:rPr lang="it-IT" dirty="0" smtClean="0"/>
              <a:t> case </a:t>
            </a:r>
            <a:r>
              <a:rPr lang="it-IT" dirty="0" err="1" smtClean="0"/>
              <a:t>contact</a:t>
            </a:r>
            <a:r>
              <a:rPr lang="it-IT" dirty="0" smtClean="0"/>
              <a:t> the 118 </a:t>
            </a:r>
            <a:r>
              <a:rPr lang="it-IT" dirty="0" err="1" smtClean="0"/>
              <a:t>phone</a:t>
            </a:r>
            <a:r>
              <a:rPr lang="it-IT" dirty="0" smtClean="0"/>
              <a:t> </a:t>
            </a:r>
            <a:r>
              <a:rPr lang="it-IT" dirty="0" err="1" smtClean="0"/>
              <a:t>number</a:t>
            </a:r>
            <a:endParaRPr lang="it-IT"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a:xfrm>
            <a:off x="741363" y="557213"/>
            <a:ext cx="8607425" cy="1258887"/>
          </a:xfrm>
          <a:prstGeom prst="rect">
            <a:avLst/>
          </a:prstGeom>
        </p:spPr>
        <p:txBody>
          <a:bodyPr/>
          <a:lstStyle/>
          <a:p>
            <a:pPr marL="0" marR="0" lvl="0" indent="0" algn="ctr" defTabSz="449263" rtl="0" eaLnBrk="1" fontAlgn="base" latinLnBrk="0" hangingPunct="0">
              <a:lnSpc>
                <a:spcPct val="93000"/>
              </a:lnSpc>
              <a:spcBef>
                <a:spcPct val="0"/>
              </a:spcBef>
              <a:spcAft>
                <a:spcPct val="0"/>
              </a:spcAft>
              <a:buClr>
                <a:srgbClr val="000000"/>
              </a:buClr>
              <a:buSzPct val="45000"/>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Risk management</a:t>
            </a:r>
          </a:p>
        </p:txBody>
      </p:sp>
      <p:sp>
        <p:nvSpPr>
          <p:cNvPr id="3" name="Rectangle 2"/>
          <p:cNvSpPr txBox="1">
            <a:spLocks noChangeArrowheads="1"/>
          </p:cNvSpPr>
          <p:nvPr/>
        </p:nvSpPr>
        <p:spPr>
          <a:xfrm>
            <a:off x="741363" y="1899244"/>
            <a:ext cx="8607425" cy="5480993"/>
          </a:xfrm>
          <a:prstGeom prst="rect">
            <a:avLst/>
          </a:prstGeom>
        </p:spPr>
        <p:txBody>
          <a:bodyPr/>
          <a:lstStyle/>
          <a:p>
            <a:r>
              <a:rPr lang="it-IT" sz="2200" b="1" i="1" dirty="0" err="1" smtClean="0">
                <a:solidFill>
                  <a:schemeClr val="tx1"/>
                </a:solidFill>
                <a:latin typeface="+mn-lt"/>
              </a:rPr>
              <a:t>Step</a:t>
            </a:r>
            <a:r>
              <a:rPr lang="it-IT" sz="2200" b="1" i="1" dirty="0" smtClean="0">
                <a:solidFill>
                  <a:schemeClr val="tx1"/>
                </a:solidFill>
                <a:latin typeface="+mn-lt"/>
              </a:rPr>
              <a:t> 2) </a:t>
            </a:r>
            <a:r>
              <a:rPr lang="it-IT" sz="2200" b="1" i="1" dirty="0" err="1" smtClean="0">
                <a:solidFill>
                  <a:schemeClr val="tx1"/>
                </a:solidFill>
                <a:latin typeface="+mn-lt"/>
              </a:rPr>
              <a:t>Exposure</a:t>
            </a:r>
            <a:r>
              <a:rPr lang="it-IT" sz="2200" b="1" i="1" dirty="0" smtClean="0">
                <a:solidFill>
                  <a:schemeClr val="tx1"/>
                </a:solidFill>
                <a:latin typeface="+mn-lt"/>
              </a:rPr>
              <a:t> </a:t>
            </a:r>
            <a:r>
              <a:rPr lang="it-IT" sz="2200" b="1" i="1" dirty="0" err="1" smtClean="0">
                <a:solidFill>
                  <a:schemeClr val="tx1"/>
                </a:solidFill>
                <a:latin typeface="+mn-lt"/>
              </a:rPr>
              <a:t>assessment</a:t>
            </a:r>
            <a:r>
              <a:rPr lang="en-US" sz="2200" dirty="0" smtClean="0">
                <a:solidFill>
                  <a:schemeClr val="tx1"/>
                </a:solidFill>
                <a:latin typeface="+mn-lt"/>
              </a:rPr>
              <a:t>:</a:t>
            </a:r>
          </a:p>
          <a:p>
            <a:r>
              <a:rPr lang="en-US" sz="2200" dirty="0" smtClean="0">
                <a:solidFill>
                  <a:schemeClr val="tx1"/>
                </a:solidFill>
                <a:latin typeface="+mn-lt"/>
              </a:rPr>
              <a:t>Exposure can be assessed by measuring exposure concentrations, once chemicals are produced, used and emitted. With new chemicals, exposure assessments can only be predictions. This involves estimating emissions, pathways and rates of movement of a substance and its transformation or degradation in order to obtain</a:t>
            </a:r>
          </a:p>
          <a:p>
            <a:r>
              <a:rPr lang="en-US" sz="2200" dirty="0" smtClean="0">
                <a:solidFill>
                  <a:schemeClr val="tx1"/>
                </a:solidFill>
                <a:latin typeface="+mn-lt"/>
              </a:rPr>
              <a:t>concentrations or doses to which human populations or environmental compartments are or may be exposed.</a:t>
            </a:r>
          </a:p>
          <a:p>
            <a:endParaRPr kumimoji="0" lang="it-IT" sz="2200" b="0" i="0" u="none" strike="noStrike" kern="0" cap="none" spc="0" normalizeH="0" baseline="0" noProof="0" dirty="0" smtClean="0">
              <a:ln>
                <a:noFill/>
              </a:ln>
              <a:solidFill>
                <a:schemeClr val="tx1"/>
              </a:solidFill>
              <a:effectLst/>
              <a:uLnTx/>
              <a:uFillTx/>
              <a:latin typeface="+mn-lt"/>
              <a:ea typeface="Arial Unicode MS" pitchFamily="34" charset="-128"/>
              <a:cs typeface="+mn-cs"/>
            </a:endParaRPr>
          </a:p>
          <a:p>
            <a:r>
              <a:rPr lang="en-US" sz="2200" dirty="0" smtClean="0">
                <a:solidFill>
                  <a:schemeClr val="tx1"/>
                </a:solidFill>
                <a:latin typeface="+mn-lt"/>
              </a:rPr>
              <a:t>In health risk assessment the various exposure routes are often combined in order to determine a total daily intake, expressed as mg per kg body weight per day. In ecological risk assessment there is no single predicted environmental </a:t>
            </a:r>
            <a:r>
              <a:rPr lang="en-US" sz="2200" dirty="0" err="1" smtClean="0">
                <a:solidFill>
                  <a:schemeClr val="tx1"/>
                </a:solidFill>
                <a:latin typeface="+mn-lt"/>
              </a:rPr>
              <a:t>concentreation</a:t>
            </a:r>
            <a:r>
              <a:rPr lang="en-US" sz="2200" dirty="0" smtClean="0">
                <a:solidFill>
                  <a:schemeClr val="tx1"/>
                </a:solidFill>
                <a:latin typeface="+mn-lt"/>
              </a:rPr>
              <a:t> or total daily intake, in fact, there are many of these.</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41363" y="350813"/>
            <a:ext cx="8604250" cy="1462112"/>
          </a:xfrm>
        </p:spPr>
        <p:txBody>
          <a:bodyPr/>
          <a:lstStyle/>
          <a:p>
            <a:r>
              <a:rPr lang="it-IT" dirty="0" smtClean="0"/>
              <a:t>Acute </a:t>
            </a:r>
            <a:r>
              <a:rPr lang="it-IT" dirty="0" err="1" smtClean="0"/>
              <a:t>toxicity</a:t>
            </a:r>
            <a:r>
              <a:rPr lang="it-IT" dirty="0" smtClean="0"/>
              <a:t> (CLP)</a:t>
            </a:r>
            <a:br>
              <a:rPr lang="it-IT" dirty="0" smtClean="0"/>
            </a:br>
            <a:r>
              <a:rPr lang="it-IT" sz="3600" dirty="0" err="1" smtClean="0"/>
              <a:t>Definitions</a:t>
            </a:r>
            <a:endParaRPr lang="it-IT" dirty="0" smtClean="0"/>
          </a:p>
        </p:txBody>
      </p:sp>
      <p:sp>
        <p:nvSpPr>
          <p:cNvPr id="3" name="Segnaposto contenuto 2"/>
          <p:cNvSpPr>
            <a:spLocks noGrp="1"/>
          </p:cNvSpPr>
          <p:nvPr>
            <p:ph idx="1"/>
          </p:nvPr>
        </p:nvSpPr>
        <p:spPr>
          <a:xfrm>
            <a:off x="741362" y="2101849"/>
            <a:ext cx="9013857" cy="5178449"/>
          </a:xfrm>
        </p:spPr>
        <p:txBody>
          <a:bodyPr>
            <a:normAutofit fontScale="92500" lnSpcReduction="10000"/>
          </a:bodyPr>
          <a:lstStyle/>
          <a:p>
            <a:pPr>
              <a:lnSpc>
                <a:spcPct val="110000"/>
              </a:lnSpc>
            </a:pPr>
            <a:r>
              <a:rPr lang="it-IT" b="1" dirty="0" smtClean="0"/>
              <a:t>Acute </a:t>
            </a:r>
            <a:r>
              <a:rPr lang="it-IT" b="1" dirty="0" err="1" smtClean="0"/>
              <a:t>toxicity</a:t>
            </a:r>
            <a:r>
              <a:rPr lang="it-IT" dirty="0" smtClean="0"/>
              <a:t> </a:t>
            </a:r>
            <a:r>
              <a:rPr lang="it-IT" dirty="0" err="1" smtClean="0"/>
              <a:t>means</a:t>
            </a:r>
            <a:r>
              <a:rPr lang="it-IT" dirty="0" smtClean="0"/>
              <a:t> </a:t>
            </a:r>
            <a:r>
              <a:rPr lang="it-IT" dirty="0" err="1" smtClean="0"/>
              <a:t>those</a:t>
            </a:r>
            <a:r>
              <a:rPr lang="it-IT" dirty="0" smtClean="0"/>
              <a:t> </a:t>
            </a:r>
            <a:r>
              <a:rPr lang="it-IT" dirty="0" err="1" smtClean="0"/>
              <a:t>adverse</a:t>
            </a:r>
            <a:r>
              <a:rPr lang="it-IT" dirty="0" smtClean="0"/>
              <a:t> </a:t>
            </a:r>
            <a:r>
              <a:rPr lang="it-IT" dirty="0" err="1" smtClean="0"/>
              <a:t>effects</a:t>
            </a:r>
            <a:r>
              <a:rPr lang="it-IT" dirty="0" smtClean="0"/>
              <a:t> </a:t>
            </a:r>
            <a:r>
              <a:rPr lang="it-IT" dirty="0" err="1" smtClean="0"/>
              <a:t>occurring</a:t>
            </a:r>
            <a:r>
              <a:rPr lang="it-IT" dirty="0" smtClean="0"/>
              <a:t> </a:t>
            </a:r>
            <a:r>
              <a:rPr lang="it-IT" dirty="0" err="1" smtClean="0"/>
              <a:t>following</a:t>
            </a:r>
            <a:r>
              <a:rPr lang="it-IT" dirty="0" smtClean="0"/>
              <a:t> </a:t>
            </a:r>
            <a:r>
              <a:rPr lang="it-IT" dirty="0" err="1" smtClean="0"/>
              <a:t>oral</a:t>
            </a:r>
            <a:r>
              <a:rPr lang="it-IT" dirty="0" smtClean="0"/>
              <a:t> </a:t>
            </a:r>
            <a:r>
              <a:rPr lang="it-IT" dirty="0" err="1" smtClean="0"/>
              <a:t>ror</a:t>
            </a:r>
            <a:r>
              <a:rPr lang="it-IT" dirty="0" smtClean="0"/>
              <a:t> </a:t>
            </a:r>
            <a:r>
              <a:rPr lang="it-IT" dirty="0" err="1" smtClean="0"/>
              <a:t>dermal</a:t>
            </a:r>
            <a:r>
              <a:rPr lang="it-IT" dirty="0" smtClean="0"/>
              <a:t> </a:t>
            </a:r>
            <a:r>
              <a:rPr lang="it-IT" dirty="0" err="1" smtClean="0"/>
              <a:t>administration</a:t>
            </a:r>
            <a:r>
              <a:rPr lang="it-IT" dirty="0" smtClean="0"/>
              <a:t> </a:t>
            </a:r>
            <a:r>
              <a:rPr lang="it-IT" dirty="0" err="1" smtClean="0"/>
              <a:t>of</a:t>
            </a:r>
            <a:r>
              <a:rPr lang="it-IT" dirty="0" smtClean="0"/>
              <a:t> a single dose </a:t>
            </a:r>
            <a:r>
              <a:rPr lang="it-IT" dirty="0" err="1" smtClean="0"/>
              <a:t>of</a:t>
            </a:r>
            <a:r>
              <a:rPr lang="it-IT" dirty="0" smtClean="0"/>
              <a:t> a </a:t>
            </a:r>
            <a:r>
              <a:rPr lang="it-IT" dirty="0" err="1" smtClean="0"/>
              <a:t>substance</a:t>
            </a:r>
            <a:r>
              <a:rPr lang="it-IT" dirty="0" smtClean="0"/>
              <a:t>, or a </a:t>
            </a:r>
            <a:r>
              <a:rPr lang="it-IT" dirty="0" err="1" smtClean="0"/>
              <a:t>mixture</a:t>
            </a:r>
            <a:r>
              <a:rPr lang="it-IT" dirty="0" smtClean="0"/>
              <a:t>, or multiple </a:t>
            </a:r>
            <a:r>
              <a:rPr lang="it-IT" dirty="0" err="1" smtClean="0"/>
              <a:t>doses</a:t>
            </a:r>
            <a:r>
              <a:rPr lang="it-IT" dirty="0" smtClean="0"/>
              <a:t> </a:t>
            </a:r>
            <a:r>
              <a:rPr lang="it-IT" dirty="0" err="1" smtClean="0"/>
              <a:t>given</a:t>
            </a:r>
            <a:r>
              <a:rPr lang="it-IT" dirty="0" smtClean="0"/>
              <a:t> </a:t>
            </a:r>
            <a:r>
              <a:rPr lang="it-IT" dirty="0" err="1" smtClean="0"/>
              <a:t>within</a:t>
            </a:r>
            <a:r>
              <a:rPr lang="it-IT" dirty="0" smtClean="0"/>
              <a:t> 24 </a:t>
            </a:r>
            <a:r>
              <a:rPr lang="it-IT" dirty="0" err="1" smtClean="0"/>
              <a:t>hours</a:t>
            </a:r>
            <a:r>
              <a:rPr lang="it-IT" dirty="0" smtClean="0"/>
              <a:t>, or </a:t>
            </a:r>
            <a:r>
              <a:rPr lang="it-IT" dirty="0" err="1" smtClean="0"/>
              <a:t>an</a:t>
            </a:r>
            <a:r>
              <a:rPr lang="it-IT" dirty="0" smtClean="0"/>
              <a:t> </a:t>
            </a:r>
            <a:r>
              <a:rPr lang="it-IT" dirty="0" err="1" smtClean="0"/>
              <a:t>inhalatin</a:t>
            </a:r>
            <a:r>
              <a:rPr lang="it-IT" dirty="0" smtClean="0"/>
              <a:t> </a:t>
            </a:r>
            <a:r>
              <a:rPr lang="it-IT" dirty="0" err="1" smtClean="0"/>
              <a:t>exposure</a:t>
            </a:r>
            <a:r>
              <a:rPr lang="it-IT" dirty="0" smtClean="0"/>
              <a:t> </a:t>
            </a:r>
            <a:r>
              <a:rPr lang="it-IT" dirty="0" err="1" smtClean="0"/>
              <a:t>of</a:t>
            </a:r>
            <a:r>
              <a:rPr lang="it-IT" dirty="0" smtClean="0"/>
              <a:t> 4 </a:t>
            </a:r>
            <a:r>
              <a:rPr lang="it-IT" dirty="0" err="1" smtClean="0"/>
              <a:t>hours</a:t>
            </a:r>
            <a:endParaRPr lang="it-IT" dirty="0" smtClean="0"/>
          </a:p>
          <a:p>
            <a:pPr>
              <a:lnSpc>
                <a:spcPct val="110000"/>
              </a:lnSpc>
            </a:pPr>
            <a:r>
              <a:rPr lang="it-IT" dirty="0" smtClean="0"/>
              <a:t>The </a:t>
            </a:r>
            <a:r>
              <a:rPr lang="it-IT" dirty="0" err="1" smtClean="0"/>
              <a:t>hazard</a:t>
            </a:r>
            <a:r>
              <a:rPr lang="it-IT" dirty="0" smtClean="0"/>
              <a:t> </a:t>
            </a:r>
            <a:r>
              <a:rPr lang="it-IT" dirty="0" err="1" smtClean="0"/>
              <a:t>class</a:t>
            </a:r>
            <a:r>
              <a:rPr lang="it-IT" dirty="0" smtClean="0"/>
              <a:t> «Acute </a:t>
            </a:r>
            <a:r>
              <a:rPr lang="it-IT" dirty="0" err="1" smtClean="0"/>
              <a:t>toxicity</a:t>
            </a:r>
            <a:r>
              <a:rPr lang="it-IT" dirty="0" smtClean="0"/>
              <a:t>» </a:t>
            </a:r>
            <a:r>
              <a:rPr lang="it-IT" dirty="0" err="1" smtClean="0"/>
              <a:t>is</a:t>
            </a:r>
            <a:r>
              <a:rPr lang="it-IT" dirty="0" smtClean="0"/>
              <a:t> </a:t>
            </a:r>
            <a:r>
              <a:rPr lang="it-IT" dirty="0" err="1" smtClean="0"/>
              <a:t>differentiated</a:t>
            </a:r>
            <a:r>
              <a:rPr lang="it-IT" dirty="0" smtClean="0"/>
              <a:t> </a:t>
            </a:r>
            <a:r>
              <a:rPr lang="it-IT" dirty="0" err="1" smtClean="0"/>
              <a:t>into</a:t>
            </a:r>
            <a:r>
              <a:rPr lang="it-IT" dirty="0" smtClean="0"/>
              <a:t>:</a:t>
            </a:r>
          </a:p>
          <a:p>
            <a:pPr lvl="1">
              <a:lnSpc>
                <a:spcPct val="110000"/>
              </a:lnSpc>
              <a:buNone/>
            </a:pPr>
            <a:r>
              <a:rPr lang="it-IT" dirty="0" smtClean="0"/>
              <a:t>— Acute </a:t>
            </a:r>
            <a:r>
              <a:rPr lang="it-IT" dirty="0" err="1" smtClean="0"/>
              <a:t>oral</a:t>
            </a:r>
            <a:r>
              <a:rPr lang="it-IT" dirty="0" smtClean="0"/>
              <a:t> </a:t>
            </a:r>
            <a:r>
              <a:rPr lang="it-IT" dirty="0" err="1" smtClean="0"/>
              <a:t>toxicity</a:t>
            </a:r>
            <a:r>
              <a:rPr lang="it-IT" dirty="0" smtClean="0"/>
              <a:t>;</a:t>
            </a:r>
          </a:p>
          <a:p>
            <a:pPr lvl="1">
              <a:lnSpc>
                <a:spcPct val="110000"/>
              </a:lnSpc>
              <a:buNone/>
            </a:pPr>
            <a:r>
              <a:rPr lang="it-IT" dirty="0" smtClean="0"/>
              <a:t>— Acute </a:t>
            </a:r>
            <a:r>
              <a:rPr lang="it-IT" dirty="0" err="1" smtClean="0"/>
              <a:t>dermal</a:t>
            </a:r>
            <a:r>
              <a:rPr lang="it-IT" dirty="0" smtClean="0"/>
              <a:t> </a:t>
            </a:r>
            <a:r>
              <a:rPr lang="it-IT" dirty="0" err="1" smtClean="0"/>
              <a:t>toxicity</a:t>
            </a:r>
            <a:r>
              <a:rPr lang="it-IT" dirty="0" smtClean="0"/>
              <a:t>;</a:t>
            </a:r>
          </a:p>
          <a:p>
            <a:pPr lvl="1">
              <a:lnSpc>
                <a:spcPct val="110000"/>
              </a:lnSpc>
              <a:buNone/>
            </a:pPr>
            <a:r>
              <a:rPr lang="it-IT" dirty="0" smtClean="0"/>
              <a:t>— Acute </a:t>
            </a:r>
            <a:r>
              <a:rPr lang="it-IT" dirty="0" err="1" smtClean="0"/>
              <a:t>inhalation</a:t>
            </a:r>
            <a:r>
              <a:rPr lang="it-IT" dirty="0" smtClean="0"/>
              <a:t> </a:t>
            </a:r>
            <a:r>
              <a:rPr lang="it-IT" dirty="0" err="1" smtClean="0"/>
              <a:t>toxicity</a:t>
            </a:r>
            <a:r>
              <a:rPr lang="it-IT" dirty="0" smtClean="0"/>
              <a:t>;</a:t>
            </a:r>
            <a:endParaRPr lang="it-IT"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41363" y="35421"/>
            <a:ext cx="8604250" cy="1245518"/>
          </a:xfrm>
        </p:spPr>
        <p:txBody>
          <a:bodyPr/>
          <a:lstStyle/>
          <a:p>
            <a:r>
              <a:rPr lang="it-IT" dirty="0" smtClean="0"/>
              <a:t>Acute </a:t>
            </a:r>
            <a:r>
              <a:rPr lang="it-IT" dirty="0" err="1" smtClean="0"/>
              <a:t>toxicity</a:t>
            </a:r>
            <a:r>
              <a:rPr lang="it-IT" dirty="0" smtClean="0"/>
              <a:t> (CLP)</a:t>
            </a:r>
            <a:endParaRPr lang="it-IT" dirty="0"/>
          </a:p>
        </p:txBody>
      </p:sp>
      <p:sp>
        <p:nvSpPr>
          <p:cNvPr id="553985" name="Rectangle 1"/>
          <p:cNvSpPr>
            <a:spLocks noChangeArrowheads="1"/>
          </p:cNvSpPr>
          <p:nvPr/>
        </p:nvSpPr>
        <p:spPr bwMode="auto">
          <a:xfrm>
            <a:off x="0" y="0"/>
            <a:ext cx="100806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chemeClr val="tx1"/>
                </a:solidFill>
                <a:effectLst/>
                <a:latin typeface="Arial" pitchFamily="34" charset="0"/>
              </a:rPr>
              <a:t/>
            </a:r>
            <a:br>
              <a:rPr kumimoji="0" lang="it-IT" sz="1800" b="0" i="0" u="none" strike="noStrike" cap="none" normalizeH="0" baseline="0" smtClean="0">
                <a:ln>
                  <a:noFill/>
                </a:ln>
                <a:solidFill>
                  <a:schemeClr val="tx1"/>
                </a:solidFill>
                <a:effectLst/>
                <a:latin typeface="Arial" pitchFamily="34" charset="0"/>
              </a:rPr>
            </a:br>
            <a:endParaRPr kumimoji="0" lang="it-IT" sz="1800" b="0" i="0" u="none" strike="noStrike" cap="none" normalizeH="0" baseline="0" smtClean="0">
              <a:ln>
                <a:noFill/>
              </a:ln>
              <a:solidFill>
                <a:schemeClr val="tx1"/>
              </a:solidFill>
              <a:effectLst/>
              <a:latin typeface="Arial" pitchFamily="34" charset="0"/>
            </a:endParaRPr>
          </a:p>
        </p:txBody>
      </p:sp>
      <p:sp>
        <p:nvSpPr>
          <p:cNvPr id="553986" name="Rectangle 2"/>
          <p:cNvSpPr>
            <a:spLocks noChangeArrowheads="1"/>
          </p:cNvSpPr>
          <p:nvPr/>
        </p:nvSpPr>
        <p:spPr bwMode="auto">
          <a:xfrm>
            <a:off x="0" y="0"/>
            <a:ext cx="3327400"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2542593" name="Picture 1"/>
          <p:cNvPicPr>
            <a:picLocks noChangeAspect="1" noChangeArrowheads="1"/>
          </p:cNvPicPr>
          <p:nvPr/>
        </p:nvPicPr>
        <p:blipFill>
          <a:blip r:embed="rId2" cstate="print"/>
          <a:srcRect/>
          <a:stretch>
            <a:fillRect/>
          </a:stretch>
        </p:blipFill>
        <p:spPr bwMode="auto">
          <a:xfrm>
            <a:off x="143768" y="1043533"/>
            <a:ext cx="9833110" cy="6408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Acute </a:t>
            </a:r>
            <a:r>
              <a:rPr lang="it-IT" dirty="0" err="1" smtClean="0"/>
              <a:t>toxicity</a:t>
            </a:r>
            <a:r>
              <a:rPr lang="it-IT" dirty="0" smtClean="0"/>
              <a:t> (CLP)</a:t>
            </a:r>
            <a:br>
              <a:rPr lang="it-IT" dirty="0" smtClean="0"/>
            </a:br>
            <a:r>
              <a:rPr lang="it-IT" sz="3600" dirty="0" err="1" smtClean="0"/>
              <a:t>dust</a:t>
            </a:r>
            <a:r>
              <a:rPr lang="it-IT" sz="3600" dirty="0" smtClean="0"/>
              <a:t>, </a:t>
            </a:r>
            <a:r>
              <a:rPr lang="it-IT" sz="3600" dirty="0" err="1" smtClean="0"/>
              <a:t>mist</a:t>
            </a:r>
            <a:r>
              <a:rPr lang="it-IT" sz="3600" dirty="0" smtClean="0"/>
              <a:t> and </a:t>
            </a:r>
            <a:r>
              <a:rPr lang="it-IT" sz="3600" dirty="0" err="1" smtClean="0"/>
              <a:t>vapour</a:t>
            </a:r>
            <a:endParaRPr lang="it-IT" dirty="0"/>
          </a:p>
        </p:txBody>
      </p:sp>
      <p:sp>
        <p:nvSpPr>
          <p:cNvPr id="3" name="Segnaposto contenuto 2"/>
          <p:cNvSpPr>
            <a:spLocks noGrp="1"/>
          </p:cNvSpPr>
          <p:nvPr>
            <p:ph idx="1"/>
          </p:nvPr>
        </p:nvSpPr>
        <p:spPr/>
        <p:txBody>
          <a:bodyPr>
            <a:normAutofit fontScale="70000" lnSpcReduction="20000"/>
          </a:bodyPr>
          <a:lstStyle/>
          <a:p>
            <a:pPr>
              <a:lnSpc>
                <a:spcPct val="110000"/>
              </a:lnSpc>
            </a:pPr>
            <a:r>
              <a:rPr lang="it-IT" dirty="0" smtClean="0"/>
              <a:t>The </a:t>
            </a:r>
            <a:r>
              <a:rPr lang="it-IT" dirty="0" err="1" smtClean="0"/>
              <a:t>terms</a:t>
            </a:r>
            <a:r>
              <a:rPr lang="it-IT" dirty="0" smtClean="0"/>
              <a:t> «</a:t>
            </a:r>
            <a:r>
              <a:rPr lang="it-IT" dirty="0" err="1" smtClean="0"/>
              <a:t>dust</a:t>
            </a:r>
            <a:r>
              <a:rPr lang="it-IT" dirty="0" smtClean="0"/>
              <a:t>», «</a:t>
            </a:r>
            <a:r>
              <a:rPr lang="it-IT" dirty="0" err="1" smtClean="0"/>
              <a:t>mist</a:t>
            </a:r>
            <a:r>
              <a:rPr lang="it-IT" dirty="0" smtClean="0"/>
              <a:t>» and «</a:t>
            </a:r>
            <a:r>
              <a:rPr lang="it-IT" dirty="0" err="1" smtClean="0"/>
              <a:t>vapour</a:t>
            </a:r>
            <a:r>
              <a:rPr lang="it-IT" dirty="0" smtClean="0"/>
              <a:t>» are </a:t>
            </a:r>
            <a:r>
              <a:rPr lang="it-IT" dirty="0" err="1" smtClean="0"/>
              <a:t>defined</a:t>
            </a:r>
            <a:r>
              <a:rPr lang="it-IT" dirty="0" smtClean="0"/>
              <a:t> </a:t>
            </a:r>
            <a:r>
              <a:rPr lang="it-IT" dirty="0" err="1" smtClean="0"/>
              <a:t>as</a:t>
            </a:r>
            <a:r>
              <a:rPr lang="it-IT" dirty="0" smtClean="0"/>
              <a:t> </a:t>
            </a:r>
            <a:r>
              <a:rPr lang="it-IT" dirty="0" err="1" smtClean="0"/>
              <a:t>follows</a:t>
            </a:r>
            <a:r>
              <a:rPr lang="it-IT" dirty="0" smtClean="0"/>
              <a:t>:</a:t>
            </a:r>
          </a:p>
          <a:p>
            <a:pPr marL="900113" lvl="1" indent="-325438">
              <a:lnSpc>
                <a:spcPct val="110000"/>
              </a:lnSpc>
              <a:buNone/>
            </a:pPr>
            <a:r>
              <a:rPr lang="it-IT" dirty="0" smtClean="0"/>
              <a:t>— </a:t>
            </a:r>
            <a:r>
              <a:rPr lang="it-IT" b="1" dirty="0" err="1" smtClean="0"/>
              <a:t>dust</a:t>
            </a:r>
            <a:r>
              <a:rPr lang="it-IT" dirty="0" smtClean="0"/>
              <a:t>: </a:t>
            </a:r>
            <a:r>
              <a:rPr lang="it-IT" dirty="0" err="1" smtClean="0"/>
              <a:t>solid</a:t>
            </a:r>
            <a:r>
              <a:rPr lang="it-IT" dirty="0" smtClean="0"/>
              <a:t> </a:t>
            </a:r>
            <a:r>
              <a:rPr lang="it-IT" dirty="0" err="1" smtClean="0"/>
              <a:t>particles</a:t>
            </a:r>
            <a:r>
              <a:rPr lang="it-IT" dirty="0" smtClean="0"/>
              <a:t> </a:t>
            </a:r>
            <a:r>
              <a:rPr lang="it-IT" dirty="0" err="1" smtClean="0"/>
              <a:t>of</a:t>
            </a:r>
            <a:r>
              <a:rPr lang="it-IT" dirty="0" smtClean="0"/>
              <a:t> a </a:t>
            </a:r>
            <a:r>
              <a:rPr lang="it-IT" dirty="0" err="1" smtClean="0"/>
              <a:t>substance</a:t>
            </a:r>
            <a:r>
              <a:rPr lang="it-IT" dirty="0" smtClean="0"/>
              <a:t> or </a:t>
            </a:r>
            <a:r>
              <a:rPr lang="it-IT" dirty="0" err="1" smtClean="0"/>
              <a:t>mixture</a:t>
            </a:r>
            <a:r>
              <a:rPr lang="it-IT" dirty="0" smtClean="0"/>
              <a:t> </a:t>
            </a:r>
            <a:r>
              <a:rPr lang="it-IT" dirty="0" err="1" smtClean="0"/>
              <a:t>suspended</a:t>
            </a:r>
            <a:r>
              <a:rPr lang="it-IT" dirty="0" smtClean="0"/>
              <a:t> in a gas (</a:t>
            </a:r>
            <a:r>
              <a:rPr lang="it-IT" dirty="0" err="1" smtClean="0"/>
              <a:t>usually</a:t>
            </a:r>
            <a:r>
              <a:rPr lang="it-IT" dirty="0" smtClean="0"/>
              <a:t> air);</a:t>
            </a:r>
          </a:p>
          <a:p>
            <a:pPr marL="900113" lvl="1" indent="-325438">
              <a:lnSpc>
                <a:spcPct val="110000"/>
              </a:lnSpc>
              <a:buNone/>
            </a:pPr>
            <a:r>
              <a:rPr lang="it-IT" dirty="0" smtClean="0"/>
              <a:t>— </a:t>
            </a:r>
            <a:r>
              <a:rPr lang="it-IT" b="1" dirty="0" err="1" smtClean="0"/>
              <a:t>mist</a:t>
            </a:r>
            <a:r>
              <a:rPr lang="it-IT" dirty="0" smtClean="0"/>
              <a:t>: </a:t>
            </a:r>
            <a:r>
              <a:rPr lang="it-IT" dirty="0" err="1" smtClean="0"/>
              <a:t>liquid</a:t>
            </a:r>
            <a:r>
              <a:rPr lang="it-IT" dirty="0" smtClean="0"/>
              <a:t> </a:t>
            </a:r>
            <a:r>
              <a:rPr lang="it-IT" dirty="0" err="1" smtClean="0"/>
              <a:t>droplet</a:t>
            </a:r>
            <a:r>
              <a:rPr lang="it-IT" dirty="0" smtClean="0"/>
              <a:t> </a:t>
            </a:r>
            <a:r>
              <a:rPr lang="it-IT" dirty="0" err="1" smtClean="0"/>
              <a:t>of</a:t>
            </a:r>
            <a:r>
              <a:rPr lang="it-IT" dirty="0" smtClean="0"/>
              <a:t> a </a:t>
            </a:r>
            <a:r>
              <a:rPr lang="it-IT" dirty="0" err="1" smtClean="0"/>
              <a:t>substance</a:t>
            </a:r>
            <a:r>
              <a:rPr lang="it-IT" dirty="0" smtClean="0"/>
              <a:t> or </a:t>
            </a:r>
            <a:r>
              <a:rPr lang="it-IT" dirty="0" err="1" smtClean="0"/>
              <a:t>mixture</a:t>
            </a:r>
            <a:r>
              <a:rPr lang="it-IT" dirty="0" smtClean="0"/>
              <a:t> </a:t>
            </a:r>
            <a:r>
              <a:rPr lang="it-IT" dirty="0" err="1" smtClean="0"/>
              <a:t>suspended</a:t>
            </a:r>
            <a:r>
              <a:rPr lang="it-IT" dirty="0" smtClean="0"/>
              <a:t> in a gas (</a:t>
            </a:r>
            <a:r>
              <a:rPr lang="it-IT" dirty="0" err="1" smtClean="0"/>
              <a:t>usually</a:t>
            </a:r>
            <a:r>
              <a:rPr lang="it-IT" dirty="0" smtClean="0"/>
              <a:t> air);</a:t>
            </a:r>
          </a:p>
          <a:p>
            <a:pPr marL="900113" lvl="1" indent="-325438">
              <a:lnSpc>
                <a:spcPct val="110000"/>
              </a:lnSpc>
              <a:buNone/>
            </a:pPr>
            <a:r>
              <a:rPr lang="it-IT" dirty="0" smtClean="0"/>
              <a:t>— </a:t>
            </a:r>
            <a:r>
              <a:rPr lang="it-IT" b="1" dirty="0" err="1" smtClean="0"/>
              <a:t>vapour</a:t>
            </a:r>
            <a:r>
              <a:rPr lang="it-IT" dirty="0" smtClean="0"/>
              <a:t>: the </a:t>
            </a:r>
            <a:r>
              <a:rPr lang="it-IT" dirty="0" err="1" smtClean="0"/>
              <a:t>gaseous</a:t>
            </a:r>
            <a:r>
              <a:rPr lang="it-IT" dirty="0" smtClean="0"/>
              <a:t> </a:t>
            </a:r>
            <a:r>
              <a:rPr lang="it-IT" dirty="0" err="1" smtClean="0"/>
              <a:t>form</a:t>
            </a:r>
            <a:r>
              <a:rPr lang="it-IT" dirty="0" smtClean="0"/>
              <a:t> </a:t>
            </a:r>
            <a:r>
              <a:rPr lang="it-IT" dirty="0" err="1" smtClean="0"/>
              <a:t>of</a:t>
            </a:r>
            <a:r>
              <a:rPr lang="it-IT" dirty="0" smtClean="0"/>
              <a:t> a </a:t>
            </a:r>
            <a:r>
              <a:rPr lang="it-IT" dirty="0" err="1" smtClean="0"/>
              <a:t>substance</a:t>
            </a:r>
            <a:r>
              <a:rPr lang="it-IT" dirty="0" smtClean="0"/>
              <a:t> or </a:t>
            </a:r>
            <a:r>
              <a:rPr lang="it-IT" dirty="0" err="1" smtClean="0"/>
              <a:t>mixture</a:t>
            </a:r>
            <a:r>
              <a:rPr lang="it-IT" dirty="0" smtClean="0"/>
              <a:t> </a:t>
            </a:r>
            <a:r>
              <a:rPr lang="it-IT" dirty="0" err="1" smtClean="0"/>
              <a:t>released</a:t>
            </a:r>
            <a:r>
              <a:rPr lang="it-IT" dirty="0" smtClean="0"/>
              <a:t> </a:t>
            </a:r>
            <a:r>
              <a:rPr lang="it-IT" dirty="0" err="1" smtClean="0"/>
              <a:t>from</a:t>
            </a:r>
            <a:r>
              <a:rPr lang="it-IT" dirty="0" smtClean="0"/>
              <a:t> </a:t>
            </a:r>
            <a:r>
              <a:rPr lang="it-IT" dirty="0" err="1" smtClean="0"/>
              <a:t>its</a:t>
            </a:r>
            <a:r>
              <a:rPr lang="it-IT" dirty="0" smtClean="0"/>
              <a:t> </a:t>
            </a:r>
            <a:r>
              <a:rPr lang="it-IT" dirty="0" err="1" smtClean="0"/>
              <a:t>liquid</a:t>
            </a:r>
            <a:r>
              <a:rPr lang="it-IT" dirty="0" smtClean="0"/>
              <a:t> or </a:t>
            </a:r>
            <a:r>
              <a:rPr lang="it-IT" dirty="0" err="1" smtClean="0"/>
              <a:t>solid</a:t>
            </a:r>
            <a:r>
              <a:rPr lang="it-IT" dirty="0" smtClean="0"/>
              <a:t> state.</a:t>
            </a:r>
          </a:p>
          <a:p>
            <a:pPr>
              <a:lnSpc>
                <a:spcPct val="110000"/>
              </a:lnSpc>
            </a:pPr>
            <a:r>
              <a:rPr lang="it-IT" dirty="0" err="1" smtClean="0"/>
              <a:t>Dust</a:t>
            </a:r>
            <a:r>
              <a:rPr lang="it-IT" dirty="0" smtClean="0"/>
              <a:t> </a:t>
            </a:r>
            <a:r>
              <a:rPr lang="it-IT" dirty="0" err="1" smtClean="0"/>
              <a:t>is</a:t>
            </a:r>
            <a:r>
              <a:rPr lang="it-IT" dirty="0" smtClean="0"/>
              <a:t> </a:t>
            </a:r>
            <a:r>
              <a:rPr lang="it-IT" dirty="0" err="1" smtClean="0"/>
              <a:t>generally</a:t>
            </a:r>
            <a:r>
              <a:rPr lang="it-IT" dirty="0" smtClean="0"/>
              <a:t> </a:t>
            </a:r>
            <a:r>
              <a:rPr lang="it-IT" dirty="0" err="1" smtClean="0"/>
              <a:t>formed</a:t>
            </a:r>
            <a:r>
              <a:rPr lang="it-IT" dirty="0" smtClean="0"/>
              <a:t> </a:t>
            </a:r>
            <a:r>
              <a:rPr lang="it-IT" dirty="0" err="1" smtClean="0"/>
              <a:t>by</a:t>
            </a:r>
            <a:r>
              <a:rPr lang="it-IT" dirty="0" smtClean="0"/>
              <a:t> </a:t>
            </a:r>
            <a:r>
              <a:rPr lang="it-IT" dirty="0" err="1" smtClean="0"/>
              <a:t>mechanical</a:t>
            </a:r>
            <a:r>
              <a:rPr lang="it-IT" dirty="0" smtClean="0"/>
              <a:t> </a:t>
            </a:r>
            <a:r>
              <a:rPr lang="it-IT" dirty="0" err="1" smtClean="0"/>
              <a:t>processes</a:t>
            </a:r>
            <a:r>
              <a:rPr lang="it-IT" dirty="0" smtClean="0"/>
              <a:t>. </a:t>
            </a:r>
            <a:r>
              <a:rPr lang="it-IT" dirty="0" err="1" smtClean="0"/>
              <a:t>Mist</a:t>
            </a:r>
            <a:r>
              <a:rPr lang="it-IT" dirty="0" smtClean="0"/>
              <a:t> </a:t>
            </a:r>
            <a:r>
              <a:rPr lang="it-IT" dirty="0" err="1" smtClean="0"/>
              <a:t>is</a:t>
            </a:r>
            <a:r>
              <a:rPr lang="it-IT" dirty="0" smtClean="0"/>
              <a:t> </a:t>
            </a:r>
            <a:r>
              <a:rPr lang="it-IT" dirty="0" err="1" smtClean="0"/>
              <a:t>generally</a:t>
            </a:r>
            <a:r>
              <a:rPr lang="it-IT" dirty="0" smtClean="0"/>
              <a:t> </a:t>
            </a:r>
            <a:r>
              <a:rPr lang="it-IT" dirty="0" err="1" smtClean="0"/>
              <a:t>formed</a:t>
            </a:r>
            <a:r>
              <a:rPr lang="it-IT" dirty="0" smtClean="0"/>
              <a:t> </a:t>
            </a:r>
            <a:r>
              <a:rPr lang="it-IT" dirty="0" err="1" smtClean="0"/>
              <a:t>by</a:t>
            </a:r>
            <a:r>
              <a:rPr lang="it-IT" dirty="0" smtClean="0"/>
              <a:t> </a:t>
            </a:r>
            <a:r>
              <a:rPr lang="it-IT" dirty="0" err="1" smtClean="0"/>
              <a:t>condensation</a:t>
            </a:r>
            <a:r>
              <a:rPr lang="it-IT" dirty="0" smtClean="0"/>
              <a:t> </a:t>
            </a:r>
            <a:r>
              <a:rPr lang="it-IT" dirty="0" err="1" smtClean="0"/>
              <a:t>of</a:t>
            </a:r>
            <a:r>
              <a:rPr lang="it-IT" dirty="0" smtClean="0"/>
              <a:t> </a:t>
            </a:r>
            <a:r>
              <a:rPr lang="it-IT" dirty="0" err="1" smtClean="0"/>
              <a:t>supersaturated</a:t>
            </a:r>
            <a:r>
              <a:rPr lang="it-IT" dirty="0" smtClean="0"/>
              <a:t> </a:t>
            </a:r>
            <a:r>
              <a:rPr lang="it-IT" dirty="0" err="1" smtClean="0"/>
              <a:t>vapours</a:t>
            </a:r>
            <a:r>
              <a:rPr lang="it-IT" dirty="0" smtClean="0"/>
              <a:t> or </a:t>
            </a:r>
            <a:r>
              <a:rPr lang="it-IT" dirty="0" err="1" smtClean="0"/>
              <a:t>by</a:t>
            </a:r>
            <a:r>
              <a:rPr lang="it-IT" dirty="0" smtClean="0"/>
              <a:t> </a:t>
            </a:r>
            <a:r>
              <a:rPr lang="it-IT" dirty="0" err="1" smtClean="0"/>
              <a:t>physical</a:t>
            </a:r>
            <a:r>
              <a:rPr lang="it-IT" dirty="0" smtClean="0"/>
              <a:t> </a:t>
            </a:r>
            <a:r>
              <a:rPr lang="it-IT" dirty="0" err="1" smtClean="0"/>
              <a:t>shearing</a:t>
            </a:r>
            <a:r>
              <a:rPr lang="it-IT" dirty="0" smtClean="0"/>
              <a:t> </a:t>
            </a:r>
            <a:r>
              <a:rPr lang="it-IT" dirty="0" err="1" smtClean="0"/>
              <a:t>of</a:t>
            </a:r>
            <a:r>
              <a:rPr lang="it-IT" dirty="0" smtClean="0"/>
              <a:t> </a:t>
            </a:r>
            <a:r>
              <a:rPr lang="it-IT" dirty="0" err="1" smtClean="0"/>
              <a:t>liquids</a:t>
            </a:r>
            <a:r>
              <a:rPr lang="it-IT" dirty="0" smtClean="0"/>
              <a:t>. </a:t>
            </a:r>
            <a:r>
              <a:rPr lang="it-IT" dirty="0" err="1" smtClean="0"/>
              <a:t>Dusts</a:t>
            </a:r>
            <a:r>
              <a:rPr lang="it-IT" dirty="0" smtClean="0"/>
              <a:t> and </a:t>
            </a:r>
            <a:r>
              <a:rPr lang="it-IT" dirty="0" err="1" smtClean="0"/>
              <a:t>mists</a:t>
            </a:r>
            <a:r>
              <a:rPr lang="it-IT" dirty="0" smtClean="0"/>
              <a:t> </a:t>
            </a:r>
            <a:r>
              <a:rPr lang="it-IT" dirty="0" err="1" smtClean="0"/>
              <a:t>generally</a:t>
            </a:r>
            <a:r>
              <a:rPr lang="it-IT" dirty="0" smtClean="0"/>
              <a:t> </a:t>
            </a:r>
            <a:r>
              <a:rPr lang="it-IT" dirty="0" err="1" smtClean="0"/>
              <a:t>have</a:t>
            </a:r>
            <a:r>
              <a:rPr lang="it-IT" dirty="0" smtClean="0"/>
              <a:t> </a:t>
            </a:r>
            <a:r>
              <a:rPr lang="it-IT" dirty="0" err="1" smtClean="0"/>
              <a:t>sizes</a:t>
            </a:r>
            <a:r>
              <a:rPr lang="it-IT" dirty="0" smtClean="0"/>
              <a:t> </a:t>
            </a:r>
            <a:r>
              <a:rPr lang="it-IT" dirty="0" err="1" smtClean="0"/>
              <a:t>ranging</a:t>
            </a:r>
            <a:r>
              <a:rPr lang="it-IT" dirty="0" smtClean="0"/>
              <a:t> </a:t>
            </a:r>
            <a:r>
              <a:rPr lang="it-IT" dirty="0" err="1" smtClean="0"/>
              <a:t>from</a:t>
            </a:r>
            <a:r>
              <a:rPr lang="it-IT" dirty="0" smtClean="0"/>
              <a:t> </a:t>
            </a:r>
            <a:r>
              <a:rPr lang="it-IT" dirty="0" err="1" smtClean="0"/>
              <a:t>less</a:t>
            </a:r>
            <a:r>
              <a:rPr lang="it-IT" dirty="0" smtClean="0"/>
              <a:t> </a:t>
            </a:r>
            <a:r>
              <a:rPr lang="it-IT" dirty="0" err="1" smtClean="0"/>
              <a:t>than</a:t>
            </a:r>
            <a:r>
              <a:rPr lang="it-IT" dirty="0" smtClean="0"/>
              <a:t> 1 </a:t>
            </a:r>
            <a:r>
              <a:rPr lang="it-IT" dirty="0" err="1" smtClean="0"/>
              <a:t>to</a:t>
            </a:r>
            <a:r>
              <a:rPr lang="it-IT" dirty="0" smtClean="0"/>
              <a:t> </a:t>
            </a:r>
            <a:r>
              <a:rPr lang="it-IT" dirty="0" err="1" smtClean="0"/>
              <a:t>about</a:t>
            </a:r>
            <a:r>
              <a:rPr lang="it-IT" dirty="0" smtClean="0"/>
              <a:t> 100 </a:t>
            </a:r>
            <a:r>
              <a:rPr lang="it-IT" dirty="0" err="1" smtClean="0"/>
              <a:t>μm</a:t>
            </a:r>
            <a:r>
              <a:rPr lang="it-IT" dirty="0" smtClean="0"/>
              <a:t>.</a:t>
            </a:r>
          </a:p>
          <a:p>
            <a:endParaRPr lang="it-IT" dirty="0" smtClean="0"/>
          </a:p>
          <a:p>
            <a:endParaRPr lang="it-IT"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Acute </a:t>
            </a:r>
            <a:r>
              <a:rPr lang="it-IT" dirty="0" err="1" smtClean="0"/>
              <a:t>toxicity</a:t>
            </a:r>
            <a:r>
              <a:rPr lang="it-IT" dirty="0" smtClean="0"/>
              <a:t/>
            </a:r>
            <a:br>
              <a:rPr lang="it-IT" dirty="0" smtClean="0"/>
            </a:br>
            <a:r>
              <a:rPr lang="it-IT" sz="3600" dirty="0" err="1" smtClean="0"/>
              <a:t>label</a:t>
            </a:r>
            <a:r>
              <a:rPr lang="it-IT" sz="3600" dirty="0" smtClean="0"/>
              <a:t> </a:t>
            </a:r>
            <a:r>
              <a:rPr lang="it-IT" sz="3600" dirty="0" err="1" smtClean="0"/>
              <a:t>elements</a:t>
            </a:r>
            <a:r>
              <a:rPr lang="it-IT" sz="3600" dirty="0" smtClean="0"/>
              <a:t> - </a:t>
            </a:r>
            <a:r>
              <a:rPr lang="it-IT" sz="3600" dirty="0" err="1" smtClean="0"/>
              <a:t>oral</a:t>
            </a:r>
            <a:endParaRPr lang="it-IT" dirty="0"/>
          </a:p>
        </p:txBody>
      </p:sp>
      <p:graphicFrame>
        <p:nvGraphicFramePr>
          <p:cNvPr id="4" name="Segnaposto contenuto 3"/>
          <p:cNvGraphicFramePr>
            <a:graphicFrameLocks noGrp="1"/>
          </p:cNvGraphicFramePr>
          <p:nvPr>
            <p:ph idx="1"/>
          </p:nvPr>
        </p:nvGraphicFramePr>
        <p:xfrm>
          <a:off x="741363" y="2101850"/>
          <a:ext cx="8942419" cy="4616641"/>
        </p:xfrm>
        <a:graphic>
          <a:graphicData uri="http://schemas.openxmlformats.org/drawingml/2006/table">
            <a:tbl>
              <a:tblPr/>
              <a:tblGrid>
                <a:gridCol w="1941495"/>
                <a:gridCol w="1807420"/>
                <a:gridCol w="1684380"/>
                <a:gridCol w="1584954"/>
                <a:gridCol w="1924170"/>
              </a:tblGrid>
              <a:tr h="232103">
                <a:tc>
                  <a:txBody>
                    <a:bodyPr/>
                    <a:lstStyle/>
                    <a:p>
                      <a:pPr marL="0" indent="0" algn="ctr">
                        <a:lnSpc>
                          <a:spcPct val="100000"/>
                        </a:lnSpc>
                        <a:spcBef>
                          <a:spcPts val="600"/>
                        </a:spcBef>
                        <a:spcAft>
                          <a:spcPts val="0"/>
                        </a:spcAft>
                      </a:pPr>
                      <a:r>
                        <a:rPr lang="en-GB" sz="1400" dirty="0" smtClean="0">
                          <a:latin typeface="Times New Roman" pitchFamily="18" charset="0"/>
                          <a:ea typeface="Times New Roman"/>
                          <a:cs typeface="Times New Roman" pitchFamily="18" charset="0"/>
                        </a:rPr>
                        <a:t>Classification</a:t>
                      </a:r>
                      <a:endParaRPr lang="it-IT" sz="1400" dirty="0">
                        <a:latin typeface="Times New Roman" pitchFamily="18" charset="0"/>
                        <a:ea typeface="Times New Roman"/>
                        <a:cs typeface="Times New Roman" pitchFamily="18" charset="0"/>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indent="-539750" algn="ctr">
                        <a:lnSpc>
                          <a:spcPct val="100000"/>
                        </a:lnSpc>
                        <a:spcBef>
                          <a:spcPts val="0"/>
                        </a:spcBef>
                        <a:spcAft>
                          <a:spcPts val="0"/>
                        </a:spcAft>
                      </a:pPr>
                      <a:r>
                        <a:rPr lang="it-IT" sz="1400" kern="1200" dirty="0" err="1" smtClean="0">
                          <a:solidFill>
                            <a:schemeClr val="tx1"/>
                          </a:solidFill>
                          <a:latin typeface="Times New Roman" pitchFamily="18" charset="0"/>
                          <a:ea typeface="Times New Roman"/>
                          <a:cs typeface="Times New Roman" pitchFamily="18" charset="0"/>
                        </a:rPr>
                        <a:t>Category</a:t>
                      </a:r>
                      <a:r>
                        <a:rPr lang="it-IT" sz="1400" kern="1200" baseline="0" dirty="0" smtClean="0">
                          <a:solidFill>
                            <a:schemeClr val="tx1"/>
                          </a:solidFill>
                          <a:latin typeface="Times New Roman" pitchFamily="18" charset="0"/>
                          <a:ea typeface="Times New Roman"/>
                          <a:cs typeface="Times New Roman" pitchFamily="18" charset="0"/>
                        </a:rPr>
                        <a:t> 1</a:t>
                      </a:r>
                      <a:endParaRPr lang="it-IT" sz="1400" kern="1200" dirty="0" smtClean="0">
                        <a:solidFill>
                          <a:schemeClr val="tx1"/>
                        </a:solidFill>
                        <a:latin typeface="Times New Roman" pitchFamily="18" charset="0"/>
                        <a:ea typeface="Times New Roman"/>
                        <a:cs typeface="Times New Roman" pitchFamily="18" charset="0"/>
                      </a:endParaRPr>
                    </a:p>
                  </a:txBody>
                  <a:tcPr marL="11079" marR="11079" marT="11079" marB="110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indent="-539750" algn="ctr">
                        <a:lnSpc>
                          <a:spcPct val="100000"/>
                        </a:lnSpc>
                        <a:spcBef>
                          <a:spcPts val="0"/>
                        </a:spcBef>
                        <a:spcAft>
                          <a:spcPts val="0"/>
                        </a:spcAft>
                      </a:pPr>
                      <a:r>
                        <a:rPr lang="it-IT" sz="1400" kern="1200" dirty="0" err="1" smtClean="0">
                          <a:solidFill>
                            <a:schemeClr val="tx1"/>
                          </a:solidFill>
                          <a:latin typeface="Times New Roman" pitchFamily="18" charset="0"/>
                          <a:ea typeface="Times New Roman"/>
                          <a:cs typeface="Times New Roman" pitchFamily="18" charset="0"/>
                        </a:rPr>
                        <a:t>Category</a:t>
                      </a:r>
                      <a:r>
                        <a:rPr lang="it-IT" sz="1400" kern="1200" dirty="0" smtClean="0">
                          <a:solidFill>
                            <a:schemeClr val="tx1"/>
                          </a:solidFill>
                          <a:latin typeface="Times New Roman" pitchFamily="18" charset="0"/>
                          <a:ea typeface="Times New Roman"/>
                          <a:cs typeface="Times New Roman" pitchFamily="18" charset="0"/>
                        </a:rPr>
                        <a:t> 2</a:t>
                      </a:r>
                    </a:p>
                  </a:txBody>
                  <a:tcPr marL="11079" marR="11079" marT="11079" marB="110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indent="-539750" algn="ctr">
                        <a:lnSpc>
                          <a:spcPct val="100000"/>
                        </a:lnSpc>
                        <a:spcBef>
                          <a:spcPts val="0"/>
                        </a:spcBef>
                        <a:spcAft>
                          <a:spcPts val="0"/>
                        </a:spcAft>
                      </a:pPr>
                      <a:r>
                        <a:rPr lang="it-IT" sz="1400" kern="1200" dirty="0" err="1" smtClean="0">
                          <a:solidFill>
                            <a:schemeClr val="tx1"/>
                          </a:solidFill>
                          <a:latin typeface="Times New Roman" pitchFamily="18" charset="0"/>
                          <a:ea typeface="Times New Roman"/>
                          <a:cs typeface="Times New Roman" pitchFamily="18" charset="0"/>
                        </a:rPr>
                        <a:t>Category</a:t>
                      </a:r>
                      <a:r>
                        <a:rPr lang="it-IT" sz="1400" kern="1200" dirty="0" smtClean="0">
                          <a:solidFill>
                            <a:schemeClr val="tx1"/>
                          </a:solidFill>
                          <a:latin typeface="Times New Roman" pitchFamily="18" charset="0"/>
                          <a:ea typeface="Times New Roman"/>
                          <a:cs typeface="Times New Roman" pitchFamily="18" charset="0"/>
                        </a:rPr>
                        <a:t> 3</a:t>
                      </a:r>
                    </a:p>
                  </a:txBody>
                  <a:tcPr marL="11079" marR="11079" marT="11079" marB="110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indent="-539750" algn="ctr">
                        <a:lnSpc>
                          <a:spcPct val="100000"/>
                        </a:lnSpc>
                        <a:spcBef>
                          <a:spcPts val="0"/>
                        </a:spcBef>
                        <a:spcAft>
                          <a:spcPts val="0"/>
                        </a:spcAft>
                      </a:pPr>
                      <a:r>
                        <a:rPr lang="it-IT" sz="1400" kern="1200" dirty="0" err="1" smtClean="0">
                          <a:solidFill>
                            <a:schemeClr val="tx1"/>
                          </a:solidFill>
                          <a:latin typeface="Times New Roman" pitchFamily="18" charset="0"/>
                          <a:ea typeface="Times New Roman"/>
                          <a:cs typeface="Times New Roman" pitchFamily="18" charset="0"/>
                        </a:rPr>
                        <a:t>Category</a:t>
                      </a:r>
                      <a:r>
                        <a:rPr lang="it-IT" sz="1400" kern="1200" dirty="0" smtClean="0">
                          <a:solidFill>
                            <a:schemeClr val="tx1"/>
                          </a:solidFill>
                          <a:latin typeface="Times New Roman" pitchFamily="18" charset="0"/>
                          <a:ea typeface="Times New Roman"/>
                          <a:cs typeface="Times New Roman" pitchFamily="18" charset="0"/>
                        </a:rPr>
                        <a:t> 4</a:t>
                      </a:r>
                    </a:p>
                  </a:txBody>
                  <a:tcPr marL="11079" marR="11079" marT="11079" marB="110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1030065">
                <a:tc>
                  <a:txBody>
                    <a:bodyPr/>
                    <a:lstStyle/>
                    <a:p>
                      <a:pPr marL="0" indent="0" algn="l">
                        <a:lnSpc>
                          <a:spcPct val="100000"/>
                        </a:lnSpc>
                        <a:spcBef>
                          <a:spcPts val="600"/>
                        </a:spcBef>
                        <a:spcAft>
                          <a:spcPts val="0"/>
                        </a:spcAft>
                      </a:pPr>
                      <a:r>
                        <a:rPr lang="en-GB" sz="1400" dirty="0" smtClean="0">
                          <a:latin typeface="Times New Roman" pitchFamily="18" charset="0"/>
                          <a:ea typeface="Times New Roman"/>
                          <a:cs typeface="Times New Roman" pitchFamily="18" charset="0"/>
                        </a:rPr>
                        <a:t>GHS pictograms</a:t>
                      </a:r>
                      <a:endParaRPr lang="it-IT" sz="1400" dirty="0">
                        <a:latin typeface="Times New Roman" pitchFamily="18" charset="0"/>
                        <a:ea typeface="Times New Roman"/>
                        <a:cs typeface="Times New Roman" pitchFamily="18" charset="0"/>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0000"/>
                        </a:lnSpc>
                        <a:spcBef>
                          <a:spcPts val="0"/>
                        </a:spcBef>
                        <a:spcAft>
                          <a:spcPts val="0"/>
                        </a:spcAft>
                      </a:pPr>
                      <a:endParaRPr lang="en-GB" sz="1400" dirty="0">
                        <a:latin typeface="Times New Roman" pitchFamily="18" charset="0"/>
                        <a:ea typeface="Times New Roman"/>
                        <a:cs typeface="Times New Roman" pitchFamily="18" charset="0"/>
                      </a:endParaRPr>
                    </a:p>
                  </a:txBody>
                  <a:tcPr marL="11079" marR="11079" marT="11079" marB="110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endParaRPr lang="en-GB" sz="1400" dirty="0">
                        <a:latin typeface="Times New Roman" pitchFamily="18" charset="0"/>
                        <a:ea typeface="Times New Roman"/>
                        <a:cs typeface="Times New Roman" pitchFamily="18" charset="0"/>
                      </a:endParaRPr>
                    </a:p>
                  </a:txBody>
                  <a:tcPr marL="11079" marR="11079" marT="11079" marB="110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endParaRPr lang="en-GB" sz="1400" dirty="0">
                        <a:latin typeface="Times New Roman" pitchFamily="18" charset="0"/>
                        <a:ea typeface="Times New Roman"/>
                        <a:cs typeface="Times New Roman" pitchFamily="18" charset="0"/>
                      </a:endParaRPr>
                    </a:p>
                  </a:txBody>
                  <a:tcPr marL="11079" marR="11079" marT="11079" marB="110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endParaRPr lang="en-GB" sz="1400" dirty="0">
                        <a:latin typeface="Times New Roman" pitchFamily="18" charset="0"/>
                        <a:ea typeface="Times New Roman"/>
                        <a:cs typeface="Times New Roman" pitchFamily="18" charset="0"/>
                      </a:endParaRPr>
                    </a:p>
                  </a:txBody>
                  <a:tcPr marL="11079" marR="11079" marT="11079" marB="110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298">
                <a:tc>
                  <a:txBody>
                    <a:bodyPr/>
                    <a:lstStyle/>
                    <a:p>
                      <a:pPr algn="l">
                        <a:lnSpc>
                          <a:spcPct val="100000"/>
                        </a:lnSpc>
                      </a:pPr>
                      <a:r>
                        <a:rPr lang="it-IT" sz="1400" kern="1200" dirty="0" err="1" smtClean="0">
                          <a:solidFill>
                            <a:schemeClr val="tx1"/>
                          </a:solidFill>
                          <a:latin typeface="Times New Roman" pitchFamily="18" charset="0"/>
                          <a:ea typeface="Times New Roman"/>
                          <a:cs typeface="Times New Roman" pitchFamily="18" charset="0"/>
                        </a:rPr>
                        <a:t>Signal</a:t>
                      </a:r>
                      <a:r>
                        <a:rPr lang="it-IT" sz="1400" kern="1200" baseline="0" dirty="0" smtClean="0">
                          <a:solidFill>
                            <a:schemeClr val="tx1"/>
                          </a:solidFill>
                          <a:latin typeface="Times New Roman" pitchFamily="18" charset="0"/>
                          <a:ea typeface="Times New Roman"/>
                          <a:cs typeface="Times New Roman" pitchFamily="18" charset="0"/>
                        </a:rPr>
                        <a:t> word</a:t>
                      </a:r>
                      <a:endParaRPr lang="it-IT" sz="1400" kern="1200" dirty="0" smtClean="0">
                        <a:solidFill>
                          <a:schemeClr val="tx1"/>
                        </a:solidFill>
                        <a:latin typeface="Times New Roman" pitchFamily="18" charset="0"/>
                        <a:ea typeface="Times New Roman"/>
                        <a:cs typeface="Times New Roman" pitchFamily="18" charset="0"/>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0000"/>
                        </a:lnSpc>
                        <a:spcBef>
                          <a:spcPts val="0"/>
                        </a:spcBef>
                        <a:spcAft>
                          <a:spcPts val="0"/>
                        </a:spcAft>
                      </a:pPr>
                      <a:r>
                        <a:rPr lang="it-IT" sz="1400" dirty="0" err="1" smtClean="0">
                          <a:latin typeface="Times New Roman" pitchFamily="18" charset="0"/>
                          <a:ea typeface="Times New Roman"/>
                          <a:cs typeface="Times New Roman" pitchFamily="18" charset="0"/>
                        </a:rPr>
                        <a:t>Danger</a:t>
                      </a:r>
                      <a:endParaRPr lang="it-IT" sz="1400" dirty="0">
                        <a:latin typeface="Times New Roman" pitchFamily="18" charset="0"/>
                        <a:ea typeface="Times New Roman"/>
                        <a:cs typeface="Times New Roman" pitchFamily="18" charset="0"/>
                      </a:endParaRPr>
                    </a:p>
                  </a:txBody>
                  <a:tcPr marL="11079" marR="11079" marT="11079" marB="110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it-IT" sz="1400" dirty="0" err="1" smtClean="0">
                          <a:latin typeface="Times New Roman" pitchFamily="18" charset="0"/>
                          <a:ea typeface="Times New Roman"/>
                          <a:cs typeface="Times New Roman" pitchFamily="18" charset="0"/>
                        </a:rPr>
                        <a:t>Danger</a:t>
                      </a:r>
                      <a:endParaRPr lang="it-IT" sz="1400" dirty="0">
                        <a:latin typeface="Times New Roman" pitchFamily="18" charset="0"/>
                        <a:ea typeface="Times New Roman"/>
                        <a:cs typeface="Times New Roman" pitchFamily="18" charset="0"/>
                      </a:endParaRPr>
                    </a:p>
                  </a:txBody>
                  <a:tcPr marL="11079" marR="11079" marT="11079" marB="110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it-IT" sz="1400" dirty="0" err="1" smtClean="0">
                          <a:latin typeface="Times New Roman" pitchFamily="18" charset="0"/>
                          <a:ea typeface="Times New Roman"/>
                          <a:cs typeface="Times New Roman" pitchFamily="18" charset="0"/>
                        </a:rPr>
                        <a:t>Danger</a:t>
                      </a:r>
                      <a:endParaRPr lang="it-IT" sz="1400" dirty="0">
                        <a:latin typeface="Times New Roman" pitchFamily="18" charset="0"/>
                        <a:ea typeface="Times New Roman"/>
                        <a:cs typeface="Times New Roman" pitchFamily="18" charset="0"/>
                      </a:endParaRPr>
                    </a:p>
                  </a:txBody>
                  <a:tcPr marL="11079" marR="11079" marT="11079" marB="110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it-IT" sz="1400" dirty="0" err="1" smtClean="0">
                          <a:latin typeface="Times New Roman" pitchFamily="18" charset="0"/>
                          <a:ea typeface="Times New Roman"/>
                          <a:cs typeface="Times New Roman" pitchFamily="18" charset="0"/>
                        </a:rPr>
                        <a:t>Warning</a:t>
                      </a:r>
                      <a:endParaRPr lang="it-IT" sz="1400" dirty="0">
                        <a:latin typeface="Times New Roman" pitchFamily="18" charset="0"/>
                        <a:ea typeface="Times New Roman"/>
                        <a:cs typeface="Times New Roman" pitchFamily="18" charset="0"/>
                      </a:endParaRPr>
                    </a:p>
                  </a:txBody>
                  <a:tcPr marL="11079" marR="11079" marT="11079" marB="110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4486">
                <a:tc>
                  <a:txBody>
                    <a:bodyPr/>
                    <a:lstStyle/>
                    <a:p>
                      <a:pPr algn="l">
                        <a:lnSpc>
                          <a:spcPct val="100000"/>
                        </a:lnSpc>
                      </a:pPr>
                      <a:r>
                        <a:rPr lang="it-IT" sz="1400" kern="1200" dirty="0" err="1" smtClean="0">
                          <a:solidFill>
                            <a:schemeClr val="tx1"/>
                          </a:solidFill>
                          <a:latin typeface="Times New Roman" pitchFamily="18" charset="0"/>
                          <a:ea typeface="Times New Roman"/>
                          <a:cs typeface="Times New Roman" pitchFamily="18" charset="0"/>
                        </a:rPr>
                        <a:t>Hazard</a:t>
                      </a:r>
                      <a:r>
                        <a:rPr lang="it-IT" sz="1400" kern="1200" dirty="0" smtClean="0">
                          <a:solidFill>
                            <a:schemeClr val="tx1"/>
                          </a:solidFill>
                          <a:latin typeface="Times New Roman" pitchFamily="18" charset="0"/>
                          <a:ea typeface="Times New Roman"/>
                          <a:cs typeface="Times New Roman" pitchFamily="18" charset="0"/>
                        </a:rPr>
                        <a:t> statement</a:t>
                      </a:r>
                      <a:endParaRPr lang="it-IT" sz="1400" kern="1200" dirty="0">
                        <a:solidFill>
                          <a:schemeClr val="tx1"/>
                        </a:solidFill>
                        <a:latin typeface="Times New Roman" pitchFamily="18" charset="0"/>
                        <a:ea typeface="Times New Roman"/>
                        <a:cs typeface="Times New Roman" pitchFamily="18" charset="0"/>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0000"/>
                        </a:lnSpc>
                      </a:pPr>
                      <a:r>
                        <a:rPr lang="it-IT" sz="1400" kern="1200" dirty="0" smtClean="0">
                          <a:solidFill>
                            <a:schemeClr val="tx1"/>
                          </a:solidFill>
                          <a:latin typeface="Times New Roman" pitchFamily="18" charset="0"/>
                          <a:ea typeface="Times New Roman"/>
                          <a:cs typeface="Times New Roman" pitchFamily="18" charset="0"/>
                        </a:rPr>
                        <a:t>H300:</a:t>
                      </a:r>
                    </a:p>
                    <a:p>
                      <a:pPr algn="ctr">
                        <a:lnSpc>
                          <a:spcPct val="100000"/>
                        </a:lnSpc>
                      </a:pPr>
                      <a:r>
                        <a:rPr lang="it-IT" sz="1400" kern="1200" dirty="0" err="1" smtClean="0">
                          <a:solidFill>
                            <a:schemeClr val="tx1"/>
                          </a:solidFill>
                          <a:latin typeface="Times New Roman" pitchFamily="18" charset="0"/>
                          <a:ea typeface="Times New Roman"/>
                          <a:cs typeface="Times New Roman" pitchFamily="18" charset="0"/>
                        </a:rPr>
                        <a:t>Fatal</a:t>
                      </a:r>
                      <a:r>
                        <a:rPr lang="it-IT" sz="1400" kern="1200" baseline="0" dirty="0" smtClean="0">
                          <a:solidFill>
                            <a:schemeClr val="tx1"/>
                          </a:solidFill>
                          <a:latin typeface="Times New Roman" pitchFamily="18" charset="0"/>
                          <a:ea typeface="Times New Roman"/>
                          <a:cs typeface="Times New Roman" pitchFamily="18" charset="0"/>
                        </a:rPr>
                        <a:t> </a:t>
                      </a:r>
                      <a:r>
                        <a:rPr lang="it-IT" sz="1400" kern="1200" baseline="0" dirty="0" err="1" smtClean="0">
                          <a:solidFill>
                            <a:schemeClr val="tx1"/>
                          </a:solidFill>
                          <a:latin typeface="Times New Roman" pitchFamily="18" charset="0"/>
                          <a:ea typeface="Times New Roman"/>
                          <a:cs typeface="Times New Roman" pitchFamily="18" charset="0"/>
                        </a:rPr>
                        <a:t>if</a:t>
                      </a:r>
                      <a:r>
                        <a:rPr lang="it-IT" sz="1400" kern="1200" baseline="0" dirty="0" smtClean="0">
                          <a:solidFill>
                            <a:schemeClr val="tx1"/>
                          </a:solidFill>
                          <a:latin typeface="Times New Roman" pitchFamily="18" charset="0"/>
                          <a:ea typeface="Times New Roman"/>
                          <a:cs typeface="Times New Roman" pitchFamily="18" charset="0"/>
                        </a:rPr>
                        <a:t> </a:t>
                      </a:r>
                      <a:r>
                        <a:rPr lang="it-IT" sz="1400" kern="1200" baseline="0" dirty="0" err="1" smtClean="0">
                          <a:solidFill>
                            <a:schemeClr val="tx1"/>
                          </a:solidFill>
                          <a:latin typeface="Times New Roman" pitchFamily="18" charset="0"/>
                          <a:ea typeface="Times New Roman"/>
                          <a:cs typeface="Times New Roman" pitchFamily="18" charset="0"/>
                        </a:rPr>
                        <a:t>swallowed</a:t>
                      </a:r>
                      <a:endParaRPr lang="it-IT" sz="1400" kern="1200" dirty="0" smtClean="0">
                        <a:solidFill>
                          <a:schemeClr val="tx1"/>
                        </a:solidFill>
                        <a:latin typeface="Times New Roman" pitchFamily="18" charset="0"/>
                        <a:ea typeface="Times New Roman"/>
                        <a:cs typeface="Times New Roman" pitchFamily="18" charset="0"/>
                      </a:endParaRPr>
                    </a:p>
                  </a:txBody>
                  <a:tcPr marL="11079" marR="11079" marT="11079" marB="110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it-IT" sz="1400" kern="1200" dirty="0" smtClean="0">
                          <a:solidFill>
                            <a:schemeClr val="tx1"/>
                          </a:solidFill>
                          <a:latin typeface="Times New Roman" pitchFamily="18" charset="0"/>
                          <a:ea typeface="Times New Roman"/>
                          <a:cs typeface="Times New Roman" pitchFamily="18" charset="0"/>
                        </a:rPr>
                        <a:t>H300:</a:t>
                      </a:r>
                    </a:p>
                    <a:p>
                      <a:pPr algn="ctr">
                        <a:lnSpc>
                          <a:spcPct val="100000"/>
                        </a:lnSpc>
                      </a:pPr>
                      <a:r>
                        <a:rPr lang="it-IT" sz="1400" kern="1200" dirty="0" err="1" smtClean="0">
                          <a:solidFill>
                            <a:schemeClr val="tx1"/>
                          </a:solidFill>
                          <a:latin typeface="Times New Roman" pitchFamily="18" charset="0"/>
                          <a:ea typeface="Times New Roman"/>
                          <a:cs typeface="Times New Roman" pitchFamily="18" charset="0"/>
                        </a:rPr>
                        <a:t>Fatal</a:t>
                      </a:r>
                      <a:r>
                        <a:rPr lang="it-IT" sz="1400" kern="1200" baseline="0" dirty="0" smtClean="0">
                          <a:solidFill>
                            <a:schemeClr val="tx1"/>
                          </a:solidFill>
                          <a:latin typeface="Times New Roman" pitchFamily="18" charset="0"/>
                          <a:ea typeface="Times New Roman"/>
                          <a:cs typeface="Times New Roman" pitchFamily="18" charset="0"/>
                        </a:rPr>
                        <a:t> </a:t>
                      </a:r>
                      <a:r>
                        <a:rPr lang="it-IT" sz="1400" kern="1200" baseline="0" dirty="0" err="1" smtClean="0">
                          <a:solidFill>
                            <a:schemeClr val="tx1"/>
                          </a:solidFill>
                          <a:latin typeface="Times New Roman" pitchFamily="18" charset="0"/>
                          <a:ea typeface="Times New Roman"/>
                          <a:cs typeface="Times New Roman" pitchFamily="18" charset="0"/>
                        </a:rPr>
                        <a:t>if</a:t>
                      </a:r>
                      <a:r>
                        <a:rPr lang="it-IT" sz="1400" kern="1200" baseline="0" dirty="0" smtClean="0">
                          <a:solidFill>
                            <a:schemeClr val="tx1"/>
                          </a:solidFill>
                          <a:latin typeface="Times New Roman" pitchFamily="18" charset="0"/>
                          <a:ea typeface="Times New Roman"/>
                          <a:cs typeface="Times New Roman" pitchFamily="18" charset="0"/>
                        </a:rPr>
                        <a:t> </a:t>
                      </a:r>
                      <a:r>
                        <a:rPr lang="it-IT" sz="1400" kern="1200" baseline="0" dirty="0" err="1" smtClean="0">
                          <a:solidFill>
                            <a:schemeClr val="tx1"/>
                          </a:solidFill>
                          <a:latin typeface="Times New Roman" pitchFamily="18" charset="0"/>
                          <a:ea typeface="Times New Roman"/>
                          <a:cs typeface="Times New Roman" pitchFamily="18" charset="0"/>
                        </a:rPr>
                        <a:t>swallowed</a:t>
                      </a:r>
                      <a:endParaRPr lang="it-IT" sz="1400" kern="1200" dirty="0" smtClean="0">
                        <a:solidFill>
                          <a:schemeClr val="tx1"/>
                        </a:solidFill>
                        <a:latin typeface="Times New Roman" pitchFamily="18" charset="0"/>
                        <a:ea typeface="Times New Roman"/>
                        <a:cs typeface="Times New Roman" pitchFamily="18" charset="0"/>
                      </a:endParaRPr>
                    </a:p>
                  </a:txBody>
                  <a:tcPr marL="11079" marR="11079" marT="11079" marB="110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it-IT" sz="1400" kern="1200" dirty="0" smtClean="0">
                          <a:solidFill>
                            <a:schemeClr val="tx1"/>
                          </a:solidFill>
                          <a:latin typeface="Times New Roman" pitchFamily="18" charset="0"/>
                          <a:ea typeface="Times New Roman"/>
                          <a:cs typeface="Times New Roman" pitchFamily="18" charset="0"/>
                        </a:rPr>
                        <a:t>H301:</a:t>
                      </a:r>
                    </a:p>
                    <a:p>
                      <a:pPr algn="ctr">
                        <a:lnSpc>
                          <a:spcPct val="100000"/>
                        </a:lnSpc>
                      </a:pPr>
                      <a:r>
                        <a:rPr lang="it-IT" sz="1400" kern="1200" dirty="0" err="1" smtClean="0">
                          <a:solidFill>
                            <a:schemeClr val="tx1"/>
                          </a:solidFill>
                          <a:latin typeface="Times New Roman" pitchFamily="18" charset="0"/>
                          <a:ea typeface="Times New Roman"/>
                          <a:cs typeface="Times New Roman" pitchFamily="18" charset="0"/>
                        </a:rPr>
                        <a:t>Toxic</a:t>
                      </a:r>
                      <a:r>
                        <a:rPr lang="it-IT" sz="1400" kern="1200" dirty="0" smtClean="0">
                          <a:solidFill>
                            <a:schemeClr val="tx1"/>
                          </a:solidFill>
                          <a:latin typeface="Times New Roman" pitchFamily="18" charset="0"/>
                          <a:ea typeface="Times New Roman"/>
                          <a:cs typeface="Times New Roman" pitchFamily="18" charset="0"/>
                        </a:rPr>
                        <a:t> </a:t>
                      </a:r>
                      <a:r>
                        <a:rPr lang="it-IT" sz="1400" kern="1200" dirty="0" err="1" smtClean="0">
                          <a:solidFill>
                            <a:schemeClr val="tx1"/>
                          </a:solidFill>
                          <a:latin typeface="Times New Roman" pitchFamily="18" charset="0"/>
                          <a:ea typeface="Times New Roman"/>
                          <a:cs typeface="Times New Roman" pitchFamily="18" charset="0"/>
                        </a:rPr>
                        <a:t>if</a:t>
                      </a:r>
                      <a:r>
                        <a:rPr lang="it-IT" sz="1400" kern="1200" dirty="0" smtClean="0">
                          <a:solidFill>
                            <a:schemeClr val="tx1"/>
                          </a:solidFill>
                          <a:latin typeface="Times New Roman" pitchFamily="18" charset="0"/>
                          <a:ea typeface="Times New Roman"/>
                          <a:cs typeface="Times New Roman" pitchFamily="18" charset="0"/>
                        </a:rPr>
                        <a:t> </a:t>
                      </a:r>
                      <a:r>
                        <a:rPr lang="it-IT" sz="1400" kern="1200" dirty="0" err="1" smtClean="0">
                          <a:solidFill>
                            <a:schemeClr val="tx1"/>
                          </a:solidFill>
                          <a:latin typeface="Times New Roman" pitchFamily="18" charset="0"/>
                          <a:ea typeface="Times New Roman"/>
                          <a:cs typeface="Times New Roman" pitchFamily="18" charset="0"/>
                        </a:rPr>
                        <a:t>swallowed</a:t>
                      </a:r>
                      <a:endParaRPr lang="it-IT" sz="1400" kern="1200" dirty="0" smtClean="0">
                        <a:solidFill>
                          <a:schemeClr val="tx1"/>
                        </a:solidFill>
                        <a:latin typeface="Times New Roman" pitchFamily="18" charset="0"/>
                        <a:ea typeface="Times New Roman"/>
                        <a:cs typeface="Times New Roman" pitchFamily="18" charset="0"/>
                      </a:endParaRPr>
                    </a:p>
                  </a:txBody>
                  <a:tcPr marL="11079" marR="11079" marT="11079" marB="110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it-IT" sz="1400" kern="1200" dirty="0" smtClean="0">
                          <a:solidFill>
                            <a:schemeClr val="tx1"/>
                          </a:solidFill>
                          <a:latin typeface="Times New Roman" pitchFamily="18" charset="0"/>
                          <a:ea typeface="Times New Roman"/>
                          <a:cs typeface="Times New Roman" pitchFamily="18" charset="0"/>
                        </a:rPr>
                        <a:t>H302:</a:t>
                      </a:r>
                    </a:p>
                    <a:p>
                      <a:pPr algn="ctr">
                        <a:lnSpc>
                          <a:spcPct val="100000"/>
                        </a:lnSpc>
                      </a:pPr>
                      <a:r>
                        <a:rPr lang="it-IT" sz="1400" kern="1200" dirty="0" err="1" smtClean="0">
                          <a:solidFill>
                            <a:schemeClr val="tx1"/>
                          </a:solidFill>
                          <a:latin typeface="Times New Roman" pitchFamily="18" charset="0"/>
                          <a:ea typeface="Times New Roman"/>
                          <a:cs typeface="Times New Roman" pitchFamily="18" charset="0"/>
                        </a:rPr>
                        <a:t>Harmful</a:t>
                      </a:r>
                      <a:r>
                        <a:rPr lang="it-IT" sz="1400" kern="1200" dirty="0" smtClean="0">
                          <a:solidFill>
                            <a:schemeClr val="tx1"/>
                          </a:solidFill>
                          <a:latin typeface="Times New Roman" pitchFamily="18" charset="0"/>
                          <a:ea typeface="Times New Roman"/>
                          <a:cs typeface="Times New Roman" pitchFamily="18" charset="0"/>
                        </a:rPr>
                        <a:t> </a:t>
                      </a:r>
                      <a:r>
                        <a:rPr lang="it-IT" sz="1400" kern="1200" dirty="0" err="1" smtClean="0">
                          <a:solidFill>
                            <a:schemeClr val="tx1"/>
                          </a:solidFill>
                          <a:latin typeface="Times New Roman" pitchFamily="18" charset="0"/>
                          <a:ea typeface="Times New Roman"/>
                          <a:cs typeface="Times New Roman" pitchFamily="18" charset="0"/>
                        </a:rPr>
                        <a:t>if</a:t>
                      </a:r>
                      <a:r>
                        <a:rPr lang="it-IT" sz="1400" kern="1200" dirty="0" smtClean="0">
                          <a:solidFill>
                            <a:schemeClr val="tx1"/>
                          </a:solidFill>
                          <a:latin typeface="Times New Roman" pitchFamily="18" charset="0"/>
                          <a:ea typeface="Times New Roman"/>
                          <a:cs typeface="Times New Roman" pitchFamily="18" charset="0"/>
                        </a:rPr>
                        <a:t> </a:t>
                      </a:r>
                      <a:r>
                        <a:rPr lang="it-IT" sz="1400" kern="1200" dirty="0" err="1" smtClean="0">
                          <a:solidFill>
                            <a:schemeClr val="tx1"/>
                          </a:solidFill>
                          <a:latin typeface="Times New Roman" pitchFamily="18" charset="0"/>
                          <a:ea typeface="Times New Roman"/>
                          <a:cs typeface="Times New Roman" pitchFamily="18" charset="0"/>
                        </a:rPr>
                        <a:t>swallowed</a:t>
                      </a:r>
                      <a:endParaRPr lang="it-IT" sz="1400" kern="1200" dirty="0" smtClean="0">
                        <a:solidFill>
                          <a:schemeClr val="tx1"/>
                        </a:solidFill>
                        <a:latin typeface="Times New Roman" pitchFamily="18" charset="0"/>
                        <a:ea typeface="Times New Roman"/>
                        <a:cs typeface="Times New Roman" pitchFamily="18" charset="0"/>
                      </a:endParaRPr>
                    </a:p>
                  </a:txBody>
                  <a:tcPr marL="11079" marR="11079" marT="11079" marB="110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1450">
                <a:tc>
                  <a:txBody>
                    <a:bodyPr/>
                    <a:lstStyle/>
                    <a:p>
                      <a:pPr algn="l">
                        <a:lnSpc>
                          <a:spcPct val="100000"/>
                        </a:lnSpc>
                      </a:pPr>
                      <a:r>
                        <a:rPr lang="it-IT" sz="1400" kern="1200" dirty="0" err="1" smtClean="0">
                          <a:solidFill>
                            <a:schemeClr val="tx1"/>
                          </a:solidFill>
                          <a:latin typeface="Times New Roman" pitchFamily="18" charset="0"/>
                          <a:ea typeface="Times New Roman"/>
                          <a:cs typeface="Times New Roman" pitchFamily="18" charset="0"/>
                        </a:rPr>
                        <a:t>Precautionary</a:t>
                      </a:r>
                      <a:r>
                        <a:rPr lang="it-IT" sz="1400" kern="1200" dirty="0" smtClean="0">
                          <a:solidFill>
                            <a:schemeClr val="tx1"/>
                          </a:solidFill>
                          <a:latin typeface="Times New Roman" pitchFamily="18" charset="0"/>
                          <a:ea typeface="Times New Roman"/>
                          <a:cs typeface="Times New Roman" pitchFamily="18" charset="0"/>
                        </a:rPr>
                        <a:t> statement </a:t>
                      </a:r>
                    </a:p>
                    <a:p>
                      <a:pPr algn="l">
                        <a:lnSpc>
                          <a:spcPct val="100000"/>
                        </a:lnSpc>
                      </a:pPr>
                      <a:r>
                        <a:rPr lang="it-IT" sz="1400" kern="1200" dirty="0" err="1" smtClean="0">
                          <a:solidFill>
                            <a:schemeClr val="tx1"/>
                          </a:solidFill>
                          <a:latin typeface="Times New Roman" pitchFamily="18" charset="0"/>
                          <a:ea typeface="Times New Roman"/>
                          <a:cs typeface="Times New Roman" pitchFamily="18" charset="0"/>
                        </a:rPr>
                        <a:t>Prevention</a:t>
                      </a:r>
                      <a:endParaRPr lang="it-IT" sz="1400" kern="1200" dirty="0" smtClean="0">
                        <a:solidFill>
                          <a:schemeClr val="tx1"/>
                        </a:solidFill>
                        <a:latin typeface="Times New Roman" pitchFamily="18" charset="0"/>
                        <a:ea typeface="Times New Roman"/>
                        <a:cs typeface="Times New Roman" pitchFamily="18" charset="0"/>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0000"/>
                        </a:lnSpc>
                        <a:spcBef>
                          <a:spcPts val="600"/>
                        </a:spcBef>
                        <a:spcAft>
                          <a:spcPts val="0"/>
                        </a:spcAft>
                      </a:pPr>
                      <a:r>
                        <a:rPr lang="en-GB" sz="1200" dirty="0">
                          <a:latin typeface="Times New Roman"/>
                          <a:ea typeface="Times New Roman"/>
                          <a:cs typeface="Times New Roman"/>
                        </a:rPr>
                        <a:t>P264</a:t>
                      </a:r>
                      <a:br>
                        <a:rPr lang="en-GB" sz="1200" dirty="0">
                          <a:latin typeface="Times New Roman"/>
                          <a:ea typeface="Times New Roman"/>
                          <a:cs typeface="Times New Roman"/>
                        </a:rPr>
                      </a:br>
                      <a:r>
                        <a:rPr lang="en-GB" sz="1200" dirty="0">
                          <a:latin typeface="Times New Roman"/>
                          <a:ea typeface="Times New Roman"/>
                          <a:cs typeface="Times New Roman"/>
                        </a:rPr>
                        <a:t>P270</a:t>
                      </a:r>
                      <a:endParaRPr lang="it-IT"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0"/>
                        </a:spcAft>
                      </a:pPr>
                      <a:r>
                        <a:rPr lang="en-GB" sz="1200" dirty="0">
                          <a:latin typeface="Times New Roman"/>
                          <a:ea typeface="Times New Roman"/>
                          <a:cs typeface="Times New Roman"/>
                        </a:rPr>
                        <a:t>P264</a:t>
                      </a:r>
                      <a:br>
                        <a:rPr lang="en-GB" sz="1200" dirty="0">
                          <a:latin typeface="Times New Roman"/>
                          <a:ea typeface="Times New Roman"/>
                          <a:cs typeface="Times New Roman"/>
                        </a:rPr>
                      </a:br>
                      <a:r>
                        <a:rPr lang="en-GB" sz="1200" dirty="0">
                          <a:latin typeface="Times New Roman"/>
                          <a:ea typeface="Times New Roman"/>
                          <a:cs typeface="Times New Roman"/>
                        </a:rPr>
                        <a:t>P270</a:t>
                      </a:r>
                      <a:endParaRPr lang="it-IT"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0"/>
                        </a:spcAft>
                      </a:pPr>
                      <a:r>
                        <a:rPr lang="en-GB" sz="1200" dirty="0">
                          <a:latin typeface="Times New Roman"/>
                          <a:ea typeface="Times New Roman"/>
                          <a:cs typeface="Times New Roman"/>
                        </a:rPr>
                        <a:t>P264</a:t>
                      </a:r>
                      <a:br>
                        <a:rPr lang="en-GB" sz="1200" dirty="0">
                          <a:latin typeface="Times New Roman"/>
                          <a:ea typeface="Times New Roman"/>
                          <a:cs typeface="Times New Roman"/>
                        </a:rPr>
                      </a:br>
                      <a:r>
                        <a:rPr lang="en-GB" sz="1200" dirty="0">
                          <a:latin typeface="Times New Roman"/>
                          <a:ea typeface="Times New Roman"/>
                          <a:cs typeface="Times New Roman"/>
                        </a:rPr>
                        <a:t>P270</a:t>
                      </a:r>
                      <a:endParaRPr lang="it-IT"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0"/>
                        </a:spcAft>
                      </a:pPr>
                      <a:r>
                        <a:rPr lang="en-GB" sz="1200" dirty="0">
                          <a:latin typeface="Times New Roman"/>
                          <a:ea typeface="Times New Roman"/>
                          <a:cs typeface="Times New Roman"/>
                        </a:rPr>
                        <a:t>P264</a:t>
                      </a:r>
                      <a:br>
                        <a:rPr lang="en-GB" sz="1200" dirty="0">
                          <a:latin typeface="Times New Roman"/>
                          <a:ea typeface="Times New Roman"/>
                          <a:cs typeface="Times New Roman"/>
                        </a:rPr>
                      </a:br>
                      <a:r>
                        <a:rPr lang="en-GB" sz="1200" dirty="0">
                          <a:latin typeface="Times New Roman"/>
                          <a:ea typeface="Times New Roman"/>
                          <a:cs typeface="Times New Roman"/>
                        </a:rPr>
                        <a:t>P270</a:t>
                      </a:r>
                      <a:endParaRPr lang="it-IT"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762">
                <a:tc>
                  <a:txBody>
                    <a:bodyPr/>
                    <a:lstStyle/>
                    <a:p>
                      <a:pPr algn="l">
                        <a:lnSpc>
                          <a:spcPct val="100000"/>
                        </a:lnSpc>
                      </a:pPr>
                      <a:r>
                        <a:rPr lang="it-IT" sz="1400" kern="1200" dirty="0" err="1" smtClean="0">
                          <a:solidFill>
                            <a:schemeClr val="tx1"/>
                          </a:solidFill>
                          <a:latin typeface="Times New Roman" pitchFamily="18" charset="0"/>
                          <a:ea typeface="Times New Roman"/>
                          <a:cs typeface="Times New Roman" pitchFamily="18" charset="0"/>
                        </a:rPr>
                        <a:t>Precautionary</a:t>
                      </a:r>
                      <a:r>
                        <a:rPr lang="it-IT" sz="1400" kern="1200" baseline="0" dirty="0" smtClean="0">
                          <a:solidFill>
                            <a:schemeClr val="tx1"/>
                          </a:solidFill>
                          <a:latin typeface="Times New Roman" pitchFamily="18" charset="0"/>
                          <a:ea typeface="Times New Roman"/>
                          <a:cs typeface="Times New Roman" pitchFamily="18" charset="0"/>
                        </a:rPr>
                        <a:t> statement</a:t>
                      </a:r>
                      <a:endParaRPr lang="it-IT" sz="1400" kern="1200" dirty="0" smtClean="0">
                        <a:solidFill>
                          <a:schemeClr val="tx1"/>
                        </a:solidFill>
                        <a:latin typeface="Times New Roman" pitchFamily="18" charset="0"/>
                        <a:ea typeface="Times New Roman"/>
                        <a:cs typeface="Times New Roman" pitchFamily="18" charset="0"/>
                      </a:endParaRPr>
                    </a:p>
                    <a:p>
                      <a:pPr algn="l">
                        <a:lnSpc>
                          <a:spcPct val="100000"/>
                        </a:lnSpc>
                      </a:pPr>
                      <a:r>
                        <a:rPr lang="it-IT" sz="1400" kern="1200" dirty="0" err="1" smtClean="0">
                          <a:solidFill>
                            <a:schemeClr val="tx1"/>
                          </a:solidFill>
                          <a:latin typeface="Times New Roman" pitchFamily="18" charset="0"/>
                          <a:ea typeface="Times New Roman"/>
                          <a:cs typeface="Times New Roman" pitchFamily="18" charset="0"/>
                        </a:rPr>
                        <a:t>Response</a:t>
                      </a:r>
                      <a:endParaRPr lang="it-IT" sz="1400" kern="1200" dirty="0" smtClean="0">
                        <a:solidFill>
                          <a:schemeClr val="tx1"/>
                        </a:solidFill>
                        <a:latin typeface="Times New Roman" pitchFamily="18" charset="0"/>
                        <a:ea typeface="Times New Roman"/>
                        <a:cs typeface="Times New Roman" pitchFamily="18" charset="0"/>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0000"/>
                        </a:lnSpc>
                        <a:spcBef>
                          <a:spcPts val="600"/>
                        </a:spcBef>
                        <a:spcAft>
                          <a:spcPts val="0"/>
                        </a:spcAft>
                      </a:pPr>
                      <a:r>
                        <a:rPr lang="en-GB" sz="1200" dirty="0">
                          <a:latin typeface="Times New Roman"/>
                          <a:ea typeface="Times New Roman"/>
                          <a:cs typeface="Times New Roman"/>
                        </a:rPr>
                        <a:t>P301 + P310</a:t>
                      </a:r>
                      <a:br>
                        <a:rPr lang="en-GB" sz="1200" dirty="0">
                          <a:latin typeface="Times New Roman"/>
                          <a:ea typeface="Times New Roman"/>
                          <a:cs typeface="Times New Roman"/>
                        </a:rPr>
                      </a:br>
                      <a:r>
                        <a:rPr lang="en-GB" sz="1200" dirty="0">
                          <a:latin typeface="Times New Roman"/>
                          <a:ea typeface="Times New Roman"/>
                          <a:cs typeface="Times New Roman"/>
                        </a:rPr>
                        <a:t>P321</a:t>
                      </a:r>
                      <a:br>
                        <a:rPr lang="en-GB" sz="1200" dirty="0">
                          <a:latin typeface="Times New Roman"/>
                          <a:ea typeface="Times New Roman"/>
                          <a:cs typeface="Times New Roman"/>
                        </a:rPr>
                      </a:br>
                      <a:r>
                        <a:rPr lang="en-GB" sz="1200" dirty="0">
                          <a:latin typeface="Times New Roman"/>
                          <a:ea typeface="Times New Roman"/>
                          <a:cs typeface="Times New Roman"/>
                        </a:rPr>
                        <a:t>P330</a:t>
                      </a:r>
                      <a:endParaRPr lang="it-IT"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0"/>
                        </a:spcAft>
                      </a:pPr>
                      <a:r>
                        <a:rPr lang="en-GB" sz="1200" dirty="0">
                          <a:latin typeface="Times New Roman"/>
                          <a:ea typeface="Times New Roman"/>
                          <a:cs typeface="Times New Roman"/>
                        </a:rPr>
                        <a:t>P301 + P310</a:t>
                      </a:r>
                      <a:br>
                        <a:rPr lang="en-GB" sz="1200" dirty="0">
                          <a:latin typeface="Times New Roman"/>
                          <a:ea typeface="Times New Roman"/>
                          <a:cs typeface="Times New Roman"/>
                        </a:rPr>
                      </a:br>
                      <a:r>
                        <a:rPr lang="en-GB" sz="1200" dirty="0">
                          <a:latin typeface="Times New Roman"/>
                          <a:ea typeface="Times New Roman"/>
                          <a:cs typeface="Times New Roman"/>
                        </a:rPr>
                        <a:t>P321</a:t>
                      </a:r>
                      <a:br>
                        <a:rPr lang="en-GB" sz="1200" dirty="0">
                          <a:latin typeface="Times New Roman"/>
                          <a:ea typeface="Times New Roman"/>
                          <a:cs typeface="Times New Roman"/>
                        </a:rPr>
                      </a:br>
                      <a:r>
                        <a:rPr lang="en-GB" sz="1200" dirty="0">
                          <a:latin typeface="Times New Roman"/>
                          <a:ea typeface="Times New Roman"/>
                          <a:cs typeface="Times New Roman"/>
                        </a:rPr>
                        <a:t>P330</a:t>
                      </a:r>
                      <a:endParaRPr lang="it-IT"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0"/>
                        </a:spcAft>
                      </a:pPr>
                      <a:r>
                        <a:rPr lang="en-GB" sz="1200" dirty="0">
                          <a:latin typeface="Times New Roman"/>
                          <a:ea typeface="Times New Roman"/>
                          <a:cs typeface="Times New Roman"/>
                        </a:rPr>
                        <a:t>P301 + P310</a:t>
                      </a:r>
                      <a:br>
                        <a:rPr lang="en-GB" sz="1200" dirty="0">
                          <a:latin typeface="Times New Roman"/>
                          <a:ea typeface="Times New Roman"/>
                          <a:cs typeface="Times New Roman"/>
                        </a:rPr>
                      </a:br>
                      <a:r>
                        <a:rPr lang="en-GB" sz="1200" dirty="0">
                          <a:latin typeface="Times New Roman"/>
                          <a:ea typeface="Times New Roman"/>
                          <a:cs typeface="Times New Roman"/>
                        </a:rPr>
                        <a:t>P321</a:t>
                      </a:r>
                      <a:br>
                        <a:rPr lang="en-GB" sz="1200" dirty="0">
                          <a:latin typeface="Times New Roman"/>
                          <a:ea typeface="Times New Roman"/>
                          <a:cs typeface="Times New Roman"/>
                        </a:rPr>
                      </a:br>
                      <a:r>
                        <a:rPr lang="en-GB" sz="1200" dirty="0">
                          <a:latin typeface="Times New Roman"/>
                          <a:ea typeface="Times New Roman"/>
                          <a:cs typeface="Times New Roman"/>
                        </a:rPr>
                        <a:t>P330</a:t>
                      </a:r>
                      <a:endParaRPr lang="it-IT"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0"/>
                        </a:spcAft>
                      </a:pPr>
                      <a:r>
                        <a:rPr lang="en-GB" sz="1200" dirty="0">
                          <a:latin typeface="Times New Roman"/>
                          <a:ea typeface="Times New Roman"/>
                          <a:cs typeface="Times New Roman"/>
                        </a:rPr>
                        <a:t>P301 + P312</a:t>
                      </a:r>
                      <a:br>
                        <a:rPr lang="en-GB" sz="1200" dirty="0">
                          <a:latin typeface="Times New Roman"/>
                          <a:ea typeface="Times New Roman"/>
                          <a:cs typeface="Times New Roman"/>
                        </a:rPr>
                      </a:br>
                      <a:r>
                        <a:rPr lang="en-GB" sz="1200" dirty="0">
                          <a:latin typeface="Times New Roman"/>
                          <a:ea typeface="Times New Roman"/>
                          <a:cs typeface="Times New Roman"/>
                        </a:rPr>
                        <a:t>P330</a:t>
                      </a:r>
                      <a:endParaRPr lang="it-IT"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422">
                <a:tc>
                  <a:txBody>
                    <a:bodyPr/>
                    <a:lstStyle/>
                    <a:p>
                      <a:pPr algn="l">
                        <a:lnSpc>
                          <a:spcPct val="100000"/>
                        </a:lnSpc>
                      </a:pPr>
                      <a:r>
                        <a:rPr lang="it-IT" sz="1400" kern="1200" dirty="0" err="1" smtClean="0">
                          <a:solidFill>
                            <a:schemeClr val="tx1"/>
                          </a:solidFill>
                          <a:latin typeface="Times New Roman" pitchFamily="18" charset="0"/>
                          <a:ea typeface="Times New Roman"/>
                          <a:cs typeface="Times New Roman" pitchFamily="18" charset="0"/>
                        </a:rPr>
                        <a:t>Precautionary</a:t>
                      </a:r>
                      <a:r>
                        <a:rPr lang="it-IT" sz="1400" kern="1200" baseline="0" dirty="0" smtClean="0">
                          <a:solidFill>
                            <a:schemeClr val="tx1"/>
                          </a:solidFill>
                          <a:latin typeface="Times New Roman" pitchFamily="18" charset="0"/>
                          <a:ea typeface="Times New Roman"/>
                          <a:cs typeface="Times New Roman" pitchFamily="18" charset="0"/>
                        </a:rPr>
                        <a:t> statement</a:t>
                      </a:r>
                      <a:endParaRPr lang="it-IT" sz="1400" kern="1200" dirty="0" smtClean="0">
                        <a:solidFill>
                          <a:schemeClr val="tx1"/>
                        </a:solidFill>
                        <a:latin typeface="Times New Roman" pitchFamily="18" charset="0"/>
                        <a:ea typeface="Times New Roman"/>
                        <a:cs typeface="Times New Roman" pitchFamily="18" charset="0"/>
                      </a:endParaRPr>
                    </a:p>
                    <a:p>
                      <a:pPr algn="l">
                        <a:lnSpc>
                          <a:spcPct val="100000"/>
                        </a:lnSpc>
                      </a:pPr>
                      <a:r>
                        <a:rPr lang="it-IT" sz="1400" kern="1200" dirty="0" err="1" smtClean="0">
                          <a:solidFill>
                            <a:schemeClr val="tx1"/>
                          </a:solidFill>
                          <a:latin typeface="Times New Roman" pitchFamily="18" charset="0"/>
                          <a:ea typeface="Times New Roman"/>
                          <a:cs typeface="Times New Roman" pitchFamily="18" charset="0"/>
                        </a:rPr>
                        <a:t>Storage</a:t>
                      </a:r>
                      <a:endParaRPr lang="it-IT" sz="1400" kern="1200" dirty="0" smtClean="0">
                        <a:solidFill>
                          <a:schemeClr val="tx1"/>
                        </a:solidFill>
                        <a:latin typeface="Times New Roman" pitchFamily="18" charset="0"/>
                        <a:ea typeface="Times New Roman"/>
                        <a:cs typeface="Times New Roman" pitchFamily="18" charset="0"/>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0000"/>
                        </a:lnSpc>
                        <a:spcBef>
                          <a:spcPts val="600"/>
                        </a:spcBef>
                        <a:spcAft>
                          <a:spcPts val="0"/>
                        </a:spcAft>
                      </a:pPr>
                      <a:r>
                        <a:rPr lang="en-GB" sz="1200">
                          <a:latin typeface="Times New Roman"/>
                          <a:ea typeface="Times New Roman"/>
                          <a:cs typeface="Times New Roman"/>
                        </a:rPr>
                        <a:t>P405</a:t>
                      </a:r>
                      <a:endParaRPr lang="it-IT"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0"/>
                        </a:spcAft>
                      </a:pPr>
                      <a:r>
                        <a:rPr lang="en-GB" sz="1200">
                          <a:latin typeface="Times New Roman"/>
                          <a:ea typeface="Times New Roman"/>
                          <a:cs typeface="Times New Roman"/>
                        </a:rPr>
                        <a:t>P405</a:t>
                      </a:r>
                      <a:endParaRPr lang="it-IT"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0"/>
                        </a:spcAft>
                      </a:pPr>
                      <a:r>
                        <a:rPr lang="en-GB" sz="1200" dirty="0">
                          <a:latin typeface="Times New Roman"/>
                          <a:ea typeface="Times New Roman"/>
                          <a:cs typeface="Times New Roman"/>
                        </a:rPr>
                        <a:t>P405</a:t>
                      </a:r>
                      <a:endParaRPr lang="it-IT"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0"/>
                        </a:spcAft>
                      </a:pPr>
                      <a:endParaRPr lang="en-GB"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762">
                <a:tc>
                  <a:txBody>
                    <a:bodyPr/>
                    <a:lstStyle/>
                    <a:p>
                      <a:pPr algn="l">
                        <a:lnSpc>
                          <a:spcPct val="100000"/>
                        </a:lnSpc>
                      </a:pPr>
                      <a:r>
                        <a:rPr lang="it-IT" sz="1400" kern="1200" dirty="0" err="1" smtClean="0">
                          <a:solidFill>
                            <a:schemeClr val="tx1"/>
                          </a:solidFill>
                          <a:latin typeface="Times New Roman" pitchFamily="18" charset="0"/>
                          <a:ea typeface="Times New Roman"/>
                          <a:cs typeface="Times New Roman" pitchFamily="18" charset="0"/>
                        </a:rPr>
                        <a:t>Precautionary</a:t>
                      </a:r>
                      <a:r>
                        <a:rPr lang="it-IT" sz="1400" kern="1200" dirty="0" smtClean="0">
                          <a:solidFill>
                            <a:schemeClr val="tx1"/>
                          </a:solidFill>
                          <a:latin typeface="Times New Roman" pitchFamily="18" charset="0"/>
                          <a:ea typeface="Times New Roman"/>
                          <a:cs typeface="Times New Roman" pitchFamily="18" charset="0"/>
                        </a:rPr>
                        <a:t> statement</a:t>
                      </a:r>
                    </a:p>
                    <a:p>
                      <a:pPr algn="l">
                        <a:lnSpc>
                          <a:spcPct val="100000"/>
                        </a:lnSpc>
                      </a:pPr>
                      <a:r>
                        <a:rPr lang="it-IT" sz="1400" kern="1200" dirty="0" err="1" smtClean="0">
                          <a:solidFill>
                            <a:schemeClr val="tx1"/>
                          </a:solidFill>
                          <a:latin typeface="Times New Roman" pitchFamily="18" charset="0"/>
                          <a:ea typeface="Times New Roman"/>
                          <a:cs typeface="Times New Roman" pitchFamily="18" charset="0"/>
                        </a:rPr>
                        <a:t>Disposal</a:t>
                      </a:r>
                      <a:endParaRPr lang="en-GB" sz="1400" kern="1200" dirty="0" smtClean="0">
                        <a:solidFill>
                          <a:schemeClr val="tx1"/>
                        </a:solidFill>
                        <a:latin typeface="Times New Roman" pitchFamily="18" charset="0"/>
                        <a:ea typeface="Times New Roman"/>
                        <a:cs typeface="Times New Roman" pitchFamily="18" charset="0"/>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0000"/>
                        </a:lnSpc>
                        <a:spcBef>
                          <a:spcPts val="600"/>
                        </a:spcBef>
                        <a:spcAft>
                          <a:spcPts val="0"/>
                        </a:spcAft>
                      </a:pPr>
                      <a:r>
                        <a:rPr lang="en-GB" sz="1200">
                          <a:latin typeface="Times New Roman"/>
                          <a:ea typeface="Times New Roman"/>
                          <a:cs typeface="Times New Roman"/>
                        </a:rPr>
                        <a:t>P501</a:t>
                      </a:r>
                      <a:endParaRPr lang="it-IT"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0"/>
                        </a:spcAft>
                      </a:pPr>
                      <a:r>
                        <a:rPr lang="en-GB" sz="1200">
                          <a:latin typeface="Times New Roman"/>
                          <a:ea typeface="Times New Roman"/>
                          <a:cs typeface="Times New Roman"/>
                        </a:rPr>
                        <a:t>P501</a:t>
                      </a:r>
                      <a:endParaRPr lang="it-IT"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0"/>
                        </a:spcAft>
                      </a:pPr>
                      <a:r>
                        <a:rPr lang="en-GB" sz="1200">
                          <a:latin typeface="Times New Roman"/>
                          <a:ea typeface="Times New Roman"/>
                          <a:cs typeface="Times New Roman"/>
                        </a:rPr>
                        <a:t>P501</a:t>
                      </a:r>
                      <a:endParaRPr lang="it-IT"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0"/>
                        </a:spcAft>
                      </a:pPr>
                      <a:r>
                        <a:rPr lang="en-GB" sz="1200" dirty="0">
                          <a:latin typeface="Times New Roman"/>
                          <a:ea typeface="Times New Roman"/>
                          <a:cs typeface="Times New Roman"/>
                        </a:rPr>
                        <a:t>P501</a:t>
                      </a:r>
                      <a:endParaRPr lang="it-IT"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Immagine 4" descr="teschio.jpg"/>
          <p:cNvPicPr>
            <a:picLocks noChangeAspect="1"/>
          </p:cNvPicPr>
          <p:nvPr/>
        </p:nvPicPr>
        <p:blipFill>
          <a:blip r:embed="rId2" cstate="print"/>
          <a:stretch>
            <a:fillRect/>
          </a:stretch>
        </p:blipFill>
        <p:spPr>
          <a:xfrm>
            <a:off x="3111486" y="2422515"/>
            <a:ext cx="911224" cy="922203"/>
          </a:xfrm>
          <a:prstGeom prst="rect">
            <a:avLst/>
          </a:prstGeom>
        </p:spPr>
      </p:pic>
      <p:pic>
        <p:nvPicPr>
          <p:cNvPr id="6" name="Immagine 5" descr="teschio.jpg"/>
          <p:cNvPicPr>
            <a:picLocks noChangeAspect="1"/>
          </p:cNvPicPr>
          <p:nvPr/>
        </p:nvPicPr>
        <p:blipFill>
          <a:blip r:embed="rId2" cstate="print"/>
          <a:stretch>
            <a:fillRect/>
          </a:stretch>
        </p:blipFill>
        <p:spPr>
          <a:xfrm>
            <a:off x="4897436" y="2422515"/>
            <a:ext cx="911224" cy="922203"/>
          </a:xfrm>
          <a:prstGeom prst="rect">
            <a:avLst/>
          </a:prstGeom>
        </p:spPr>
      </p:pic>
      <p:pic>
        <p:nvPicPr>
          <p:cNvPr id="7" name="Immagine 6" descr="teschio.jpg"/>
          <p:cNvPicPr>
            <a:picLocks noChangeAspect="1"/>
          </p:cNvPicPr>
          <p:nvPr/>
        </p:nvPicPr>
        <p:blipFill>
          <a:blip r:embed="rId2" cstate="print"/>
          <a:stretch>
            <a:fillRect/>
          </a:stretch>
        </p:blipFill>
        <p:spPr>
          <a:xfrm>
            <a:off x="6540510" y="2422515"/>
            <a:ext cx="911224" cy="922203"/>
          </a:xfrm>
          <a:prstGeom prst="rect">
            <a:avLst/>
          </a:prstGeom>
        </p:spPr>
      </p:pic>
      <p:pic>
        <p:nvPicPr>
          <p:cNvPr id="8" name="Immagine 7" descr="!.jpg"/>
          <p:cNvPicPr>
            <a:picLocks noChangeAspect="1"/>
          </p:cNvPicPr>
          <p:nvPr/>
        </p:nvPicPr>
        <p:blipFill>
          <a:blip r:embed="rId3" cstate="print"/>
          <a:stretch>
            <a:fillRect/>
          </a:stretch>
        </p:blipFill>
        <p:spPr>
          <a:xfrm>
            <a:off x="8326460" y="2422515"/>
            <a:ext cx="811101" cy="820873"/>
          </a:xfrm>
          <a:prstGeom prst="rect">
            <a:avLst/>
          </a:prstGeom>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First and </a:t>
            </a:r>
            <a:r>
              <a:rPr lang="it-IT" dirty="0" err="1" smtClean="0"/>
              <a:t>second</a:t>
            </a:r>
            <a:r>
              <a:rPr lang="it-IT" dirty="0" smtClean="0"/>
              <a:t> </a:t>
            </a:r>
            <a:r>
              <a:rPr lang="it-IT" dirty="0" err="1" smtClean="0"/>
              <a:t>category</a:t>
            </a:r>
            <a:r>
              <a:rPr lang="it-IT" dirty="0" smtClean="0"/>
              <a:t> </a:t>
            </a:r>
            <a:r>
              <a:rPr lang="it-IT" dirty="0" err="1" smtClean="0"/>
              <a:t>toxicant</a:t>
            </a:r>
            <a:r>
              <a:rPr lang="it-IT" dirty="0" smtClean="0"/>
              <a:t> (</a:t>
            </a:r>
            <a:r>
              <a:rPr lang="it-IT" dirty="0" err="1" smtClean="0"/>
              <a:t>fatal</a:t>
            </a:r>
            <a:r>
              <a:rPr lang="it-IT" smtClean="0"/>
              <a:t>)</a:t>
            </a:r>
            <a:endParaRPr lang="it-IT" dirty="0"/>
          </a:p>
        </p:txBody>
      </p:sp>
      <p:graphicFrame>
        <p:nvGraphicFramePr>
          <p:cNvPr id="4" name="Segnaposto contenuto 3"/>
          <p:cNvGraphicFramePr>
            <a:graphicFrameLocks noGrp="1"/>
          </p:cNvGraphicFramePr>
          <p:nvPr>
            <p:ph idx="1"/>
          </p:nvPr>
        </p:nvGraphicFramePr>
        <p:xfrm>
          <a:off x="741363" y="2101850"/>
          <a:ext cx="8604252" cy="4821123"/>
        </p:xfrm>
        <a:graphic>
          <a:graphicData uri="http://schemas.openxmlformats.org/drawingml/2006/table">
            <a:tbl>
              <a:tblPr firstRow="1" bandRow="1">
                <a:tableStyleId>{5C22544A-7EE6-4342-B048-85BDC9FD1C3A}</a:tableStyleId>
              </a:tblPr>
              <a:tblGrid>
                <a:gridCol w="3722885"/>
                <a:gridCol w="2376264"/>
                <a:gridCol w="1152128"/>
                <a:gridCol w="1352975"/>
              </a:tblGrid>
              <a:tr h="370840">
                <a:tc>
                  <a:txBody>
                    <a:bodyPr/>
                    <a:lstStyle/>
                    <a:p>
                      <a:pPr algn="ctr"/>
                      <a:r>
                        <a:rPr lang="it-IT" dirty="0" err="1" smtClean="0">
                          <a:solidFill>
                            <a:sysClr val="windowText" lastClr="000000"/>
                          </a:solidFill>
                        </a:rPr>
                        <a:t>Substance</a:t>
                      </a:r>
                      <a:endParaRPr lang="it-IT"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it-IT" dirty="0" smtClean="0">
                          <a:solidFill>
                            <a:sysClr val="windowText" lastClr="000000"/>
                          </a:solidFill>
                        </a:rPr>
                        <a:t>OLD</a:t>
                      </a:r>
                      <a:r>
                        <a:rPr lang="it-IT" baseline="-25000" dirty="0" smtClean="0">
                          <a:solidFill>
                            <a:sysClr val="windowText" lastClr="000000"/>
                          </a:solidFill>
                        </a:rPr>
                        <a:t>50</a:t>
                      </a:r>
                      <a:r>
                        <a:rPr lang="it-IT" dirty="0" smtClean="0">
                          <a:solidFill>
                            <a:sysClr val="windowText" lastClr="000000"/>
                          </a:solidFill>
                        </a:rPr>
                        <a:t> (</a:t>
                      </a:r>
                      <a:r>
                        <a:rPr lang="it-IT" dirty="0" err="1" smtClean="0">
                          <a:solidFill>
                            <a:sysClr val="windowText" lastClr="000000"/>
                          </a:solidFill>
                        </a:rPr>
                        <a:t>rat</a:t>
                      </a:r>
                      <a:r>
                        <a:rPr lang="it-IT" dirty="0" smtClean="0">
                          <a:solidFill>
                            <a:sysClr val="windowText" lastClr="000000"/>
                          </a:solidFill>
                        </a:rPr>
                        <a:t>)</a:t>
                      </a:r>
                      <a:endParaRPr lang="it-IT"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it-IT" dirty="0" err="1" smtClean="0">
                          <a:solidFill>
                            <a:sysClr val="windowText" lastClr="000000"/>
                          </a:solidFill>
                        </a:rPr>
                        <a:t>Origin</a:t>
                      </a:r>
                      <a:endParaRPr lang="it-IT"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it-IT" dirty="0" err="1" smtClean="0">
                          <a:solidFill>
                            <a:sysClr val="windowText" lastClr="000000"/>
                          </a:solidFill>
                        </a:rPr>
                        <a:t>Category</a:t>
                      </a:r>
                      <a:endParaRPr lang="it-IT"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371043">
                <a:tc>
                  <a:txBody>
                    <a:bodyPr/>
                    <a:lstStyle/>
                    <a:p>
                      <a:r>
                        <a:rPr lang="it-IT" dirty="0" err="1" smtClean="0"/>
                        <a:t>Botulinum</a:t>
                      </a:r>
                      <a:r>
                        <a:rPr lang="it-IT" dirty="0" smtClean="0"/>
                        <a:t> </a:t>
                      </a:r>
                      <a:r>
                        <a:rPr lang="it-IT" dirty="0" err="1" smtClean="0"/>
                        <a:t>toxin</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dirty="0" smtClean="0"/>
                        <a:t>0.000001</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dirty="0" err="1" smtClean="0"/>
                        <a:t>Natural</a:t>
                      </a:r>
                      <a:endParaRPr lang="it-IT"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dirty="0" smtClean="0"/>
                        <a:t>1</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it-IT" dirty="0" smtClean="0"/>
                        <a:t>B </a:t>
                      </a:r>
                      <a:r>
                        <a:rPr lang="it-IT" dirty="0" err="1" smtClean="0"/>
                        <a:t>aflatoxin</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dirty="0" smtClean="0"/>
                        <a:t>0.048</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dirty="0" err="1" smtClean="0"/>
                        <a:t>Natural</a:t>
                      </a:r>
                      <a:endParaRPr lang="it-IT"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dirty="0" smtClean="0"/>
                        <a:t>1</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it-IT" dirty="0" err="1" smtClean="0"/>
                        <a:t>Tetradotoxin</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dirty="0" smtClean="0"/>
                        <a:t>0.3 (mouse)</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dirty="0" err="1" smtClean="0"/>
                        <a:t>Natural</a:t>
                      </a:r>
                      <a:endParaRPr lang="it-IT"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dirty="0" smtClean="0"/>
                        <a:t>1</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it-IT" dirty="0" smtClean="0"/>
                        <a:t>As</a:t>
                      </a:r>
                      <a:r>
                        <a:rPr lang="it-IT" baseline="-25000" dirty="0" smtClean="0"/>
                        <a:t>2</a:t>
                      </a:r>
                      <a:r>
                        <a:rPr lang="it-IT" dirty="0" smtClean="0"/>
                        <a:t>O</a:t>
                      </a:r>
                      <a:r>
                        <a:rPr lang="it-IT" baseline="-25000" dirty="0" smtClean="0"/>
                        <a:t>3</a:t>
                      </a:r>
                      <a:endParaRPr lang="it-IT"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dirty="0" smtClean="0"/>
                        <a:t>1.5</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dirty="0" err="1" smtClean="0"/>
                        <a:t>Synthetic</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dirty="0" smtClean="0"/>
                        <a:t>1</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it-IT" dirty="0" err="1" smtClean="0"/>
                        <a:t>Phosphorus</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it-IT" dirty="0" smtClean="0"/>
                        <a:t>3</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it-IT" dirty="0" err="1" smtClean="0"/>
                        <a:t>Synthetic</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it-IT" dirty="0" smtClean="0"/>
                        <a:t>1</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70840">
                <a:tc>
                  <a:txBody>
                    <a:bodyPr/>
                    <a:lstStyle/>
                    <a:p>
                      <a:r>
                        <a:rPr lang="it-IT" dirty="0" err="1" smtClean="0"/>
                        <a:t>Sodium</a:t>
                      </a:r>
                      <a:r>
                        <a:rPr lang="it-IT" baseline="0" dirty="0" smtClean="0"/>
                        <a:t> </a:t>
                      </a:r>
                      <a:r>
                        <a:rPr lang="it-IT" baseline="0" dirty="0" err="1" smtClean="0"/>
                        <a:t>cyanide</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dirty="0" smtClean="0"/>
                        <a:t>6.5</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dirty="0" err="1" smtClean="0"/>
                        <a:t>Synthetic</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dirty="0" smtClean="0"/>
                        <a:t>2</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it-IT" dirty="0" err="1" smtClean="0"/>
                        <a:t>Hydrogen</a:t>
                      </a:r>
                      <a:r>
                        <a:rPr lang="it-IT" baseline="0" dirty="0" smtClean="0"/>
                        <a:t> </a:t>
                      </a:r>
                      <a:r>
                        <a:rPr lang="it-IT" baseline="0" dirty="0" err="1" smtClean="0"/>
                        <a:t>cyanide</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dirty="0" smtClean="0"/>
                        <a:t>10</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dirty="0" err="1" smtClean="0"/>
                        <a:t>Synthetic</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dirty="0" smtClean="0"/>
                        <a:t>2</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it-IT" dirty="0" err="1" smtClean="0"/>
                        <a:t>Trimethyl</a:t>
                      </a:r>
                      <a:r>
                        <a:rPr lang="it-IT" baseline="0" dirty="0" smtClean="0"/>
                        <a:t> tin </a:t>
                      </a:r>
                      <a:r>
                        <a:rPr lang="it-IT" baseline="0" dirty="0" err="1" smtClean="0"/>
                        <a:t>chloride</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dirty="0" smtClean="0"/>
                        <a:t>13</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dirty="0" err="1" smtClean="0"/>
                        <a:t>Synthetic</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dirty="0" smtClean="0"/>
                        <a:t>2</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it-IT" dirty="0" smtClean="0"/>
                        <a:t>OsO</a:t>
                      </a:r>
                      <a:r>
                        <a:rPr lang="it-IT" baseline="-25000" dirty="0" smtClean="0"/>
                        <a:t>4</a:t>
                      </a:r>
                      <a:endParaRPr lang="it-IT"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dirty="0" smtClean="0"/>
                        <a:t>14</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dirty="0" err="1" smtClean="0"/>
                        <a:t>Synthetic</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dirty="0" smtClean="0"/>
                        <a:t>2</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it-IT" dirty="0" err="1" smtClean="0"/>
                        <a:t>Acrolein</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dirty="0" smtClean="0"/>
                        <a:t>42</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dirty="0" err="1" smtClean="0"/>
                        <a:t>Synthetic</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dirty="0" smtClean="0"/>
                        <a:t>2</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it-IT" dirty="0" err="1" smtClean="0"/>
                        <a:t>Sodium</a:t>
                      </a:r>
                      <a:r>
                        <a:rPr lang="it-IT" baseline="0" dirty="0" smtClean="0"/>
                        <a:t> azide</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dirty="0" smtClean="0"/>
                        <a:t>27</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dirty="0" err="1" smtClean="0"/>
                        <a:t>Synthetic</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dirty="0" smtClean="0"/>
                        <a:t>2</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it-IT" dirty="0" smtClean="0"/>
                        <a:t>Nicotine</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dirty="0" smtClean="0"/>
                        <a:t>50</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dirty="0" err="1" smtClean="0"/>
                        <a:t>Natural</a:t>
                      </a:r>
                      <a:endParaRPr lang="it-IT"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dirty="0" smtClean="0"/>
                        <a:t>2</a:t>
                      </a: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Acute </a:t>
            </a:r>
            <a:r>
              <a:rPr lang="it-IT" dirty="0" err="1" smtClean="0"/>
              <a:t>toxicity</a:t>
            </a:r>
            <a:r>
              <a:rPr lang="it-IT" dirty="0" smtClean="0"/>
              <a:t/>
            </a:r>
            <a:br>
              <a:rPr lang="it-IT" dirty="0" smtClean="0"/>
            </a:br>
            <a:r>
              <a:rPr lang="it-IT" sz="3600" dirty="0" err="1" smtClean="0"/>
              <a:t>labvel</a:t>
            </a:r>
            <a:r>
              <a:rPr lang="it-IT" sz="3600" dirty="0" smtClean="0"/>
              <a:t> </a:t>
            </a:r>
            <a:r>
              <a:rPr lang="it-IT" sz="3600" dirty="0" err="1" smtClean="0"/>
              <a:t>elements</a:t>
            </a:r>
            <a:r>
              <a:rPr lang="it-IT" sz="3600" dirty="0" smtClean="0"/>
              <a:t> - </a:t>
            </a:r>
            <a:r>
              <a:rPr lang="it-IT" sz="3600" dirty="0" err="1" smtClean="0"/>
              <a:t>dermal</a:t>
            </a:r>
            <a:endParaRPr lang="it-IT" dirty="0"/>
          </a:p>
        </p:txBody>
      </p:sp>
      <p:graphicFrame>
        <p:nvGraphicFramePr>
          <p:cNvPr id="4" name="Segnaposto contenuto 3"/>
          <p:cNvGraphicFramePr>
            <a:graphicFrameLocks noGrp="1"/>
          </p:cNvGraphicFramePr>
          <p:nvPr>
            <p:ph idx="1"/>
          </p:nvPr>
        </p:nvGraphicFramePr>
        <p:xfrm>
          <a:off x="741363" y="2101850"/>
          <a:ext cx="8942419" cy="5326791"/>
        </p:xfrm>
        <a:graphic>
          <a:graphicData uri="http://schemas.openxmlformats.org/drawingml/2006/table">
            <a:tbl>
              <a:tblPr/>
              <a:tblGrid>
                <a:gridCol w="1941495"/>
                <a:gridCol w="1807420"/>
                <a:gridCol w="1684380"/>
                <a:gridCol w="1794612"/>
                <a:gridCol w="1714512"/>
              </a:tblGrid>
              <a:tr h="232103">
                <a:tc>
                  <a:txBody>
                    <a:bodyPr/>
                    <a:lstStyle/>
                    <a:p>
                      <a:pPr marL="0" indent="0" algn="ctr">
                        <a:lnSpc>
                          <a:spcPct val="100000"/>
                        </a:lnSpc>
                        <a:spcBef>
                          <a:spcPts val="600"/>
                        </a:spcBef>
                        <a:spcAft>
                          <a:spcPts val="0"/>
                        </a:spcAft>
                      </a:pPr>
                      <a:r>
                        <a:rPr lang="en-GB" sz="1400" dirty="0" smtClean="0">
                          <a:latin typeface="Times New Roman" pitchFamily="18" charset="0"/>
                          <a:ea typeface="Times New Roman"/>
                          <a:cs typeface="Times New Roman" pitchFamily="18" charset="0"/>
                        </a:rPr>
                        <a:t>Classification</a:t>
                      </a:r>
                      <a:endParaRPr lang="it-IT" sz="1400" dirty="0">
                        <a:latin typeface="Times New Roman" pitchFamily="18" charset="0"/>
                        <a:ea typeface="Times New Roman"/>
                        <a:cs typeface="Times New Roman" pitchFamily="18" charset="0"/>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indent="-539750" algn="ctr">
                        <a:lnSpc>
                          <a:spcPct val="100000"/>
                        </a:lnSpc>
                        <a:spcBef>
                          <a:spcPts val="0"/>
                        </a:spcBef>
                        <a:spcAft>
                          <a:spcPts val="0"/>
                        </a:spcAft>
                      </a:pPr>
                      <a:r>
                        <a:rPr lang="it-IT" sz="1400" kern="1200" dirty="0" err="1" smtClean="0">
                          <a:solidFill>
                            <a:schemeClr val="tx1"/>
                          </a:solidFill>
                          <a:latin typeface="Times New Roman" pitchFamily="18" charset="0"/>
                          <a:ea typeface="Times New Roman"/>
                          <a:cs typeface="Times New Roman" pitchFamily="18" charset="0"/>
                        </a:rPr>
                        <a:t>Category</a:t>
                      </a:r>
                      <a:r>
                        <a:rPr lang="it-IT" sz="1400" kern="1200" baseline="0" dirty="0" smtClean="0">
                          <a:solidFill>
                            <a:schemeClr val="tx1"/>
                          </a:solidFill>
                          <a:latin typeface="Times New Roman" pitchFamily="18" charset="0"/>
                          <a:ea typeface="Times New Roman"/>
                          <a:cs typeface="Times New Roman" pitchFamily="18" charset="0"/>
                        </a:rPr>
                        <a:t> 1</a:t>
                      </a:r>
                      <a:endParaRPr lang="it-IT" sz="1400" kern="1200" dirty="0" smtClean="0">
                        <a:solidFill>
                          <a:schemeClr val="tx1"/>
                        </a:solidFill>
                        <a:latin typeface="Times New Roman" pitchFamily="18" charset="0"/>
                        <a:ea typeface="Times New Roman"/>
                        <a:cs typeface="Times New Roman" pitchFamily="18" charset="0"/>
                      </a:endParaRPr>
                    </a:p>
                  </a:txBody>
                  <a:tcPr marL="11079" marR="11079" marT="11079" marB="110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indent="-539750" algn="ctr">
                        <a:lnSpc>
                          <a:spcPct val="100000"/>
                        </a:lnSpc>
                        <a:spcBef>
                          <a:spcPts val="0"/>
                        </a:spcBef>
                        <a:spcAft>
                          <a:spcPts val="0"/>
                        </a:spcAft>
                      </a:pPr>
                      <a:r>
                        <a:rPr lang="it-IT" sz="1400" kern="1200" dirty="0" err="1" smtClean="0">
                          <a:solidFill>
                            <a:schemeClr val="tx1"/>
                          </a:solidFill>
                          <a:latin typeface="Times New Roman" pitchFamily="18" charset="0"/>
                          <a:ea typeface="Times New Roman"/>
                          <a:cs typeface="Times New Roman" pitchFamily="18" charset="0"/>
                        </a:rPr>
                        <a:t>Category</a:t>
                      </a:r>
                      <a:r>
                        <a:rPr lang="it-IT" sz="1400" kern="1200" dirty="0" smtClean="0">
                          <a:solidFill>
                            <a:schemeClr val="tx1"/>
                          </a:solidFill>
                          <a:latin typeface="Times New Roman" pitchFamily="18" charset="0"/>
                          <a:ea typeface="Times New Roman"/>
                          <a:cs typeface="Times New Roman" pitchFamily="18" charset="0"/>
                        </a:rPr>
                        <a:t> 2</a:t>
                      </a:r>
                    </a:p>
                  </a:txBody>
                  <a:tcPr marL="11079" marR="11079" marT="11079" marB="110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indent="-539750" algn="ctr">
                        <a:lnSpc>
                          <a:spcPct val="100000"/>
                        </a:lnSpc>
                        <a:spcBef>
                          <a:spcPts val="0"/>
                        </a:spcBef>
                        <a:spcAft>
                          <a:spcPts val="0"/>
                        </a:spcAft>
                      </a:pPr>
                      <a:r>
                        <a:rPr lang="it-IT" sz="1400" kern="1200" dirty="0" err="1" smtClean="0">
                          <a:solidFill>
                            <a:schemeClr val="tx1"/>
                          </a:solidFill>
                          <a:latin typeface="Times New Roman" pitchFamily="18" charset="0"/>
                          <a:ea typeface="Times New Roman"/>
                          <a:cs typeface="Times New Roman" pitchFamily="18" charset="0"/>
                        </a:rPr>
                        <a:t>Category</a:t>
                      </a:r>
                      <a:r>
                        <a:rPr lang="it-IT" sz="1400" kern="1200" dirty="0" smtClean="0">
                          <a:solidFill>
                            <a:schemeClr val="tx1"/>
                          </a:solidFill>
                          <a:latin typeface="Times New Roman" pitchFamily="18" charset="0"/>
                          <a:ea typeface="Times New Roman"/>
                          <a:cs typeface="Times New Roman" pitchFamily="18" charset="0"/>
                        </a:rPr>
                        <a:t> 3</a:t>
                      </a:r>
                    </a:p>
                  </a:txBody>
                  <a:tcPr marL="11079" marR="11079" marT="11079" marB="110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indent="-539750" algn="ctr">
                        <a:lnSpc>
                          <a:spcPct val="100000"/>
                        </a:lnSpc>
                        <a:spcBef>
                          <a:spcPts val="0"/>
                        </a:spcBef>
                        <a:spcAft>
                          <a:spcPts val="0"/>
                        </a:spcAft>
                      </a:pPr>
                      <a:r>
                        <a:rPr lang="it-IT" sz="1400" kern="1200" dirty="0" err="1" smtClean="0">
                          <a:solidFill>
                            <a:schemeClr val="tx1"/>
                          </a:solidFill>
                          <a:latin typeface="Times New Roman" pitchFamily="18" charset="0"/>
                          <a:ea typeface="Times New Roman"/>
                          <a:cs typeface="Times New Roman" pitchFamily="18" charset="0"/>
                        </a:rPr>
                        <a:t>Category</a:t>
                      </a:r>
                      <a:r>
                        <a:rPr lang="it-IT" sz="1400" kern="1200" dirty="0" smtClean="0">
                          <a:solidFill>
                            <a:schemeClr val="tx1"/>
                          </a:solidFill>
                          <a:latin typeface="Times New Roman" pitchFamily="18" charset="0"/>
                          <a:ea typeface="Times New Roman"/>
                          <a:cs typeface="Times New Roman" pitchFamily="18" charset="0"/>
                        </a:rPr>
                        <a:t> 4</a:t>
                      </a:r>
                    </a:p>
                  </a:txBody>
                  <a:tcPr marL="11079" marR="11079" marT="11079" marB="110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1030065">
                <a:tc>
                  <a:txBody>
                    <a:bodyPr/>
                    <a:lstStyle/>
                    <a:p>
                      <a:pPr marL="0" indent="0" algn="l">
                        <a:lnSpc>
                          <a:spcPct val="100000"/>
                        </a:lnSpc>
                        <a:spcBef>
                          <a:spcPts val="600"/>
                        </a:spcBef>
                        <a:spcAft>
                          <a:spcPts val="0"/>
                        </a:spcAft>
                      </a:pPr>
                      <a:r>
                        <a:rPr lang="en-GB" sz="1400" dirty="0" smtClean="0">
                          <a:latin typeface="Times New Roman" pitchFamily="18" charset="0"/>
                          <a:ea typeface="Times New Roman"/>
                          <a:cs typeface="Times New Roman" pitchFamily="18" charset="0"/>
                        </a:rPr>
                        <a:t>GHS Pictograms</a:t>
                      </a:r>
                      <a:endParaRPr lang="it-IT" sz="1400" dirty="0">
                        <a:latin typeface="Times New Roman" pitchFamily="18" charset="0"/>
                        <a:ea typeface="Times New Roman"/>
                        <a:cs typeface="Times New Roman" pitchFamily="18" charset="0"/>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0000"/>
                        </a:lnSpc>
                        <a:spcBef>
                          <a:spcPts val="0"/>
                        </a:spcBef>
                        <a:spcAft>
                          <a:spcPts val="0"/>
                        </a:spcAft>
                      </a:pPr>
                      <a:endParaRPr lang="en-GB" sz="1400" dirty="0">
                        <a:latin typeface="Times New Roman" pitchFamily="18" charset="0"/>
                        <a:ea typeface="Times New Roman"/>
                        <a:cs typeface="Times New Roman" pitchFamily="18" charset="0"/>
                      </a:endParaRPr>
                    </a:p>
                  </a:txBody>
                  <a:tcPr marL="11079" marR="11079" marT="11079" marB="110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endParaRPr lang="en-GB" sz="1400" dirty="0">
                        <a:latin typeface="Times New Roman" pitchFamily="18" charset="0"/>
                        <a:ea typeface="Times New Roman"/>
                        <a:cs typeface="Times New Roman" pitchFamily="18" charset="0"/>
                      </a:endParaRPr>
                    </a:p>
                  </a:txBody>
                  <a:tcPr marL="11079" marR="11079" marT="11079" marB="110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endParaRPr lang="en-GB" sz="1400" dirty="0">
                        <a:latin typeface="Times New Roman" pitchFamily="18" charset="0"/>
                        <a:ea typeface="Times New Roman"/>
                        <a:cs typeface="Times New Roman" pitchFamily="18" charset="0"/>
                      </a:endParaRPr>
                    </a:p>
                  </a:txBody>
                  <a:tcPr marL="11079" marR="11079" marT="11079" marB="110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endParaRPr lang="en-GB" sz="1400" dirty="0">
                        <a:latin typeface="Times New Roman" pitchFamily="18" charset="0"/>
                        <a:ea typeface="Times New Roman"/>
                        <a:cs typeface="Times New Roman" pitchFamily="18" charset="0"/>
                      </a:endParaRPr>
                    </a:p>
                  </a:txBody>
                  <a:tcPr marL="11079" marR="11079" marT="11079" marB="110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298">
                <a:tc>
                  <a:txBody>
                    <a:bodyPr/>
                    <a:lstStyle/>
                    <a:p>
                      <a:pPr algn="l">
                        <a:lnSpc>
                          <a:spcPct val="100000"/>
                        </a:lnSpc>
                      </a:pPr>
                      <a:r>
                        <a:rPr lang="it-IT" sz="1400" kern="1200" dirty="0" err="1" smtClean="0">
                          <a:solidFill>
                            <a:schemeClr val="tx1"/>
                          </a:solidFill>
                          <a:latin typeface="Times New Roman" pitchFamily="18" charset="0"/>
                          <a:ea typeface="Times New Roman"/>
                          <a:cs typeface="Times New Roman" pitchFamily="18" charset="0"/>
                        </a:rPr>
                        <a:t>Signal</a:t>
                      </a:r>
                      <a:r>
                        <a:rPr lang="it-IT" sz="1400" kern="1200" baseline="0" dirty="0" smtClean="0">
                          <a:solidFill>
                            <a:schemeClr val="tx1"/>
                          </a:solidFill>
                          <a:latin typeface="Times New Roman" pitchFamily="18" charset="0"/>
                          <a:ea typeface="Times New Roman"/>
                          <a:cs typeface="Times New Roman" pitchFamily="18" charset="0"/>
                        </a:rPr>
                        <a:t> word</a:t>
                      </a:r>
                      <a:endParaRPr lang="it-IT" sz="1400" kern="1200" dirty="0" smtClean="0">
                        <a:solidFill>
                          <a:schemeClr val="tx1"/>
                        </a:solidFill>
                        <a:latin typeface="Times New Roman" pitchFamily="18" charset="0"/>
                        <a:ea typeface="Times New Roman"/>
                        <a:cs typeface="Times New Roman" pitchFamily="18" charset="0"/>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0000"/>
                        </a:lnSpc>
                        <a:spcBef>
                          <a:spcPts val="0"/>
                        </a:spcBef>
                        <a:spcAft>
                          <a:spcPts val="0"/>
                        </a:spcAft>
                      </a:pPr>
                      <a:r>
                        <a:rPr lang="it-IT" sz="1400" dirty="0" err="1" smtClean="0">
                          <a:latin typeface="Times New Roman" pitchFamily="18" charset="0"/>
                          <a:ea typeface="Times New Roman"/>
                          <a:cs typeface="Times New Roman" pitchFamily="18" charset="0"/>
                        </a:rPr>
                        <a:t>Danger</a:t>
                      </a:r>
                      <a:endParaRPr lang="it-IT" sz="1400" dirty="0">
                        <a:latin typeface="Times New Roman" pitchFamily="18" charset="0"/>
                        <a:ea typeface="Times New Roman"/>
                        <a:cs typeface="Times New Roman" pitchFamily="18" charset="0"/>
                      </a:endParaRPr>
                    </a:p>
                  </a:txBody>
                  <a:tcPr marL="11079" marR="11079" marT="11079" marB="110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it-IT" sz="1400" dirty="0" err="1" smtClean="0">
                          <a:latin typeface="Times New Roman" pitchFamily="18" charset="0"/>
                          <a:ea typeface="Times New Roman"/>
                          <a:cs typeface="Times New Roman" pitchFamily="18" charset="0"/>
                        </a:rPr>
                        <a:t>Danger</a:t>
                      </a:r>
                      <a:endParaRPr lang="it-IT" sz="1400" dirty="0">
                        <a:latin typeface="Times New Roman" pitchFamily="18" charset="0"/>
                        <a:ea typeface="Times New Roman"/>
                        <a:cs typeface="Times New Roman" pitchFamily="18" charset="0"/>
                      </a:endParaRPr>
                    </a:p>
                  </a:txBody>
                  <a:tcPr marL="11079" marR="11079" marT="11079" marB="110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it-IT" sz="1400" dirty="0" err="1" smtClean="0">
                          <a:latin typeface="Times New Roman" pitchFamily="18" charset="0"/>
                          <a:ea typeface="Times New Roman"/>
                          <a:cs typeface="Times New Roman" pitchFamily="18" charset="0"/>
                        </a:rPr>
                        <a:t>Danger</a:t>
                      </a:r>
                      <a:endParaRPr lang="it-IT" sz="1400" dirty="0">
                        <a:latin typeface="Times New Roman" pitchFamily="18" charset="0"/>
                        <a:ea typeface="Times New Roman"/>
                        <a:cs typeface="Times New Roman" pitchFamily="18" charset="0"/>
                      </a:endParaRPr>
                    </a:p>
                  </a:txBody>
                  <a:tcPr marL="11079" marR="11079" marT="11079" marB="110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it-IT" sz="1400" dirty="0" err="1" smtClean="0">
                          <a:latin typeface="Times New Roman" pitchFamily="18" charset="0"/>
                          <a:ea typeface="Times New Roman"/>
                          <a:cs typeface="Times New Roman" pitchFamily="18" charset="0"/>
                        </a:rPr>
                        <a:t>Warning</a:t>
                      </a:r>
                      <a:endParaRPr lang="it-IT" sz="1400" dirty="0">
                        <a:latin typeface="Times New Roman" pitchFamily="18" charset="0"/>
                        <a:ea typeface="Times New Roman"/>
                        <a:cs typeface="Times New Roman" pitchFamily="18" charset="0"/>
                      </a:endParaRPr>
                    </a:p>
                  </a:txBody>
                  <a:tcPr marL="11079" marR="11079" marT="11079" marB="110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4486">
                <a:tc>
                  <a:txBody>
                    <a:bodyPr/>
                    <a:lstStyle/>
                    <a:p>
                      <a:pPr algn="l">
                        <a:lnSpc>
                          <a:spcPct val="100000"/>
                        </a:lnSpc>
                      </a:pPr>
                      <a:r>
                        <a:rPr lang="it-IT" sz="1400" kern="1200" dirty="0" err="1" smtClean="0">
                          <a:solidFill>
                            <a:schemeClr val="tx1"/>
                          </a:solidFill>
                          <a:latin typeface="Times New Roman" pitchFamily="18" charset="0"/>
                          <a:ea typeface="Times New Roman"/>
                          <a:cs typeface="Times New Roman" pitchFamily="18" charset="0"/>
                        </a:rPr>
                        <a:t>Hazard</a:t>
                      </a:r>
                      <a:r>
                        <a:rPr lang="it-IT" sz="1400" kern="1200" baseline="0" dirty="0" smtClean="0">
                          <a:solidFill>
                            <a:schemeClr val="tx1"/>
                          </a:solidFill>
                          <a:latin typeface="Times New Roman" pitchFamily="18" charset="0"/>
                          <a:ea typeface="Times New Roman"/>
                          <a:cs typeface="Times New Roman" pitchFamily="18" charset="0"/>
                        </a:rPr>
                        <a:t> statement</a:t>
                      </a:r>
                      <a:endParaRPr lang="it-IT" sz="1400" kern="1200" dirty="0">
                        <a:solidFill>
                          <a:schemeClr val="tx1"/>
                        </a:solidFill>
                        <a:latin typeface="Times New Roman" pitchFamily="18" charset="0"/>
                        <a:ea typeface="Times New Roman"/>
                        <a:cs typeface="Times New Roman" pitchFamily="18" charset="0"/>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r>
                        <a:rPr lang="it-IT" sz="1400" kern="1200" dirty="0" smtClean="0">
                          <a:solidFill>
                            <a:schemeClr val="tx1"/>
                          </a:solidFill>
                          <a:latin typeface="Times New Roman" pitchFamily="18" charset="0"/>
                          <a:ea typeface="Times New Roman"/>
                          <a:cs typeface="Times New Roman" pitchFamily="18" charset="0"/>
                        </a:rPr>
                        <a:t>H310: </a:t>
                      </a:r>
                      <a:r>
                        <a:rPr lang="it-IT" sz="1400" kern="1200" dirty="0" err="1" smtClean="0">
                          <a:solidFill>
                            <a:schemeClr val="tx1"/>
                          </a:solidFill>
                          <a:latin typeface="Times New Roman" pitchFamily="18" charset="0"/>
                          <a:ea typeface="Times New Roman"/>
                          <a:cs typeface="Times New Roman" pitchFamily="18" charset="0"/>
                        </a:rPr>
                        <a:t>Fatal</a:t>
                      </a:r>
                      <a:r>
                        <a:rPr lang="it-IT" sz="1400" kern="1200" dirty="0" smtClean="0">
                          <a:solidFill>
                            <a:schemeClr val="tx1"/>
                          </a:solidFill>
                          <a:latin typeface="Times New Roman" pitchFamily="18" charset="0"/>
                          <a:ea typeface="Times New Roman"/>
                          <a:cs typeface="Times New Roman" pitchFamily="18" charset="0"/>
                        </a:rPr>
                        <a:t> in </a:t>
                      </a:r>
                      <a:r>
                        <a:rPr lang="it-IT" sz="1400" kern="1200" dirty="0" err="1" smtClean="0">
                          <a:solidFill>
                            <a:schemeClr val="tx1"/>
                          </a:solidFill>
                          <a:latin typeface="Times New Roman" pitchFamily="18" charset="0"/>
                          <a:ea typeface="Times New Roman"/>
                          <a:cs typeface="Times New Roman" pitchFamily="18" charset="0"/>
                        </a:rPr>
                        <a:t>contact</a:t>
                      </a:r>
                      <a:r>
                        <a:rPr lang="it-IT" sz="1400" kern="1200" dirty="0" smtClean="0">
                          <a:solidFill>
                            <a:schemeClr val="tx1"/>
                          </a:solidFill>
                          <a:latin typeface="Times New Roman" pitchFamily="18" charset="0"/>
                          <a:ea typeface="Times New Roman"/>
                          <a:cs typeface="Times New Roman" pitchFamily="18" charset="0"/>
                        </a:rPr>
                        <a:t> </a:t>
                      </a:r>
                      <a:r>
                        <a:rPr lang="it-IT" sz="1400" kern="1200" dirty="0" err="1" smtClean="0">
                          <a:solidFill>
                            <a:schemeClr val="tx1"/>
                          </a:solidFill>
                          <a:latin typeface="Times New Roman" pitchFamily="18" charset="0"/>
                          <a:ea typeface="Times New Roman"/>
                          <a:cs typeface="Times New Roman" pitchFamily="18" charset="0"/>
                        </a:rPr>
                        <a:t>with</a:t>
                      </a:r>
                      <a:r>
                        <a:rPr lang="it-IT" sz="1400" kern="1200" dirty="0" smtClean="0">
                          <a:solidFill>
                            <a:schemeClr val="tx1"/>
                          </a:solidFill>
                          <a:latin typeface="Times New Roman" pitchFamily="18" charset="0"/>
                          <a:ea typeface="Times New Roman"/>
                          <a:cs typeface="Times New Roman" pitchFamily="18" charset="0"/>
                        </a:rPr>
                        <a:t> </a:t>
                      </a:r>
                      <a:r>
                        <a:rPr lang="it-IT" sz="1400" kern="1200" dirty="0" err="1" smtClean="0">
                          <a:solidFill>
                            <a:schemeClr val="tx1"/>
                          </a:solidFill>
                          <a:latin typeface="Times New Roman" pitchFamily="18" charset="0"/>
                          <a:ea typeface="Times New Roman"/>
                          <a:cs typeface="Times New Roman" pitchFamily="18" charset="0"/>
                        </a:rPr>
                        <a:t>skin</a:t>
                      </a:r>
                      <a:endParaRPr lang="it-IT" sz="1400" kern="1200" dirty="0" smtClean="0">
                        <a:solidFill>
                          <a:schemeClr val="tx1"/>
                        </a:solidFill>
                        <a:latin typeface="Times New Roman" pitchFamily="18" charset="0"/>
                        <a:ea typeface="Times New Roman"/>
                        <a:cs typeface="Times New Roman" pitchFamily="18" charset="0"/>
                      </a:endParaRPr>
                    </a:p>
                  </a:txBody>
                  <a:tcPr marL="11079" marR="11079" marT="11079" marB="110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t-IT" sz="1400" kern="1200" dirty="0" smtClean="0">
                          <a:solidFill>
                            <a:schemeClr val="tx1"/>
                          </a:solidFill>
                          <a:latin typeface="Times New Roman" pitchFamily="18" charset="0"/>
                          <a:ea typeface="Times New Roman"/>
                          <a:cs typeface="Times New Roman" pitchFamily="18" charset="0"/>
                        </a:rPr>
                        <a:t>H310: </a:t>
                      </a:r>
                      <a:r>
                        <a:rPr lang="it-IT" sz="1400" kern="1200" dirty="0" err="1" smtClean="0">
                          <a:solidFill>
                            <a:schemeClr val="tx1"/>
                          </a:solidFill>
                          <a:latin typeface="Times New Roman" pitchFamily="18" charset="0"/>
                          <a:ea typeface="Times New Roman"/>
                          <a:cs typeface="Times New Roman" pitchFamily="18" charset="0"/>
                        </a:rPr>
                        <a:t>Fatal</a:t>
                      </a:r>
                      <a:r>
                        <a:rPr lang="it-IT" sz="1400" kern="1200" dirty="0" smtClean="0">
                          <a:solidFill>
                            <a:schemeClr val="tx1"/>
                          </a:solidFill>
                          <a:latin typeface="Times New Roman" pitchFamily="18" charset="0"/>
                          <a:ea typeface="Times New Roman"/>
                          <a:cs typeface="Times New Roman" pitchFamily="18" charset="0"/>
                        </a:rPr>
                        <a:t> in </a:t>
                      </a:r>
                      <a:r>
                        <a:rPr lang="it-IT" sz="1400" kern="1200" dirty="0" err="1" smtClean="0">
                          <a:solidFill>
                            <a:schemeClr val="tx1"/>
                          </a:solidFill>
                          <a:latin typeface="Times New Roman" pitchFamily="18" charset="0"/>
                          <a:ea typeface="Times New Roman"/>
                          <a:cs typeface="Times New Roman" pitchFamily="18" charset="0"/>
                        </a:rPr>
                        <a:t>contact</a:t>
                      </a:r>
                      <a:r>
                        <a:rPr lang="it-IT" sz="1400" kern="1200" dirty="0" smtClean="0">
                          <a:solidFill>
                            <a:schemeClr val="tx1"/>
                          </a:solidFill>
                          <a:latin typeface="Times New Roman" pitchFamily="18" charset="0"/>
                          <a:ea typeface="Times New Roman"/>
                          <a:cs typeface="Times New Roman" pitchFamily="18" charset="0"/>
                        </a:rPr>
                        <a:t> </a:t>
                      </a:r>
                      <a:r>
                        <a:rPr lang="it-IT" sz="1400" kern="1200" dirty="0" err="1" smtClean="0">
                          <a:solidFill>
                            <a:schemeClr val="tx1"/>
                          </a:solidFill>
                          <a:latin typeface="Times New Roman" pitchFamily="18" charset="0"/>
                          <a:ea typeface="Times New Roman"/>
                          <a:cs typeface="Times New Roman" pitchFamily="18" charset="0"/>
                        </a:rPr>
                        <a:t>with</a:t>
                      </a:r>
                      <a:r>
                        <a:rPr lang="it-IT" sz="1400" kern="1200" dirty="0" smtClean="0">
                          <a:solidFill>
                            <a:schemeClr val="tx1"/>
                          </a:solidFill>
                          <a:latin typeface="Times New Roman" pitchFamily="18" charset="0"/>
                          <a:ea typeface="Times New Roman"/>
                          <a:cs typeface="Times New Roman" pitchFamily="18" charset="0"/>
                        </a:rPr>
                        <a:t> </a:t>
                      </a:r>
                      <a:r>
                        <a:rPr lang="it-IT" sz="1400" kern="1200" dirty="0" err="1" smtClean="0">
                          <a:solidFill>
                            <a:schemeClr val="tx1"/>
                          </a:solidFill>
                          <a:latin typeface="Times New Roman" pitchFamily="18" charset="0"/>
                          <a:ea typeface="Times New Roman"/>
                          <a:cs typeface="Times New Roman" pitchFamily="18" charset="0"/>
                        </a:rPr>
                        <a:t>skin</a:t>
                      </a:r>
                      <a:endParaRPr lang="it-IT" sz="1400" kern="1200" dirty="0" smtClean="0">
                        <a:solidFill>
                          <a:schemeClr val="tx1"/>
                        </a:solidFill>
                        <a:latin typeface="Times New Roman" pitchFamily="18" charset="0"/>
                        <a:ea typeface="Times New Roman"/>
                        <a:cs typeface="Times New Roman" pitchFamily="18" charset="0"/>
                      </a:endParaRPr>
                    </a:p>
                  </a:txBody>
                  <a:tcPr marL="11079" marR="11079" marT="11079" marB="110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t-IT" sz="1400" kern="1200" dirty="0" smtClean="0">
                          <a:solidFill>
                            <a:schemeClr val="tx1"/>
                          </a:solidFill>
                          <a:latin typeface="Times New Roman" pitchFamily="18" charset="0"/>
                          <a:ea typeface="Times New Roman"/>
                          <a:cs typeface="Times New Roman" pitchFamily="18" charset="0"/>
                        </a:rPr>
                        <a:t>H311: </a:t>
                      </a:r>
                      <a:r>
                        <a:rPr lang="it-IT" sz="1400" kern="1200" dirty="0" err="1" smtClean="0">
                          <a:solidFill>
                            <a:schemeClr val="tx1"/>
                          </a:solidFill>
                          <a:latin typeface="Times New Roman" pitchFamily="18" charset="0"/>
                          <a:ea typeface="Times New Roman"/>
                          <a:cs typeface="Times New Roman" pitchFamily="18" charset="0"/>
                        </a:rPr>
                        <a:t>Toxic</a:t>
                      </a:r>
                      <a:r>
                        <a:rPr lang="it-IT" sz="1400" kern="1200" dirty="0" smtClean="0">
                          <a:solidFill>
                            <a:schemeClr val="tx1"/>
                          </a:solidFill>
                          <a:latin typeface="Times New Roman" pitchFamily="18" charset="0"/>
                          <a:ea typeface="Times New Roman"/>
                          <a:cs typeface="Times New Roman" pitchFamily="18" charset="0"/>
                        </a:rPr>
                        <a:t> in </a:t>
                      </a:r>
                      <a:r>
                        <a:rPr lang="it-IT" sz="1400" kern="1200" dirty="0" err="1" smtClean="0">
                          <a:solidFill>
                            <a:schemeClr val="tx1"/>
                          </a:solidFill>
                          <a:latin typeface="Times New Roman" pitchFamily="18" charset="0"/>
                          <a:ea typeface="Times New Roman"/>
                          <a:cs typeface="Times New Roman" pitchFamily="18" charset="0"/>
                        </a:rPr>
                        <a:t>contact</a:t>
                      </a:r>
                      <a:r>
                        <a:rPr lang="it-IT" sz="1400" kern="1200" dirty="0" smtClean="0">
                          <a:solidFill>
                            <a:schemeClr val="tx1"/>
                          </a:solidFill>
                          <a:latin typeface="Times New Roman" pitchFamily="18" charset="0"/>
                          <a:ea typeface="Times New Roman"/>
                          <a:cs typeface="Times New Roman" pitchFamily="18" charset="0"/>
                        </a:rPr>
                        <a:t> </a:t>
                      </a:r>
                      <a:r>
                        <a:rPr lang="it-IT" sz="1400" kern="1200" dirty="0" err="1" smtClean="0">
                          <a:solidFill>
                            <a:schemeClr val="tx1"/>
                          </a:solidFill>
                          <a:latin typeface="Times New Roman" pitchFamily="18" charset="0"/>
                          <a:ea typeface="Times New Roman"/>
                          <a:cs typeface="Times New Roman" pitchFamily="18" charset="0"/>
                        </a:rPr>
                        <a:t>with</a:t>
                      </a:r>
                      <a:r>
                        <a:rPr lang="it-IT" sz="1400" kern="1200" dirty="0" smtClean="0">
                          <a:solidFill>
                            <a:schemeClr val="tx1"/>
                          </a:solidFill>
                          <a:latin typeface="Times New Roman" pitchFamily="18" charset="0"/>
                          <a:ea typeface="Times New Roman"/>
                          <a:cs typeface="Times New Roman" pitchFamily="18" charset="0"/>
                        </a:rPr>
                        <a:t> </a:t>
                      </a:r>
                      <a:r>
                        <a:rPr lang="it-IT" sz="1400" kern="1200" dirty="0" err="1" smtClean="0">
                          <a:solidFill>
                            <a:schemeClr val="tx1"/>
                          </a:solidFill>
                          <a:latin typeface="Times New Roman" pitchFamily="18" charset="0"/>
                          <a:ea typeface="Times New Roman"/>
                          <a:cs typeface="Times New Roman" pitchFamily="18" charset="0"/>
                        </a:rPr>
                        <a:t>skin</a:t>
                      </a:r>
                      <a:endParaRPr lang="it-IT" sz="1400" kern="1200" dirty="0" smtClean="0">
                        <a:solidFill>
                          <a:schemeClr val="tx1"/>
                        </a:solidFill>
                        <a:latin typeface="Times New Roman" pitchFamily="18" charset="0"/>
                        <a:ea typeface="Times New Roman"/>
                        <a:cs typeface="Times New Roman" pitchFamily="18" charset="0"/>
                      </a:endParaRPr>
                    </a:p>
                  </a:txBody>
                  <a:tcPr marL="11079" marR="11079" marT="11079" marB="110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t-IT" sz="1400" kern="1200" dirty="0" smtClean="0">
                          <a:solidFill>
                            <a:schemeClr val="tx1"/>
                          </a:solidFill>
                          <a:latin typeface="Times New Roman" pitchFamily="18" charset="0"/>
                          <a:ea typeface="Times New Roman"/>
                          <a:cs typeface="Times New Roman" pitchFamily="18" charset="0"/>
                        </a:rPr>
                        <a:t>H312: </a:t>
                      </a:r>
                      <a:r>
                        <a:rPr lang="it-IT" sz="1400" kern="1200" dirty="0" err="1" smtClean="0">
                          <a:solidFill>
                            <a:schemeClr val="tx1"/>
                          </a:solidFill>
                          <a:latin typeface="Times New Roman" pitchFamily="18" charset="0"/>
                          <a:ea typeface="Times New Roman"/>
                          <a:cs typeface="Times New Roman" pitchFamily="18" charset="0"/>
                        </a:rPr>
                        <a:t>Harmful</a:t>
                      </a:r>
                      <a:r>
                        <a:rPr lang="it-IT" sz="1400" kern="1200" dirty="0" smtClean="0">
                          <a:solidFill>
                            <a:schemeClr val="tx1"/>
                          </a:solidFill>
                          <a:latin typeface="Times New Roman" pitchFamily="18" charset="0"/>
                          <a:ea typeface="Times New Roman"/>
                          <a:cs typeface="Times New Roman" pitchFamily="18" charset="0"/>
                        </a:rPr>
                        <a:t> in </a:t>
                      </a:r>
                      <a:r>
                        <a:rPr lang="it-IT" sz="1400" kern="1200" dirty="0" err="1" smtClean="0">
                          <a:solidFill>
                            <a:schemeClr val="tx1"/>
                          </a:solidFill>
                          <a:latin typeface="Times New Roman" pitchFamily="18" charset="0"/>
                          <a:ea typeface="Times New Roman"/>
                          <a:cs typeface="Times New Roman" pitchFamily="18" charset="0"/>
                        </a:rPr>
                        <a:t>contact</a:t>
                      </a:r>
                      <a:r>
                        <a:rPr lang="it-IT" sz="1400" kern="1200" dirty="0" smtClean="0">
                          <a:solidFill>
                            <a:schemeClr val="tx1"/>
                          </a:solidFill>
                          <a:latin typeface="Times New Roman" pitchFamily="18" charset="0"/>
                          <a:ea typeface="Times New Roman"/>
                          <a:cs typeface="Times New Roman" pitchFamily="18" charset="0"/>
                        </a:rPr>
                        <a:t> </a:t>
                      </a:r>
                      <a:r>
                        <a:rPr lang="it-IT" sz="1400" kern="1200" dirty="0" err="1" smtClean="0">
                          <a:solidFill>
                            <a:schemeClr val="tx1"/>
                          </a:solidFill>
                          <a:latin typeface="Times New Roman" pitchFamily="18" charset="0"/>
                          <a:ea typeface="Times New Roman"/>
                          <a:cs typeface="Times New Roman" pitchFamily="18" charset="0"/>
                        </a:rPr>
                        <a:t>with</a:t>
                      </a:r>
                      <a:r>
                        <a:rPr lang="it-IT" sz="1400" kern="1200" dirty="0" smtClean="0">
                          <a:solidFill>
                            <a:schemeClr val="tx1"/>
                          </a:solidFill>
                          <a:latin typeface="Times New Roman" pitchFamily="18" charset="0"/>
                          <a:ea typeface="Times New Roman"/>
                          <a:cs typeface="Times New Roman" pitchFamily="18" charset="0"/>
                        </a:rPr>
                        <a:t> </a:t>
                      </a:r>
                      <a:r>
                        <a:rPr lang="it-IT" sz="1400" kern="1200" dirty="0" err="1" smtClean="0">
                          <a:solidFill>
                            <a:schemeClr val="tx1"/>
                          </a:solidFill>
                          <a:latin typeface="Times New Roman" pitchFamily="18" charset="0"/>
                          <a:ea typeface="Times New Roman"/>
                          <a:cs typeface="Times New Roman" pitchFamily="18" charset="0"/>
                        </a:rPr>
                        <a:t>skin</a:t>
                      </a:r>
                      <a:endParaRPr lang="it-IT" sz="1400" kern="1200" dirty="0" smtClean="0">
                        <a:solidFill>
                          <a:schemeClr val="tx1"/>
                        </a:solidFill>
                        <a:latin typeface="Times New Roman" pitchFamily="18" charset="0"/>
                        <a:ea typeface="Times New Roman"/>
                        <a:cs typeface="Times New Roman" pitchFamily="18" charset="0"/>
                      </a:endParaRPr>
                    </a:p>
                  </a:txBody>
                  <a:tcPr marL="11079" marR="11079" marT="11079" marB="110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1450">
                <a:tc>
                  <a:txBody>
                    <a:bodyPr/>
                    <a:lstStyle/>
                    <a:p>
                      <a:pPr algn="l">
                        <a:lnSpc>
                          <a:spcPct val="100000"/>
                        </a:lnSpc>
                      </a:pPr>
                      <a:r>
                        <a:rPr lang="it-IT" sz="1400" kern="1200" dirty="0" err="1" smtClean="0">
                          <a:solidFill>
                            <a:schemeClr val="tx1"/>
                          </a:solidFill>
                          <a:latin typeface="Times New Roman" pitchFamily="18" charset="0"/>
                          <a:ea typeface="Times New Roman"/>
                          <a:cs typeface="Times New Roman" pitchFamily="18" charset="0"/>
                        </a:rPr>
                        <a:t>Precautionary</a:t>
                      </a:r>
                      <a:r>
                        <a:rPr lang="it-IT" sz="1400" kern="1200" baseline="0" dirty="0" smtClean="0">
                          <a:solidFill>
                            <a:schemeClr val="tx1"/>
                          </a:solidFill>
                          <a:latin typeface="Times New Roman" pitchFamily="18" charset="0"/>
                          <a:ea typeface="Times New Roman"/>
                          <a:cs typeface="Times New Roman" pitchFamily="18" charset="0"/>
                        </a:rPr>
                        <a:t> statement</a:t>
                      </a:r>
                    </a:p>
                    <a:p>
                      <a:pPr algn="l">
                        <a:lnSpc>
                          <a:spcPct val="100000"/>
                        </a:lnSpc>
                      </a:pPr>
                      <a:r>
                        <a:rPr lang="it-IT" sz="1400" kern="1200" dirty="0" err="1" smtClean="0">
                          <a:solidFill>
                            <a:schemeClr val="tx1"/>
                          </a:solidFill>
                          <a:latin typeface="Times New Roman" pitchFamily="18" charset="0"/>
                          <a:ea typeface="Times New Roman"/>
                          <a:cs typeface="Times New Roman" pitchFamily="18" charset="0"/>
                        </a:rPr>
                        <a:t>Prevention</a:t>
                      </a:r>
                      <a:endParaRPr lang="it-IT" sz="1400" kern="1200" dirty="0" smtClean="0">
                        <a:solidFill>
                          <a:schemeClr val="tx1"/>
                        </a:solidFill>
                        <a:latin typeface="Times New Roman" pitchFamily="18" charset="0"/>
                        <a:ea typeface="Times New Roman"/>
                        <a:cs typeface="Times New Roman" pitchFamily="18" charset="0"/>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0000"/>
                        </a:lnSpc>
                        <a:spcBef>
                          <a:spcPts val="0"/>
                        </a:spcBef>
                        <a:spcAft>
                          <a:spcPts val="0"/>
                        </a:spcAft>
                      </a:pPr>
                      <a:r>
                        <a:rPr lang="en-GB" sz="1400" kern="1200" dirty="0" smtClean="0">
                          <a:solidFill>
                            <a:schemeClr val="tx1"/>
                          </a:solidFill>
                          <a:latin typeface="Times New Roman" pitchFamily="18" charset="0"/>
                          <a:ea typeface="Times New Roman"/>
                          <a:cs typeface="Times New Roman" pitchFamily="18" charset="0"/>
                        </a:rPr>
                        <a:t>P262</a:t>
                      </a:r>
                      <a:br>
                        <a:rPr lang="en-GB" sz="1400" kern="1200" dirty="0" smtClean="0">
                          <a:solidFill>
                            <a:schemeClr val="tx1"/>
                          </a:solidFill>
                          <a:latin typeface="Times New Roman" pitchFamily="18" charset="0"/>
                          <a:ea typeface="Times New Roman"/>
                          <a:cs typeface="Times New Roman" pitchFamily="18" charset="0"/>
                        </a:rPr>
                      </a:br>
                      <a:r>
                        <a:rPr lang="en-GB" sz="1400" kern="1200" dirty="0" smtClean="0">
                          <a:solidFill>
                            <a:schemeClr val="tx1"/>
                          </a:solidFill>
                          <a:latin typeface="Times New Roman" pitchFamily="18" charset="0"/>
                          <a:ea typeface="Times New Roman"/>
                          <a:cs typeface="Times New Roman" pitchFamily="18" charset="0"/>
                        </a:rPr>
                        <a:t>P264</a:t>
                      </a:r>
                      <a:br>
                        <a:rPr lang="en-GB" sz="1400" kern="1200" dirty="0" smtClean="0">
                          <a:solidFill>
                            <a:schemeClr val="tx1"/>
                          </a:solidFill>
                          <a:latin typeface="Times New Roman" pitchFamily="18" charset="0"/>
                          <a:ea typeface="Times New Roman"/>
                          <a:cs typeface="Times New Roman" pitchFamily="18" charset="0"/>
                        </a:rPr>
                      </a:br>
                      <a:r>
                        <a:rPr lang="en-GB" sz="1400" kern="1200" dirty="0" smtClean="0">
                          <a:solidFill>
                            <a:schemeClr val="tx1"/>
                          </a:solidFill>
                          <a:latin typeface="Times New Roman" pitchFamily="18" charset="0"/>
                          <a:ea typeface="Times New Roman"/>
                          <a:cs typeface="Times New Roman" pitchFamily="18" charset="0"/>
                        </a:rPr>
                        <a:t>P270</a:t>
                      </a:r>
                      <a:br>
                        <a:rPr lang="en-GB" sz="1400" kern="1200" dirty="0" smtClean="0">
                          <a:solidFill>
                            <a:schemeClr val="tx1"/>
                          </a:solidFill>
                          <a:latin typeface="Times New Roman" pitchFamily="18" charset="0"/>
                          <a:ea typeface="Times New Roman"/>
                          <a:cs typeface="Times New Roman" pitchFamily="18" charset="0"/>
                        </a:rPr>
                      </a:br>
                      <a:r>
                        <a:rPr lang="en-GB" sz="1400" kern="1200" dirty="0" smtClean="0">
                          <a:solidFill>
                            <a:schemeClr val="tx1"/>
                          </a:solidFill>
                          <a:latin typeface="Times New Roman" pitchFamily="18" charset="0"/>
                          <a:ea typeface="Times New Roman"/>
                          <a:cs typeface="Times New Roman" pitchFamily="18" charset="0"/>
                        </a:rPr>
                        <a:t>P280</a:t>
                      </a:r>
                      <a:endParaRPr lang="it-IT" sz="1400" kern="1200" dirty="0" smtClean="0">
                        <a:solidFill>
                          <a:schemeClr val="tx1"/>
                        </a:solidFill>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en-GB" sz="1400" kern="1200" dirty="0" smtClean="0">
                          <a:solidFill>
                            <a:schemeClr val="tx1"/>
                          </a:solidFill>
                          <a:latin typeface="Times New Roman" pitchFamily="18" charset="0"/>
                          <a:ea typeface="Times New Roman"/>
                          <a:cs typeface="Times New Roman" pitchFamily="18" charset="0"/>
                        </a:rPr>
                        <a:t>P262</a:t>
                      </a:r>
                      <a:br>
                        <a:rPr lang="en-GB" sz="1400" kern="1200" dirty="0" smtClean="0">
                          <a:solidFill>
                            <a:schemeClr val="tx1"/>
                          </a:solidFill>
                          <a:latin typeface="Times New Roman" pitchFamily="18" charset="0"/>
                          <a:ea typeface="Times New Roman"/>
                          <a:cs typeface="Times New Roman" pitchFamily="18" charset="0"/>
                        </a:rPr>
                      </a:br>
                      <a:r>
                        <a:rPr lang="en-GB" sz="1400" kern="1200" dirty="0" smtClean="0">
                          <a:solidFill>
                            <a:schemeClr val="tx1"/>
                          </a:solidFill>
                          <a:latin typeface="Times New Roman" pitchFamily="18" charset="0"/>
                          <a:ea typeface="Times New Roman"/>
                          <a:cs typeface="Times New Roman" pitchFamily="18" charset="0"/>
                        </a:rPr>
                        <a:t>P264</a:t>
                      </a:r>
                      <a:br>
                        <a:rPr lang="en-GB" sz="1400" kern="1200" dirty="0" smtClean="0">
                          <a:solidFill>
                            <a:schemeClr val="tx1"/>
                          </a:solidFill>
                          <a:latin typeface="Times New Roman" pitchFamily="18" charset="0"/>
                          <a:ea typeface="Times New Roman"/>
                          <a:cs typeface="Times New Roman" pitchFamily="18" charset="0"/>
                        </a:rPr>
                      </a:br>
                      <a:r>
                        <a:rPr lang="en-GB" sz="1400" kern="1200" dirty="0" smtClean="0">
                          <a:solidFill>
                            <a:schemeClr val="tx1"/>
                          </a:solidFill>
                          <a:latin typeface="Times New Roman" pitchFamily="18" charset="0"/>
                          <a:ea typeface="Times New Roman"/>
                          <a:cs typeface="Times New Roman" pitchFamily="18" charset="0"/>
                        </a:rPr>
                        <a:t>P270</a:t>
                      </a:r>
                      <a:br>
                        <a:rPr lang="en-GB" sz="1400" kern="1200" dirty="0" smtClean="0">
                          <a:solidFill>
                            <a:schemeClr val="tx1"/>
                          </a:solidFill>
                          <a:latin typeface="Times New Roman" pitchFamily="18" charset="0"/>
                          <a:ea typeface="Times New Roman"/>
                          <a:cs typeface="Times New Roman" pitchFamily="18" charset="0"/>
                        </a:rPr>
                      </a:br>
                      <a:r>
                        <a:rPr lang="en-GB" sz="1400" kern="1200" dirty="0" smtClean="0">
                          <a:solidFill>
                            <a:schemeClr val="tx1"/>
                          </a:solidFill>
                          <a:latin typeface="Times New Roman" pitchFamily="18" charset="0"/>
                          <a:ea typeface="Times New Roman"/>
                          <a:cs typeface="Times New Roman" pitchFamily="18" charset="0"/>
                        </a:rPr>
                        <a:t>P280</a:t>
                      </a:r>
                      <a:endParaRPr lang="it-IT" sz="1400" kern="1200" dirty="0" smtClean="0">
                        <a:solidFill>
                          <a:schemeClr val="tx1"/>
                        </a:solidFill>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en-GB" sz="1400" kern="1200" dirty="0" smtClean="0">
                          <a:solidFill>
                            <a:schemeClr val="tx1"/>
                          </a:solidFill>
                          <a:latin typeface="Times New Roman" pitchFamily="18" charset="0"/>
                          <a:ea typeface="Times New Roman"/>
                          <a:cs typeface="Times New Roman" pitchFamily="18" charset="0"/>
                        </a:rPr>
                        <a:t>P280</a:t>
                      </a:r>
                      <a:endParaRPr lang="it-IT" sz="1400" kern="1200" dirty="0" smtClean="0">
                        <a:solidFill>
                          <a:schemeClr val="tx1"/>
                        </a:solidFill>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en-GB" sz="1400" kern="1200" dirty="0" smtClean="0">
                          <a:solidFill>
                            <a:schemeClr val="tx1"/>
                          </a:solidFill>
                          <a:latin typeface="Times New Roman" pitchFamily="18" charset="0"/>
                          <a:ea typeface="Times New Roman"/>
                          <a:cs typeface="Times New Roman" pitchFamily="18" charset="0"/>
                        </a:rPr>
                        <a:t>P280</a:t>
                      </a:r>
                      <a:endParaRPr lang="it-IT" sz="1400" kern="1200" dirty="0" smtClean="0">
                        <a:solidFill>
                          <a:schemeClr val="tx1"/>
                        </a:solidFill>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762">
                <a:tc>
                  <a:txBody>
                    <a:bodyPr/>
                    <a:lstStyle/>
                    <a:p>
                      <a:pPr algn="l">
                        <a:lnSpc>
                          <a:spcPct val="100000"/>
                        </a:lnSpc>
                      </a:pPr>
                      <a:r>
                        <a:rPr lang="it-IT" sz="1400" kern="1200" dirty="0" err="1" smtClean="0">
                          <a:solidFill>
                            <a:schemeClr val="tx1"/>
                          </a:solidFill>
                          <a:latin typeface="Times New Roman" pitchFamily="18" charset="0"/>
                          <a:ea typeface="Times New Roman"/>
                          <a:cs typeface="Times New Roman" pitchFamily="18" charset="0"/>
                        </a:rPr>
                        <a:t>Precautionary</a:t>
                      </a:r>
                      <a:r>
                        <a:rPr lang="it-IT" sz="1400" kern="1200" dirty="0" smtClean="0">
                          <a:solidFill>
                            <a:schemeClr val="tx1"/>
                          </a:solidFill>
                          <a:latin typeface="Times New Roman" pitchFamily="18" charset="0"/>
                          <a:ea typeface="Times New Roman"/>
                          <a:cs typeface="Times New Roman" pitchFamily="18" charset="0"/>
                        </a:rPr>
                        <a:t> statement</a:t>
                      </a:r>
                    </a:p>
                    <a:p>
                      <a:pPr algn="l">
                        <a:lnSpc>
                          <a:spcPct val="100000"/>
                        </a:lnSpc>
                      </a:pPr>
                      <a:r>
                        <a:rPr lang="it-IT" sz="1400" kern="1200" dirty="0" err="1" smtClean="0">
                          <a:solidFill>
                            <a:schemeClr val="tx1"/>
                          </a:solidFill>
                          <a:latin typeface="Times New Roman" pitchFamily="18" charset="0"/>
                          <a:ea typeface="Times New Roman"/>
                          <a:cs typeface="Times New Roman" pitchFamily="18" charset="0"/>
                        </a:rPr>
                        <a:t>Response</a:t>
                      </a:r>
                      <a:endParaRPr lang="it-IT" sz="1400" kern="1200" dirty="0" smtClean="0">
                        <a:solidFill>
                          <a:schemeClr val="tx1"/>
                        </a:solidFill>
                        <a:latin typeface="Times New Roman" pitchFamily="18" charset="0"/>
                        <a:ea typeface="Times New Roman"/>
                        <a:cs typeface="Times New Roman" pitchFamily="18" charset="0"/>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0000"/>
                        </a:lnSpc>
                        <a:spcBef>
                          <a:spcPts val="0"/>
                        </a:spcBef>
                        <a:spcAft>
                          <a:spcPts val="0"/>
                        </a:spcAft>
                      </a:pPr>
                      <a:r>
                        <a:rPr lang="en-GB" sz="1400" kern="1200" dirty="0" smtClean="0">
                          <a:solidFill>
                            <a:schemeClr val="tx1"/>
                          </a:solidFill>
                          <a:latin typeface="Times New Roman" pitchFamily="18" charset="0"/>
                          <a:ea typeface="Times New Roman"/>
                          <a:cs typeface="Times New Roman" pitchFamily="18" charset="0"/>
                        </a:rPr>
                        <a:t>P302 + P350</a:t>
                      </a:r>
                      <a:br>
                        <a:rPr lang="en-GB" sz="1400" kern="1200" dirty="0" smtClean="0">
                          <a:solidFill>
                            <a:schemeClr val="tx1"/>
                          </a:solidFill>
                          <a:latin typeface="Times New Roman" pitchFamily="18" charset="0"/>
                          <a:ea typeface="Times New Roman"/>
                          <a:cs typeface="Times New Roman" pitchFamily="18" charset="0"/>
                        </a:rPr>
                      </a:br>
                      <a:r>
                        <a:rPr lang="en-GB" sz="1400" kern="1200" dirty="0" smtClean="0">
                          <a:solidFill>
                            <a:schemeClr val="tx1"/>
                          </a:solidFill>
                          <a:latin typeface="Times New Roman" pitchFamily="18" charset="0"/>
                          <a:ea typeface="Times New Roman"/>
                          <a:cs typeface="Times New Roman" pitchFamily="18" charset="0"/>
                        </a:rPr>
                        <a:t>P310</a:t>
                      </a:r>
                      <a:br>
                        <a:rPr lang="en-GB" sz="1400" kern="1200" dirty="0" smtClean="0">
                          <a:solidFill>
                            <a:schemeClr val="tx1"/>
                          </a:solidFill>
                          <a:latin typeface="Times New Roman" pitchFamily="18" charset="0"/>
                          <a:ea typeface="Times New Roman"/>
                          <a:cs typeface="Times New Roman" pitchFamily="18" charset="0"/>
                        </a:rPr>
                      </a:br>
                      <a:r>
                        <a:rPr lang="en-GB" sz="1400" kern="1200" dirty="0" smtClean="0">
                          <a:solidFill>
                            <a:schemeClr val="tx1"/>
                          </a:solidFill>
                          <a:latin typeface="Times New Roman" pitchFamily="18" charset="0"/>
                          <a:ea typeface="Times New Roman"/>
                          <a:cs typeface="Times New Roman" pitchFamily="18" charset="0"/>
                        </a:rPr>
                        <a:t>P322</a:t>
                      </a:r>
                      <a:br>
                        <a:rPr lang="en-GB" sz="1400" kern="1200" dirty="0" smtClean="0">
                          <a:solidFill>
                            <a:schemeClr val="tx1"/>
                          </a:solidFill>
                          <a:latin typeface="Times New Roman" pitchFamily="18" charset="0"/>
                          <a:ea typeface="Times New Roman"/>
                          <a:cs typeface="Times New Roman" pitchFamily="18" charset="0"/>
                        </a:rPr>
                      </a:br>
                      <a:r>
                        <a:rPr lang="en-GB" sz="1400" kern="1200" dirty="0" smtClean="0">
                          <a:solidFill>
                            <a:schemeClr val="tx1"/>
                          </a:solidFill>
                          <a:latin typeface="Times New Roman" pitchFamily="18" charset="0"/>
                          <a:ea typeface="Times New Roman"/>
                          <a:cs typeface="Times New Roman" pitchFamily="18" charset="0"/>
                        </a:rPr>
                        <a:t>P361</a:t>
                      </a:r>
                      <a:br>
                        <a:rPr lang="en-GB" sz="1400" kern="1200" dirty="0" smtClean="0">
                          <a:solidFill>
                            <a:schemeClr val="tx1"/>
                          </a:solidFill>
                          <a:latin typeface="Times New Roman" pitchFamily="18" charset="0"/>
                          <a:ea typeface="Times New Roman"/>
                          <a:cs typeface="Times New Roman" pitchFamily="18" charset="0"/>
                        </a:rPr>
                      </a:br>
                      <a:r>
                        <a:rPr lang="en-GB" sz="1400" kern="1200" dirty="0" smtClean="0">
                          <a:solidFill>
                            <a:schemeClr val="tx1"/>
                          </a:solidFill>
                          <a:latin typeface="Times New Roman" pitchFamily="18" charset="0"/>
                          <a:ea typeface="Times New Roman"/>
                          <a:cs typeface="Times New Roman" pitchFamily="18" charset="0"/>
                        </a:rPr>
                        <a:t>P363</a:t>
                      </a:r>
                      <a:endParaRPr lang="it-IT" sz="1400" kern="1200" dirty="0" smtClean="0">
                        <a:solidFill>
                          <a:schemeClr val="tx1"/>
                        </a:solidFill>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en-GB" sz="1400" kern="1200" dirty="0" smtClean="0">
                          <a:solidFill>
                            <a:schemeClr val="tx1"/>
                          </a:solidFill>
                          <a:latin typeface="Times New Roman" pitchFamily="18" charset="0"/>
                          <a:ea typeface="Times New Roman"/>
                          <a:cs typeface="Times New Roman" pitchFamily="18" charset="0"/>
                        </a:rPr>
                        <a:t>P302 + P350</a:t>
                      </a:r>
                      <a:br>
                        <a:rPr lang="en-GB" sz="1400" kern="1200" dirty="0" smtClean="0">
                          <a:solidFill>
                            <a:schemeClr val="tx1"/>
                          </a:solidFill>
                          <a:latin typeface="Times New Roman" pitchFamily="18" charset="0"/>
                          <a:ea typeface="Times New Roman"/>
                          <a:cs typeface="Times New Roman" pitchFamily="18" charset="0"/>
                        </a:rPr>
                      </a:br>
                      <a:r>
                        <a:rPr lang="en-GB" sz="1400" kern="1200" dirty="0" smtClean="0">
                          <a:solidFill>
                            <a:schemeClr val="tx1"/>
                          </a:solidFill>
                          <a:latin typeface="Times New Roman" pitchFamily="18" charset="0"/>
                          <a:ea typeface="Times New Roman"/>
                          <a:cs typeface="Times New Roman" pitchFamily="18" charset="0"/>
                        </a:rPr>
                        <a:t>P310</a:t>
                      </a:r>
                      <a:br>
                        <a:rPr lang="en-GB" sz="1400" kern="1200" dirty="0" smtClean="0">
                          <a:solidFill>
                            <a:schemeClr val="tx1"/>
                          </a:solidFill>
                          <a:latin typeface="Times New Roman" pitchFamily="18" charset="0"/>
                          <a:ea typeface="Times New Roman"/>
                          <a:cs typeface="Times New Roman" pitchFamily="18" charset="0"/>
                        </a:rPr>
                      </a:br>
                      <a:r>
                        <a:rPr lang="en-GB" sz="1400" kern="1200" dirty="0" smtClean="0">
                          <a:solidFill>
                            <a:schemeClr val="tx1"/>
                          </a:solidFill>
                          <a:latin typeface="Times New Roman" pitchFamily="18" charset="0"/>
                          <a:ea typeface="Times New Roman"/>
                          <a:cs typeface="Times New Roman" pitchFamily="18" charset="0"/>
                        </a:rPr>
                        <a:t>P322</a:t>
                      </a:r>
                      <a:br>
                        <a:rPr lang="en-GB" sz="1400" kern="1200" dirty="0" smtClean="0">
                          <a:solidFill>
                            <a:schemeClr val="tx1"/>
                          </a:solidFill>
                          <a:latin typeface="Times New Roman" pitchFamily="18" charset="0"/>
                          <a:ea typeface="Times New Roman"/>
                          <a:cs typeface="Times New Roman" pitchFamily="18" charset="0"/>
                        </a:rPr>
                      </a:br>
                      <a:r>
                        <a:rPr lang="en-GB" sz="1400" kern="1200" dirty="0" smtClean="0">
                          <a:solidFill>
                            <a:schemeClr val="tx1"/>
                          </a:solidFill>
                          <a:latin typeface="Times New Roman" pitchFamily="18" charset="0"/>
                          <a:ea typeface="Times New Roman"/>
                          <a:cs typeface="Times New Roman" pitchFamily="18" charset="0"/>
                        </a:rPr>
                        <a:t>P361</a:t>
                      </a:r>
                      <a:br>
                        <a:rPr lang="en-GB" sz="1400" kern="1200" dirty="0" smtClean="0">
                          <a:solidFill>
                            <a:schemeClr val="tx1"/>
                          </a:solidFill>
                          <a:latin typeface="Times New Roman" pitchFamily="18" charset="0"/>
                          <a:ea typeface="Times New Roman"/>
                          <a:cs typeface="Times New Roman" pitchFamily="18" charset="0"/>
                        </a:rPr>
                      </a:br>
                      <a:r>
                        <a:rPr lang="en-GB" sz="1400" kern="1200" dirty="0" smtClean="0">
                          <a:solidFill>
                            <a:schemeClr val="tx1"/>
                          </a:solidFill>
                          <a:latin typeface="Times New Roman" pitchFamily="18" charset="0"/>
                          <a:ea typeface="Times New Roman"/>
                          <a:cs typeface="Times New Roman" pitchFamily="18" charset="0"/>
                        </a:rPr>
                        <a:t>P363</a:t>
                      </a:r>
                      <a:endParaRPr lang="it-IT" sz="1400" kern="1200" dirty="0" smtClean="0">
                        <a:solidFill>
                          <a:schemeClr val="tx1"/>
                        </a:solidFill>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en-GB" sz="1400" kern="1200" dirty="0" smtClean="0">
                          <a:solidFill>
                            <a:schemeClr val="tx1"/>
                          </a:solidFill>
                          <a:latin typeface="Times New Roman" pitchFamily="18" charset="0"/>
                          <a:ea typeface="Times New Roman"/>
                          <a:cs typeface="Times New Roman" pitchFamily="18" charset="0"/>
                        </a:rPr>
                        <a:t>P302 + P352</a:t>
                      </a:r>
                      <a:br>
                        <a:rPr lang="en-GB" sz="1400" kern="1200" dirty="0" smtClean="0">
                          <a:solidFill>
                            <a:schemeClr val="tx1"/>
                          </a:solidFill>
                          <a:latin typeface="Times New Roman" pitchFamily="18" charset="0"/>
                          <a:ea typeface="Times New Roman"/>
                          <a:cs typeface="Times New Roman" pitchFamily="18" charset="0"/>
                        </a:rPr>
                      </a:br>
                      <a:r>
                        <a:rPr lang="en-GB" sz="1400" kern="1200" dirty="0" smtClean="0">
                          <a:solidFill>
                            <a:schemeClr val="tx1"/>
                          </a:solidFill>
                          <a:latin typeface="Times New Roman" pitchFamily="18" charset="0"/>
                          <a:ea typeface="Times New Roman"/>
                          <a:cs typeface="Times New Roman" pitchFamily="18" charset="0"/>
                        </a:rPr>
                        <a:t>P312</a:t>
                      </a:r>
                      <a:br>
                        <a:rPr lang="en-GB" sz="1400" kern="1200" dirty="0" smtClean="0">
                          <a:solidFill>
                            <a:schemeClr val="tx1"/>
                          </a:solidFill>
                          <a:latin typeface="Times New Roman" pitchFamily="18" charset="0"/>
                          <a:ea typeface="Times New Roman"/>
                          <a:cs typeface="Times New Roman" pitchFamily="18" charset="0"/>
                        </a:rPr>
                      </a:br>
                      <a:r>
                        <a:rPr lang="en-GB" sz="1400" kern="1200" dirty="0" smtClean="0">
                          <a:solidFill>
                            <a:schemeClr val="tx1"/>
                          </a:solidFill>
                          <a:latin typeface="Times New Roman" pitchFamily="18" charset="0"/>
                          <a:ea typeface="Times New Roman"/>
                          <a:cs typeface="Times New Roman" pitchFamily="18" charset="0"/>
                        </a:rPr>
                        <a:t>P322</a:t>
                      </a:r>
                      <a:br>
                        <a:rPr lang="en-GB" sz="1400" kern="1200" dirty="0" smtClean="0">
                          <a:solidFill>
                            <a:schemeClr val="tx1"/>
                          </a:solidFill>
                          <a:latin typeface="Times New Roman" pitchFamily="18" charset="0"/>
                          <a:ea typeface="Times New Roman"/>
                          <a:cs typeface="Times New Roman" pitchFamily="18" charset="0"/>
                        </a:rPr>
                      </a:br>
                      <a:r>
                        <a:rPr lang="en-GB" sz="1400" kern="1200" dirty="0" smtClean="0">
                          <a:solidFill>
                            <a:schemeClr val="tx1"/>
                          </a:solidFill>
                          <a:latin typeface="Times New Roman" pitchFamily="18" charset="0"/>
                          <a:ea typeface="Times New Roman"/>
                          <a:cs typeface="Times New Roman" pitchFamily="18" charset="0"/>
                        </a:rPr>
                        <a:t>P361</a:t>
                      </a:r>
                      <a:br>
                        <a:rPr lang="en-GB" sz="1400" kern="1200" dirty="0" smtClean="0">
                          <a:solidFill>
                            <a:schemeClr val="tx1"/>
                          </a:solidFill>
                          <a:latin typeface="Times New Roman" pitchFamily="18" charset="0"/>
                          <a:ea typeface="Times New Roman"/>
                          <a:cs typeface="Times New Roman" pitchFamily="18" charset="0"/>
                        </a:rPr>
                      </a:br>
                      <a:r>
                        <a:rPr lang="en-GB" sz="1400" kern="1200" dirty="0" smtClean="0">
                          <a:solidFill>
                            <a:schemeClr val="tx1"/>
                          </a:solidFill>
                          <a:latin typeface="Times New Roman" pitchFamily="18" charset="0"/>
                          <a:ea typeface="Times New Roman"/>
                          <a:cs typeface="Times New Roman" pitchFamily="18" charset="0"/>
                        </a:rPr>
                        <a:t>P363</a:t>
                      </a:r>
                      <a:endParaRPr lang="it-IT" sz="1400" kern="1200" dirty="0" smtClean="0">
                        <a:solidFill>
                          <a:schemeClr val="tx1"/>
                        </a:solidFill>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en-GB" sz="1400" kern="1200" dirty="0" smtClean="0">
                          <a:solidFill>
                            <a:schemeClr val="tx1"/>
                          </a:solidFill>
                          <a:latin typeface="Times New Roman" pitchFamily="18" charset="0"/>
                          <a:ea typeface="Times New Roman"/>
                          <a:cs typeface="Times New Roman" pitchFamily="18" charset="0"/>
                        </a:rPr>
                        <a:t>P302 + P352</a:t>
                      </a:r>
                      <a:br>
                        <a:rPr lang="en-GB" sz="1400" kern="1200" dirty="0" smtClean="0">
                          <a:solidFill>
                            <a:schemeClr val="tx1"/>
                          </a:solidFill>
                          <a:latin typeface="Times New Roman" pitchFamily="18" charset="0"/>
                          <a:ea typeface="Times New Roman"/>
                          <a:cs typeface="Times New Roman" pitchFamily="18" charset="0"/>
                        </a:rPr>
                      </a:br>
                      <a:r>
                        <a:rPr lang="en-GB" sz="1400" kern="1200" dirty="0" smtClean="0">
                          <a:solidFill>
                            <a:schemeClr val="tx1"/>
                          </a:solidFill>
                          <a:latin typeface="Times New Roman" pitchFamily="18" charset="0"/>
                          <a:ea typeface="Times New Roman"/>
                          <a:cs typeface="Times New Roman" pitchFamily="18" charset="0"/>
                        </a:rPr>
                        <a:t>P312</a:t>
                      </a:r>
                      <a:br>
                        <a:rPr lang="en-GB" sz="1400" kern="1200" dirty="0" smtClean="0">
                          <a:solidFill>
                            <a:schemeClr val="tx1"/>
                          </a:solidFill>
                          <a:latin typeface="Times New Roman" pitchFamily="18" charset="0"/>
                          <a:ea typeface="Times New Roman"/>
                          <a:cs typeface="Times New Roman" pitchFamily="18" charset="0"/>
                        </a:rPr>
                      </a:br>
                      <a:r>
                        <a:rPr lang="en-GB" sz="1400" kern="1200" dirty="0" smtClean="0">
                          <a:solidFill>
                            <a:schemeClr val="tx1"/>
                          </a:solidFill>
                          <a:latin typeface="Times New Roman" pitchFamily="18" charset="0"/>
                          <a:ea typeface="Times New Roman"/>
                          <a:cs typeface="Times New Roman" pitchFamily="18" charset="0"/>
                        </a:rPr>
                        <a:t>P322</a:t>
                      </a:r>
                      <a:br>
                        <a:rPr lang="en-GB" sz="1400" kern="1200" dirty="0" smtClean="0">
                          <a:solidFill>
                            <a:schemeClr val="tx1"/>
                          </a:solidFill>
                          <a:latin typeface="Times New Roman" pitchFamily="18" charset="0"/>
                          <a:ea typeface="Times New Roman"/>
                          <a:cs typeface="Times New Roman" pitchFamily="18" charset="0"/>
                        </a:rPr>
                      </a:br>
                      <a:r>
                        <a:rPr lang="en-GB" sz="1400" kern="1200" dirty="0" smtClean="0">
                          <a:solidFill>
                            <a:schemeClr val="tx1"/>
                          </a:solidFill>
                          <a:latin typeface="Times New Roman" pitchFamily="18" charset="0"/>
                          <a:ea typeface="Times New Roman"/>
                          <a:cs typeface="Times New Roman" pitchFamily="18" charset="0"/>
                        </a:rPr>
                        <a:t>P363</a:t>
                      </a:r>
                      <a:endParaRPr lang="it-IT" sz="1400" kern="1200" dirty="0" smtClean="0">
                        <a:solidFill>
                          <a:schemeClr val="tx1"/>
                        </a:solidFill>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422">
                <a:tc>
                  <a:txBody>
                    <a:bodyPr/>
                    <a:lstStyle/>
                    <a:p>
                      <a:pPr algn="l">
                        <a:lnSpc>
                          <a:spcPct val="100000"/>
                        </a:lnSpc>
                      </a:pPr>
                      <a:r>
                        <a:rPr lang="it-IT" sz="1400" kern="1200" dirty="0" err="1" smtClean="0">
                          <a:solidFill>
                            <a:schemeClr val="tx1"/>
                          </a:solidFill>
                          <a:latin typeface="Times New Roman" pitchFamily="18" charset="0"/>
                          <a:ea typeface="Times New Roman"/>
                          <a:cs typeface="Times New Roman" pitchFamily="18" charset="0"/>
                        </a:rPr>
                        <a:t>Precautioonary</a:t>
                      </a:r>
                      <a:r>
                        <a:rPr lang="it-IT" sz="1400" kern="1200" baseline="0" dirty="0" smtClean="0">
                          <a:solidFill>
                            <a:schemeClr val="tx1"/>
                          </a:solidFill>
                          <a:latin typeface="Times New Roman" pitchFamily="18" charset="0"/>
                          <a:ea typeface="Times New Roman"/>
                          <a:cs typeface="Times New Roman" pitchFamily="18" charset="0"/>
                        </a:rPr>
                        <a:t> statement</a:t>
                      </a:r>
                      <a:endParaRPr lang="it-IT" sz="1400" kern="1200" dirty="0" smtClean="0">
                        <a:solidFill>
                          <a:schemeClr val="tx1"/>
                        </a:solidFill>
                        <a:latin typeface="Times New Roman" pitchFamily="18" charset="0"/>
                        <a:ea typeface="Times New Roman"/>
                        <a:cs typeface="Times New Roman" pitchFamily="18" charset="0"/>
                      </a:endParaRPr>
                    </a:p>
                    <a:p>
                      <a:pPr algn="l">
                        <a:lnSpc>
                          <a:spcPct val="100000"/>
                        </a:lnSpc>
                      </a:pPr>
                      <a:r>
                        <a:rPr lang="it-IT" sz="1400" kern="1200" dirty="0" err="1" smtClean="0">
                          <a:solidFill>
                            <a:schemeClr val="tx1"/>
                          </a:solidFill>
                          <a:latin typeface="Times New Roman" pitchFamily="18" charset="0"/>
                          <a:ea typeface="Times New Roman"/>
                          <a:cs typeface="Times New Roman" pitchFamily="18" charset="0"/>
                        </a:rPr>
                        <a:t>Storage</a:t>
                      </a:r>
                      <a:endParaRPr lang="it-IT" sz="1400" kern="1200" dirty="0" smtClean="0">
                        <a:solidFill>
                          <a:schemeClr val="tx1"/>
                        </a:solidFill>
                        <a:latin typeface="Times New Roman" pitchFamily="18" charset="0"/>
                        <a:ea typeface="Times New Roman"/>
                        <a:cs typeface="Times New Roman" pitchFamily="18" charset="0"/>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0000"/>
                        </a:lnSpc>
                        <a:spcBef>
                          <a:spcPts val="0"/>
                        </a:spcBef>
                        <a:spcAft>
                          <a:spcPts val="0"/>
                        </a:spcAft>
                      </a:pPr>
                      <a:r>
                        <a:rPr lang="en-GB" sz="1400" kern="1200" dirty="0" smtClean="0">
                          <a:solidFill>
                            <a:schemeClr val="tx1"/>
                          </a:solidFill>
                          <a:latin typeface="Times New Roman" pitchFamily="18" charset="0"/>
                          <a:ea typeface="Times New Roman"/>
                          <a:cs typeface="Times New Roman" pitchFamily="18" charset="0"/>
                        </a:rPr>
                        <a:t>P405</a:t>
                      </a:r>
                      <a:endParaRPr lang="it-IT" sz="1400" kern="1200" dirty="0" smtClean="0">
                        <a:solidFill>
                          <a:schemeClr val="tx1"/>
                        </a:solidFill>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en-GB" sz="1400" kern="1200" dirty="0" smtClean="0">
                          <a:solidFill>
                            <a:schemeClr val="tx1"/>
                          </a:solidFill>
                          <a:latin typeface="Times New Roman" pitchFamily="18" charset="0"/>
                          <a:ea typeface="Times New Roman"/>
                          <a:cs typeface="Times New Roman" pitchFamily="18" charset="0"/>
                        </a:rPr>
                        <a:t>P405</a:t>
                      </a:r>
                      <a:endParaRPr lang="it-IT" sz="1400" kern="1200" dirty="0" smtClean="0">
                        <a:solidFill>
                          <a:schemeClr val="tx1"/>
                        </a:solidFill>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en-GB" sz="1400" kern="1200" dirty="0" smtClean="0">
                          <a:solidFill>
                            <a:schemeClr val="tx1"/>
                          </a:solidFill>
                          <a:latin typeface="Times New Roman" pitchFamily="18" charset="0"/>
                          <a:ea typeface="Times New Roman"/>
                          <a:cs typeface="Times New Roman" pitchFamily="18" charset="0"/>
                        </a:rPr>
                        <a:t>P405</a:t>
                      </a:r>
                      <a:endParaRPr lang="it-IT" sz="1400" kern="1200" dirty="0" smtClean="0">
                        <a:solidFill>
                          <a:schemeClr val="tx1"/>
                        </a:solidFill>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endParaRPr lang="en-GB" sz="1400" kern="1200" dirty="0" smtClean="0">
                        <a:solidFill>
                          <a:schemeClr val="tx1"/>
                        </a:solidFill>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762">
                <a:tc>
                  <a:txBody>
                    <a:bodyPr/>
                    <a:lstStyle/>
                    <a:p>
                      <a:pPr algn="l">
                        <a:lnSpc>
                          <a:spcPct val="100000"/>
                        </a:lnSpc>
                      </a:pPr>
                      <a:r>
                        <a:rPr lang="it-IT" sz="1400" kern="1200" dirty="0" err="1" smtClean="0">
                          <a:solidFill>
                            <a:schemeClr val="tx1"/>
                          </a:solidFill>
                          <a:latin typeface="Times New Roman" pitchFamily="18" charset="0"/>
                          <a:ea typeface="Times New Roman"/>
                          <a:cs typeface="Times New Roman" pitchFamily="18" charset="0"/>
                        </a:rPr>
                        <a:t>Precautionary</a:t>
                      </a:r>
                      <a:r>
                        <a:rPr lang="it-IT" sz="1400" kern="1200" baseline="0" dirty="0" smtClean="0">
                          <a:solidFill>
                            <a:schemeClr val="tx1"/>
                          </a:solidFill>
                          <a:latin typeface="Times New Roman" pitchFamily="18" charset="0"/>
                          <a:ea typeface="Times New Roman"/>
                          <a:cs typeface="Times New Roman" pitchFamily="18" charset="0"/>
                        </a:rPr>
                        <a:t> </a:t>
                      </a:r>
                      <a:r>
                        <a:rPr lang="it-IT" sz="1400" kern="1200" baseline="0" dirty="0" err="1" smtClean="0">
                          <a:solidFill>
                            <a:schemeClr val="tx1"/>
                          </a:solidFill>
                          <a:latin typeface="Times New Roman" pitchFamily="18" charset="0"/>
                          <a:ea typeface="Times New Roman"/>
                          <a:cs typeface="Times New Roman" pitchFamily="18" charset="0"/>
                        </a:rPr>
                        <a:t>staement</a:t>
                      </a:r>
                      <a:endParaRPr lang="it-IT" sz="1400" kern="1200" dirty="0" smtClean="0">
                        <a:solidFill>
                          <a:schemeClr val="tx1"/>
                        </a:solidFill>
                        <a:latin typeface="Times New Roman" pitchFamily="18" charset="0"/>
                        <a:ea typeface="Times New Roman"/>
                        <a:cs typeface="Times New Roman" pitchFamily="18" charset="0"/>
                      </a:endParaRPr>
                    </a:p>
                    <a:p>
                      <a:pPr algn="l">
                        <a:lnSpc>
                          <a:spcPct val="100000"/>
                        </a:lnSpc>
                      </a:pPr>
                      <a:r>
                        <a:rPr lang="it-IT" sz="1400" kern="1200" dirty="0" err="1" smtClean="0">
                          <a:solidFill>
                            <a:schemeClr val="tx1"/>
                          </a:solidFill>
                          <a:latin typeface="Times New Roman" pitchFamily="18" charset="0"/>
                          <a:ea typeface="Times New Roman"/>
                          <a:cs typeface="Times New Roman" pitchFamily="18" charset="0"/>
                        </a:rPr>
                        <a:t>Disposal</a:t>
                      </a:r>
                      <a:endParaRPr lang="en-GB" sz="1400" kern="1200" dirty="0" smtClean="0">
                        <a:solidFill>
                          <a:schemeClr val="tx1"/>
                        </a:solidFill>
                        <a:latin typeface="Times New Roman" pitchFamily="18" charset="0"/>
                        <a:ea typeface="Times New Roman"/>
                        <a:cs typeface="Times New Roman" pitchFamily="18" charset="0"/>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0000"/>
                        </a:lnSpc>
                        <a:spcBef>
                          <a:spcPts val="0"/>
                        </a:spcBef>
                        <a:spcAft>
                          <a:spcPts val="0"/>
                        </a:spcAft>
                      </a:pPr>
                      <a:r>
                        <a:rPr lang="en-GB" sz="1400" kern="1200" dirty="0" smtClean="0">
                          <a:solidFill>
                            <a:schemeClr val="tx1"/>
                          </a:solidFill>
                          <a:latin typeface="Times New Roman" pitchFamily="18" charset="0"/>
                          <a:ea typeface="Times New Roman"/>
                          <a:cs typeface="Times New Roman" pitchFamily="18" charset="0"/>
                        </a:rPr>
                        <a:t>P501</a:t>
                      </a:r>
                      <a:endParaRPr lang="it-IT" sz="1400" kern="1200" dirty="0" smtClean="0">
                        <a:solidFill>
                          <a:schemeClr val="tx1"/>
                        </a:solidFill>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en-GB" sz="1400" kern="1200" dirty="0" smtClean="0">
                          <a:solidFill>
                            <a:schemeClr val="tx1"/>
                          </a:solidFill>
                          <a:latin typeface="Times New Roman" pitchFamily="18" charset="0"/>
                          <a:ea typeface="Times New Roman"/>
                          <a:cs typeface="Times New Roman" pitchFamily="18" charset="0"/>
                        </a:rPr>
                        <a:t>P501</a:t>
                      </a:r>
                      <a:endParaRPr lang="it-IT" sz="1400" kern="1200" dirty="0" smtClean="0">
                        <a:solidFill>
                          <a:schemeClr val="tx1"/>
                        </a:solidFill>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en-GB" sz="1400" kern="1200" dirty="0" smtClean="0">
                          <a:solidFill>
                            <a:schemeClr val="tx1"/>
                          </a:solidFill>
                          <a:latin typeface="Times New Roman" pitchFamily="18" charset="0"/>
                          <a:ea typeface="Times New Roman"/>
                          <a:cs typeface="Times New Roman" pitchFamily="18" charset="0"/>
                        </a:rPr>
                        <a:t>P501</a:t>
                      </a:r>
                      <a:endParaRPr lang="it-IT" sz="1400" kern="1200" dirty="0" smtClean="0">
                        <a:solidFill>
                          <a:schemeClr val="tx1"/>
                        </a:solidFill>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en-GB" sz="1400" kern="1200" dirty="0" smtClean="0">
                          <a:solidFill>
                            <a:schemeClr val="tx1"/>
                          </a:solidFill>
                          <a:latin typeface="Times New Roman" pitchFamily="18" charset="0"/>
                          <a:ea typeface="Times New Roman"/>
                          <a:cs typeface="Times New Roman" pitchFamily="18" charset="0"/>
                        </a:rPr>
                        <a:t>P501</a:t>
                      </a:r>
                      <a:endParaRPr lang="it-IT" sz="1400" kern="1200" dirty="0" smtClean="0">
                        <a:solidFill>
                          <a:schemeClr val="tx1"/>
                        </a:solidFill>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Immagine 4" descr="teschio.jpg"/>
          <p:cNvPicPr>
            <a:picLocks noChangeAspect="1"/>
          </p:cNvPicPr>
          <p:nvPr/>
        </p:nvPicPr>
        <p:blipFill>
          <a:blip r:embed="rId2" cstate="print"/>
          <a:stretch>
            <a:fillRect/>
          </a:stretch>
        </p:blipFill>
        <p:spPr>
          <a:xfrm>
            <a:off x="3111486" y="2422515"/>
            <a:ext cx="911224" cy="922203"/>
          </a:xfrm>
          <a:prstGeom prst="rect">
            <a:avLst/>
          </a:prstGeom>
        </p:spPr>
      </p:pic>
      <p:pic>
        <p:nvPicPr>
          <p:cNvPr id="6" name="Immagine 5" descr="teschio.jpg"/>
          <p:cNvPicPr>
            <a:picLocks noChangeAspect="1"/>
          </p:cNvPicPr>
          <p:nvPr/>
        </p:nvPicPr>
        <p:blipFill>
          <a:blip r:embed="rId2" cstate="print"/>
          <a:stretch>
            <a:fillRect/>
          </a:stretch>
        </p:blipFill>
        <p:spPr>
          <a:xfrm>
            <a:off x="4897436" y="2422515"/>
            <a:ext cx="911224" cy="922203"/>
          </a:xfrm>
          <a:prstGeom prst="rect">
            <a:avLst/>
          </a:prstGeom>
        </p:spPr>
      </p:pic>
      <p:pic>
        <p:nvPicPr>
          <p:cNvPr id="7" name="Immagine 6" descr="teschio.jpg"/>
          <p:cNvPicPr>
            <a:picLocks noChangeAspect="1"/>
          </p:cNvPicPr>
          <p:nvPr/>
        </p:nvPicPr>
        <p:blipFill>
          <a:blip r:embed="rId2" cstate="print"/>
          <a:stretch>
            <a:fillRect/>
          </a:stretch>
        </p:blipFill>
        <p:spPr>
          <a:xfrm>
            <a:off x="6611948" y="2422515"/>
            <a:ext cx="911224" cy="922203"/>
          </a:xfrm>
          <a:prstGeom prst="rect">
            <a:avLst/>
          </a:prstGeom>
        </p:spPr>
      </p:pic>
      <p:pic>
        <p:nvPicPr>
          <p:cNvPr id="8" name="Immagine 7" descr="!.jpg"/>
          <p:cNvPicPr>
            <a:picLocks noChangeAspect="1"/>
          </p:cNvPicPr>
          <p:nvPr/>
        </p:nvPicPr>
        <p:blipFill>
          <a:blip r:embed="rId3" cstate="print"/>
          <a:stretch>
            <a:fillRect/>
          </a:stretch>
        </p:blipFill>
        <p:spPr>
          <a:xfrm>
            <a:off x="8326460" y="2422515"/>
            <a:ext cx="811101" cy="820873"/>
          </a:xfrm>
          <a:prstGeom prst="rect">
            <a:avLst/>
          </a:prstGeom>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Acute </a:t>
            </a:r>
            <a:r>
              <a:rPr lang="it-IT" dirty="0" err="1" smtClean="0"/>
              <a:t>toxicity</a:t>
            </a:r>
            <a:r>
              <a:rPr lang="it-IT" dirty="0" smtClean="0"/>
              <a:t/>
            </a:r>
            <a:br>
              <a:rPr lang="it-IT" dirty="0" smtClean="0"/>
            </a:br>
            <a:r>
              <a:rPr lang="it-IT" sz="3600" dirty="0" err="1" smtClean="0"/>
              <a:t>label</a:t>
            </a:r>
            <a:r>
              <a:rPr lang="it-IT" sz="3600" dirty="0" smtClean="0"/>
              <a:t> </a:t>
            </a:r>
            <a:r>
              <a:rPr lang="it-IT" sz="3600" dirty="0" err="1" smtClean="0"/>
              <a:t>elements</a:t>
            </a:r>
            <a:r>
              <a:rPr lang="it-IT" sz="3600" dirty="0" smtClean="0"/>
              <a:t> - </a:t>
            </a:r>
            <a:r>
              <a:rPr lang="it-IT" sz="3600" dirty="0" err="1" smtClean="0"/>
              <a:t>inhalation</a:t>
            </a:r>
            <a:endParaRPr lang="it-IT" dirty="0"/>
          </a:p>
        </p:txBody>
      </p:sp>
      <p:graphicFrame>
        <p:nvGraphicFramePr>
          <p:cNvPr id="4" name="Segnaposto contenuto 3"/>
          <p:cNvGraphicFramePr>
            <a:graphicFrameLocks noGrp="1"/>
          </p:cNvGraphicFramePr>
          <p:nvPr>
            <p:ph idx="1"/>
          </p:nvPr>
        </p:nvGraphicFramePr>
        <p:xfrm>
          <a:off x="741363" y="2101850"/>
          <a:ext cx="8942419" cy="5096689"/>
        </p:xfrm>
        <a:graphic>
          <a:graphicData uri="http://schemas.openxmlformats.org/drawingml/2006/table">
            <a:tbl>
              <a:tblPr/>
              <a:tblGrid>
                <a:gridCol w="1870057"/>
                <a:gridCol w="1714512"/>
                <a:gridCol w="1714512"/>
                <a:gridCol w="1857388"/>
                <a:gridCol w="1785950"/>
              </a:tblGrid>
              <a:tr h="232103">
                <a:tc>
                  <a:txBody>
                    <a:bodyPr/>
                    <a:lstStyle/>
                    <a:p>
                      <a:pPr marL="0" indent="0" algn="ctr">
                        <a:lnSpc>
                          <a:spcPct val="100000"/>
                        </a:lnSpc>
                        <a:spcBef>
                          <a:spcPts val="600"/>
                        </a:spcBef>
                        <a:spcAft>
                          <a:spcPts val="0"/>
                        </a:spcAft>
                      </a:pPr>
                      <a:r>
                        <a:rPr lang="en-GB" sz="1400" dirty="0" smtClean="0">
                          <a:latin typeface="Times New Roman" pitchFamily="18" charset="0"/>
                          <a:ea typeface="Times New Roman"/>
                          <a:cs typeface="Times New Roman" pitchFamily="18" charset="0"/>
                        </a:rPr>
                        <a:t>Classification</a:t>
                      </a:r>
                      <a:endParaRPr lang="it-IT" sz="1400" dirty="0">
                        <a:latin typeface="Times New Roman" pitchFamily="18" charset="0"/>
                        <a:ea typeface="Times New Roman"/>
                        <a:cs typeface="Times New Roman" pitchFamily="18" charset="0"/>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indent="-539750" algn="ctr">
                        <a:lnSpc>
                          <a:spcPct val="100000"/>
                        </a:lnSpc>
                        <a:spcBef>
                          <a:spcPts val="0"/>
                        </a:spcBef>
                        <a:spcAft>
                          <a:spcPts val="0"/>
                        </a:spcAft>
                      </a:pPr>
                      <a:r>
                        <a:rPr lang="it-IT" sz="1400" kern="1200" dirty="0" err="1" smtClean="0">
                          <a:solidFill>
                            <a:schemeClr val="tx1"/>
                          </a:solidFill>
                          <a:latin typeface="Times New Roman" pitchFamily="18" charset="0"/>
                          <a:ea typeface="Times New Roman"/>
                          <a:cs typeface="Times New Roman" pitchFamily="18" charset="0"/>
                        </a:rPr>
                        <a:t>Category</a:t>
                      </a:r>
                      <a:r>
                        <a:rPr lang="it-IT" sz="1400" kern="1200" baseline="0" dirty="0" smtClean="0">
                          <a:solidFill>
                            <a:schemeClr val="tx1"/>
                          </a:solidFill>
                          <a:latin typeface="Times New Roman" pitchFamily="18" charset="0"/>
                          <a:ea typeface="Times New Roman"/>
                          <a:cs typeface="Times New Roman" pitchFamily="18" charset="0"/>
                        </a:rPr>
                        <a:t> 1</a:t>
                      </a:r>
                      <a:endParaRPr lang="it-IT" sz="1400" kern="1200" dirty="0" smtClean="0">
                        <a:solidFill>
                          <a:schemeClr val="tx1"/>
                        </a:solidFill>
                        <a:latin typeface="Times New Roman" pitchFamily="18" charset="0"/>
                        <a:ea typeface="Times New Roman"/>
                        <a:cs typeface="Times New Roman" pitchFamily="18" charset="0"/>
                      </a:endParaRPr>
                    </a:p>
                  </a:txBody>
                  <a:tcPr marL="11079" marR="11079" marT="11079" marB="110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indent="-539750" algn="ctr">
                        <a:lnSpc>
                          <a:spcPct val="100000"/>
                        </a:lnSpc>
                        <a:spcBef>
                          <a:spcPts val="0"/>
                        </a:spcBef>
                        <a:spcAft>
                          <a:spcPts val="0"/>
                        </a:spcAft>
                      </a:pPr>
                      <a:r>
                        <a:rPr lang="it-IT" sz="1400" kern="1200" dirty="0" err="1" smtClean="0">
                          <a:solidFill>
                            <a:schemeClr val="tx1"/>
                          </a:solidFill>
                          <a:latin typeface="Times New Roman" pitchFamily="18" charset="0"/>
                          <a:ea typeface="Times New Roman"/>
                          <a:cs typeface="Times New Roman" pitchFamily="18" charset="0"/>
                        </a:rPr>
                        <a:t>Category</a:t>
                      </a:r>
                      <a:r>
                        <a:rPr lang="it-IT" sz="1400" kern="1200" dirty="0" smtClean="0">
                          <a:solidFill>
                            <a:schemeClr val="tx1"/>
                          </a:solidFill>
                          <a:latin typeface="Times New Roman" pitchFamily="18" charset="0"/>
                          <a:ea typeface="Times New Roman"/>
                          <a:cs typeface="Times New Roman" pitchFamily="18" charset="0"/>
                        </a:rPr>
                        <a:t> 2</a:t>
                      </a:r>
                    </a:p>
                  </a:txBody>
                  <a:tcPr marL="11079" marR="11079" marT="11079" marB="110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indent="-539750" algn="ctr">
                        <a:lnSpc>
                          <a:spcPct val="100000"/>
                        </a:lnSpc>
                        <a:spcBef>
                          <a:spcPts val="0"/>
                        </a:spcBef>
                        <a:spcAft>
                          <a:spcPts val="0"/>
                        </a:spcAft>
                      </a:pPr>
                      <a:r>
                        <a:rPr lang="it-IT" sz="1400" kern="1200" dirty="0" err="1" smtClean="0">
                          <a:solidFill>
                            <a:schemeClr val="tx1"/>
                          </a:solidFill>
                          <a:latin typeface="Times New Roman" pitchFamily="18" charset="0"/>
                          <a:ea typeface="Times New Roman"/>
                          <a:cs typeface="Times New Roman" pitchFamily="18" charset="0"/>
                        </a:rPr>
                        <a:t>Category</a:t>
                      </a:r>
                      <a:r>
                        <a:rPr lang="it-IT" sz="1400" kern="1200" dirty="0" smtClean="0">
                          <a:solidFill>
                            <a:schemeClr val="tx1"/>
                          </a:solidFill>
                          <a:latin typeface="Times New Roman" pitchFamily="18" charset="0"/>
                          <a:ea typeface="Times New Roman"/>
                          <a:cs typeface="Times New Roman" pitchFamily="18" charset="0"/>
                        </a:rPr>
                        <a:t> 3</a:t>
                      </a:r>
                    </a:p>
                  </a:txBody>
                  <a:tcPr marL="11079" marR="11079" marT="11079" marB="110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indent="-539750" algn="ctr">
                        <a:lnSpc>
                          <a:spcPct val="100000"/>
                        </a:lnSpc>
                        <a:spcBef>
                          <a:spcPts val="0"/>
                        </a:spcBef>
                        <a:spcAft>
                          <a:spcPts val="0"/>
                        </a:spcAft>
                      </a:pPr>
                      <a:r>
                        <a:rPr lang="it-IT" sz="1400" kern="1200" dirty="0" err="1" smtClean="0">
                          <a:solidFill>
                            <a:schemeClr val="tx1"/>
                          </a:solidFill>
                          <a:latin typeface="Times New Roman" pitchFamily="18" charset="0"/>
                          <a:ea typeface="Times New Roman"/>
                          <a:cs typeface="Times New Roman" pitchFamily="18" charset="0"/>
                        </a:rPr>
                        <a:t>Category</a:t>
                      </a:r>
                      <a:r>
                        <a:rPr lang="it-IT" sz="1400" kern="1200" dirty="0" smtClean="0">
                          <a:solidFill>
                            <a:schemeClr val="tx1"/>
                          </a:solidFill>
                          <a:latin typeface="Times New Roman" pitchFamily="18" charset="0"/>
                          <a:ea typeface="Times New Roman"/>
                          <a:cs typeface="Times New Roman" pitchFamily="18" charset="0"/>
                        </a:rPr>
                        <a:t> 4</a:t>
                      </a:r>
                    </a:p>
                  </a:txBody>
                  <a:tcPr marL="11079" marR="11079" marT="11079" marB="110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1030065">
                <a:tc>
                  <a:txBody>
                    <a:bodyPr/>
                    <a:lstStyle/>
                    <a:p>
                      <a:pPr marL="0" indent="0" algn="l">
                        <a:lnSpc>
                          <a:spcPct val="100000"/>
                        </a:lnSpc>
                        <a:spcBef>
                          <a:spcPts val="600"/>
                        </a:spcBef>
                        <a:spcAft>
                          <a:spcPts val="0"/>
                        </a:spcAft>
                      </a:pPr>
                      <a:r>
                        <a:rPr lang="en-GB" sz="1400" dirty="0" smtClean="0">
                          <a:latin typeface="Times New Roman" pitchFamily="18" charset="0"/>
                          <a:ea typeface="Times New Roman"/>
                          <a:cs typeface="Times New Roman" pitchFamily="18" charset="0"/>
                        </a:rPr>
                        <a:t>GHS Pictograms</a:t>
                      </a:r>
                      <a:endParaRPr lang="it-IT" sz="1400" dirty="0">
                        <a:latin typeface="Times New Roman" pitchFamily="18" charset="0"/>
                        <a:ea typeface="Times New Roman"/>
                        <a:cs typeface="Times New Roman" pitchFamily="18" charset="0"/>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0000"/>
                        </a:lnSpc>
                        <a:spcBef>
                          <a:spcPts val="0"/>
                        </a:spcBef>
                        <a:spcAft>
                          <a:spcPts val="0"/>
                        </a:spcAft>
                      </a:pPr>
                      <a:endParaRPr lang="en-GB" sz="1400" dirty="0">
                        <a:latin typeface="Times New Roman" pitchFamily="18" charset="0"/>
                        <a:ea typeface="Times New Roman"/>
                        <a:cs typeface="Times New Roman" pitchFamily="18" charset="0"/>
                      </a:endParaRPr>
                    </a:p>
                  </a:txBody>
                  <a:tcPr marL="11079" marR="11079" marT="11079" marB="110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endParaRPr lang="en-GB" sz="1400" dirty="0">
                        <a:latin typeface="Times New Roman" pitchFamily="18" charset="0"/>
                        <a:ea typeface="Times New Roman"/>
                        <a:cs typeface="Times New Roman" pitchFamily="18" charset="0"/>
                      </a:endParaRPr>
                    </a:p>
                  </a:txBody>
                  <a:tcPr marL="11079" marR="11079" marT="11079" marB="110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endParaRPr lang="en-GB" sz="1400" dirty="0">
                        <a:latin typeface="Times New Roman" pitchFamily="18" charset="0"/>
                        <a:ea typeface="Times New Roman"/>
                        <a:cs typeface="Times New Roman" pitchFamily="18" charset="0"/>
                      </a:endParaRPr>
                    </a:p>
                  </a:txBody>
                  <a:tcPr marL="11079" marR="11079" marT="11079" marB="110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endParaRPr lang="en-GB" sz="1400" dirty="0">
                        <a:latin typeface="Times New Roman" pitchFamily="18" charset="0"/>
                        <a:ea typeface="Times New Roman"/>
                        <a:cs typeface="Times New Roman" pitchFamily="18" charset="0"/>
                      </a:endParaRPr>
                    </a:p>
                  </a:txBody>
                  <a:tcPr marL="11079" marR="11079" marT="11079" marB="110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298">
                <a:tc>
                  <a:txBody>
                    <a:bodyPr/>
                    <a:lstStyle/>
                    <a:p>
                      <a:pPr algn="l">
                        <a:lnSpc>
                          <a:spcPct val="100000"/>
                        </a:lnSpc>
                      </a:pPr>
                      <a:r>
                        <a:rPr lang="it-IT" sz="1400" kern="1200" dirty="0" err="1" smtClean="0">
                          <a:solidFill>
                            <a:schemeClr val="tx1"/>
                          </a:solidFill>
                          <a:latin typeface="Times New Roman" pitchFamily="18" charset="0"/>
                          <a:ea typeface="Times New Roman"/>
                          <a:cs typeface="Times New Roman" pitchFamily="18" charset="0"/>
                        </a:rPr>
                        <a:t>Signal</a:t>
                      </a:r>
                      <a:r>
                        <a:rPr lang="it-IT" sz="1400" kern="1200" baseline="0" dirty="0" smtClean="0">
                          <a:solidFill>
                            <a:schemeClr val="tx1"/>
                          </a:solidFill>
                          <a:latin typeface="Times New Roman" pitchFamily="18" charset="0"/>
                          <a:ea typeface="Times New Roman"/>
                          <a:cs typeface="Times New Roman" pitchFamily="18" charset="0"/>
                        </a:rPr>
                        <a:t> word</a:t>
                      </a:r>
                      <a:endParaRPr lang="it-IT" sz="1400" kern="1200" dirty="0" smtClean="0">
                        <a:solidFill>
                          <a:schemeClr val="tx1"/>
                        </a:solidFill>
                        <a:latin typeface="Times New Roman" pitchFamily="18" charset="0"/>
                        <a:ea typeface="Times New Roman"/>
                        <a:cs typeface="Times New Roman" pitchFamily="18" charset="0"/>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0000"/>
                        </a:lnSpc>
                        <a:spcBef>
                          <a:spcPts val="0"/>
                        </a:spcBef>
                        <a:spcAft>
                          <a:spcPts val="0"/>
                        </a:spcAft>
                      </a:pPr>
                      <a:r>
                        <a:rPr lang="it-IT" sz="1400" dirty="0" err="1" smtClean="0">
                          <a:latin typeface="Times New Roman" pitchFamily="18" charset="0"/>
                          <a:ea typeface="Times New Roman"/>
                          <a:cs typeface="Times New Roman" pitchFamily="18" charset="0"/>
                        </a:rPr>
                        <a:t>Danger</a:t>
                      </a:r>
                      <a:endParaRPr lang="it-IT" sz="1400" dirty="0">
                        <a:latin typeface="Times New Roman" pitchFamily="18" charset="0"/>
                        <a:ea typeface="Times New Roman"/>
                        <a:cs typeface="Times New Roman" pitchFamily="18" charset="0"/>
                      </a:endParaRPr>
                    </a:p>
                  </a:txBody>
                  <a:tcPr marL="11079" marR="11079" marT="11079" marB="110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it-IT" sz="1400" dirty="0" err="1" smtClean="0">
                          <a:latin typeface="Times New Roman" pitchFamily="18" charset="0"/>
                          <a:ea typeface="Times New Roman"/>
                          <a:cs typeface="Times New Roman" pitchFamily="18" charset="0"/>
                        </a:rPr>
                        <a:t>Danger</a:t>
                      </a:r>
                      <a:endParaRPr lang="it-IT" sz="1400" dirty="0">
                        <a:latin typeface="Times New Roman" pitchFamily="18" charset="0"/>
                        <a:ea typeface="Times New Roman"/>
                        <a:cs typeface="Times New Roman" pitchFamily="18" charset="0"/>
                      </a:endParaRPr>
                    </a:p>
                  </a:txBody>
                  <a:tcPr marL="11079" marR="11079" marT="11079" marB="110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it-IT" sz="1400" dirty="0" err="1" smtClean="0">
                          <a:latin typeface="Times New Roman" pitchFamily="18" charset="0"/>
                          <a:ea typeface="Times New Roman"/>
                          <a:cs typeface="Times New Roman" pitchFamily="18" charset="0"/>
                        </a:rPr>
                        <a:t>Danger</a:t>
                      </a:r>
                      <a:endParaRPr lang="it-IT" sz="1400" dirty="0">
                        <a:latin typeface="Times New Roman" pitchFamily="18" charset="0"/>
                        <a:ea typeface="Times New Roman"/>
                        <a:cs typeface="Times New Roman" pitchFamily="18" charset="0"/>
                      </a:endParaRPr>
                    </a:p>
                  </a:txBody>
                  <a:tcPr marL="11079" marR="11079" marT="11079" marB="110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it-IT" sz="1400" dirty="0" err="1" smtClean="0">
                          <a:latin typeface="Times New Roman" pitchFamily="18" charset="0"/>
                          <a:ea typeface="Times New Roman"/>
                          <a:cs typeface="Times New Roman" pitchFamily="18" charset="0"/>
                        </a:rPr>
                        <a:t>Warning</a:t>
                      </a:r>
                      <a:endParaRPr lang="it-IT" sz="1400" dirty="0">
                        <a:latin typeface="Times New Roman" pitchFamily="18" charset="0"/>
                        <a:ea typeface="Times New Roman"/>
                        <a:cs typeface="Times New Roman" pitchFamily="18" charset="0"/>
                      </a:endParaRPr>
                    </a:p>
                  </a:txBody>
                  <a:tcPr marL="11079" marR="11079" marT="11079" marB="110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4486">
                <a:tc>
                  <a:txBody>
                    <a:bodyPr/>
                    <a:lstStyle/>
                    <a:p>
                      <a:pPr algn="l">
                        <a:lnSpc>
                          <a:spcPct val="100000"/>
                        </a:lnSpc>
                      </a:pPr>
                      <a:r>
                        <a:rPr lang="it-IT" sz="1400" kern="1200" dirty="0" err="1" smtClean="0">
                          <a:solidFill>
                            <a:schemeClr val="tx1"/>
                          </a:solidFill>
                          <a:latin typeface="Times New Roman" pitchFamily="18" charset="0"/>
                          <a:ea typeface="Times New Roman"/>
                          <a:cs typeface="Times New Roman" pitchFamily="18" charset="0"/>
                        </a:rPr>
                        <a:t>Hazard</a:t>
                      </a:r>
                      <a:r>
                        <a:rPr lang="it-IT" sz="1400" kern="1200" baseline="0" dirty="0" smtClean="0">
                          <a:solidFill>
                            <a:schemeClr val="tx1"/>
                          </a:solidFill>
                          <a:latin typeface="Times New Roman" pitchFamily="18" charset="0"/>
                          <a:ea typeface="Times New Roman"/>
                          <a:cs typeface="Times New Roman" pitchFamily="18" charset="0"/>
                        </a:rPr>
                        <a:t> statement</a:t>
                      </a:r>
                      <a:endParaRPr lang="it-IT" sz="1400" kern="1200" dirty="0">
                        <a:solidFill>
                          <a:schemeClr val="tx1"/>
                        </a:solidFill>
                        <a:latin typeface="Times New Roman" pitchFamily="18" charset="0"/>
                        <a:ea typeface="Times New Roman"/>
                        <a:cs typeface="Times New Roman" pitchFamily="18" charset="0"/>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r>
                        <a:rPr lang="it-IT" sz="1400" kern="1200" dirty="0" smtClean="0">
                          <a:solidFill>
                            <a:schemeClr val="tx1"/>
                          </a:solidFill>
                          <a:latin typeface="Times New Roman" pitchFamily="18" charset="0"/>
                          <a:ea typeface="Times New Roman"/>
                          <a:cs typeface="Times New Roman" pitchFamily="18" charset="0"/>
                        </a:rPr>
                        <a:t>H330: </a:t>
                      </a:r>
                      <a:r>
                        <a:rPr lang="it-IT" sz="1400" kern="1200" dirty="0" err="1" smtClean="0">
                          <a:solidFill>
                            <a:schemeClr val="tx1"/>
                          </a:solidFill>
                          <a:latin typeface="Times New Roman" pitchFamily="18" charset="0"/>
                          <a:ea typeface="Times New Roman"/>
                          <a:cs typeface="Times New Roman" pitchFamily="18" charset="0"/>
                        </a:rPr>
                        <a:t>Fatal</a:t>
                      </a:r>
                      <a:r>
                        <a:rPr lang="it-IT" sz="1400" kern="1200" dirty="0" smtClean="0">
                          <a:solidFill>
                            <a:schemeClr val="tx1"/>
                          </a:solidFill>
                          <a:latin typeface="Times New Roman" pitchFamily="18" charset="0"/>
                          <a:ea typeface="Times New Roman"/>
                          <a:cs typeface="Times New Roman" pitchFamily="18" charset="0"/>
                        </a:rPr>
                        <a:t> </a:t>
                      </a:r>
                      <a:r>
                        <a:rPr lang="it-IT" sz="1400" kern="1200" dirty="0" err="1" smtClean="0">
                          <a:solidFill>
                            <a:schemeClr val="tx1"/>
                          </a:solidFill>
                          <a:latin typeface="Times New Roman" pitchFamily="18" charset="0"/>
                          <a:ea typeface="Times New Roman"/>
                          <a:cs typeface="Times New Roman" pitchFamily="18" charset="0"/>
                        </a:rPr>
                        <a:t>if</a:t>
                      </a:r>
                      <a:r>
                        <a:rPr lang="it-IT" sz="1400" kern="1200" dirty="0" smtClean="0">
                          <a:solidFill>
                            <a:schemeClr val="tx1"/>
                          </a:solidFill>
                          <a:latin typeface="Times New Roman" pitchFamily="18" charset="0"/>
                          <a:ea typeface="Times New Roman"/>
                          <a:cs typeface="Times New Roman" pitchFamily="18" charset="0"/>
                        </a:rPr>
                        <a:t> </a:t>
                      </a:r>
                      <a:r>
                        <a:rPr lang="it-IT" sz="1400" kern="1200" dirty="0" err="1" smtClean="0">
                          <a:solidFill>
                            <a:schemeClr val="tx1"/>
                          </a:solidFill>
                          <a:latin typeface="Times New Roman" pitchFamily="18" charset="0"/>
                          <a:ea typeface="Times New Roman"/>
                          <a:cs typeface="Times New Roman" pitchFamily="18" charset="0"/>
                        </a:rPr>
                        <a:t>inhaled</a:t>
                      </a:r>
                      <a:endParaRPr lang="it-IT" sz="1400" kern="1200" dirty="0" smtClean="0">
                        <a:solidFill>
                          <a:schemeClr val="tx1"/>
                        </a:solidFill>
                        <a:latin typeface="Times New Roman" pitchFamily="18" charset="0"/>
                        <a:ea typeface="Times New Roman"/>
                        <a:cs typeface="Times New Roman" pitchFamily="18" charset="0"/>
                      </a:endParaRPr>
                    </a:p>
                  </a:txBody>
                  <a:tcPr marL="11079" marR="11079" marT="11079" marB="110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t-IT" sz="1400" kern="1200" dirty="0" smtClean="0">
                          <a:solidFill>
                            <a:schemeClr val="tx1"/>
                          </a:solidFill>
                          <a:latin typeface="Times New Roman" pitchFamily="18" charset="0"/>
                          <a:ea typeface="Times New Roman"/>
                          <a:cs typeface="Times New Roman" pitchFamily="18" charset="0"/>
                        </a:rPr>
                        <a:t>H330: </a:t>
                      </a:r>
                      <a:r>
                        <a:rPr lang="it-IT" sz="1400" kern="1200" dirty="0" err="1" smtClean="0">
                          <a:solidFill>
                            <a:schemeClr val="tx1"/>
                          </a:solidFill>
                          <a:latin typeface="Times New Roman" pitchFamily="18" charset="0"/>
                          <a:ea typeface="Times New Roman"/>
                          <a:cs typeface="Times New Roman" pitchFamily="18" charset="0"/>
                        </a:rPr>
                        <a:t>Fatal</a:t>
                      </a:r>
                      <a:r>
                        <a:rPr lang="it-IT" sz="1400" kern="1200" dirty="0" smtClean="0">
                          <a:solidFill>
                            <a:schemeClr val="tx1"/>
                          </a:solidFill>
                          <a:latin typeface="Times New Roman" pitchFamily="18" charset="0"/>
                          <a:ea typeface="Times New Roman"/>
                          <a:cs typeface="Times New Roman" pitchFamily="18" charset="0"/>
                        </a:rPr>
                        <a:t> </a:t>
                      </a:r>
                      <a:r>
                        <a:rPr lang="it-IT" sz="1400" kern="1200" dirty="0" err="1" smtClean="0">
                          <a:solidFill>
                            <a:schemeClr val="tx1"/>
                          </a:solidFill>
                          <a:latin typeface="Times New Roman" pitchFamily="18" charset="0"/>
                          <a:ea typeface="Times New Roman"/>
                          <a:cs typeface="Times New Roman" pitchFamily="18" charset="0"/>
                        </a:rPr>
                        <a:t>if</a:t>
                      </a:r>
                      <a:r>
                        <a:rPr lang="it-IT" sz="1400" kern="1200" dirty="0" smtClean="0">
                          <a:solidFill>
                            <a:schemeClr val="tx1"/>
                          </a:solidFill>
                          <a:latin typeface="Times New Roman" pitchFamily="18" charset="0"/>
                          <a:ea typeface="Times New Roman"/>
                          <a:cs typeface="Times New Roman" pitchFamily="18" charset="0"/>
                        </a:rPr>
                        <a:t> </a:t>
                      </a:r>
                      <a:r>
                        <a:rPr lang="it-IT" sz="1400" kern="1200" dirty="0" err="1" smtClean="0">
                          <a:solidFill>
                            <a:schemeClr val="tx1"/>
                          </a:solidFill>
                          <a:latin typeface="Times New Roman" pitchFamily="18" charset="0"/>
                          <a:ea typeface="Times New Roman"/>
                          <a:cs typeface="Times New Roman" pitchFamily="18" charset="0"/>
                        </a:rPr>
                        <a:t>inhaled</a:t>
                      </a:r>
                      <a:endParaRPr lang="it-IT" sz="1400" kern="1200" dirty="0" smtClean="0">
                        <a:solidFill>
                          <a:schemeClr val="tx1"/>
                        </a:solidFill>
                        <a:latin typeface="Times New Roman" pitchFamily="18" charset="0"/>
                        <a:ea typeface="Times New Roman"/>
                        <a:cs typeface="Times New Roman" pitchFamily="18" charset="0"/>
                      </a:endParaRPr>
                    </a:p>
                  </a:txBody>
                  <a:tcPr marL="11079" marR="11079" marT="11079" marB="110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t-IT" sz="1400" kern="1200" dirty="0" smtClean="0">
                          <a:solidFill>
                            <a:schemeClr val="tx1"/>
                          </a:solidFill>
                          <a:latin typeface="Times New Roman" pitchFamily="18" charset="0"/>
                          <a:ea typeface="Times New Roman"/>
                          <a:cs typeface="Times New Roman" pitchFamily="18" charset="0"/>
                        </a:rPr>
                        <a:t>H331: </a:t>
                      </a:r>
                      <a:r>
                        <a:rPr lang="it-IT" sz="1400" kern="1200" dirty="0" err="1" smtClean="0">
                          <a:solidFill>
                            <a:schemeClr val="tx1"/>
                          </a:solidFill>
                          <a:latin typeface="Times New Roman" pitchFamily="18" charset="0"/>
                          <a:ea typeface="Times New Roman"/>
                          <a:cs typeface="Times New Roman" pitchFamily="18" charset="0"/>
                        </a:rPr>
                        <a:t>Toxic</a:t>
                      </a:r>
                      <a:r>
                        <a:rPr lang="it-IT" sz="1400" kern="1200" dirty="0" smtClean="0">
                          <a:solidFill>
                            <a:schemeClr val="tx1"/>
                          </a:solidFill>
                          <a:latin typeface="Times New Roman" pitchFamily="18" charset="0"/>
                          <a:ea typeface="Times New Roman"/>
                          <a:cs typeface="Times New Roman" pitchFamily="18" charset="0"/>
                        </a:rPr>
                        <a:t> </a:t>
                      </a:r>
                      <a:r>
                        <a:rPr lang="it-IT" sz="1400" kern="1200" dirty="0" err="1" smtClean="0">
                          <a:solidFill>
                            <a:schemeClr val="tx1"/>
                          </a:solidFill>
                          <a:latin typeface="Times New Roman" pitchFamily="18" charset="0"/>
                          <a:ea typeface="Times New Roman"/>
                          <a:cs typeface="Times New Roman" pitchFamily="18" charset="0"/>
                        </a:rPr>
                        <a:t>if</a:t>
                      </a:r>
                      <a:r>
                        <a:rPr lang="it-IT" sz="1400" kern="1200" dirty="0" smtClean="0">
                          <a:solidFill>
                            <a:schemeClr val="tx1"/>
                          </a:solidFill>
                          <a:latin typeface="Times New Roman" pitchFamily="18" charset="0"/>
                          <a:ea typeface="Times New Roman"/>
                          <a:cs typeface="Times New Roman" pitchFamily="18" charset="0"/>
                        </a:rPr>
                        <a:t> </a:t>
                      </a:r>
                      <a:r>
                        <a:rPr lang="it-IT" sz="1400" kern="1200" dirty="0" err="1" smtClean="0">
                          <a:solidFill>
                            <a:schemeClr val="tx1"/>
                          </a:solidFill>
                          <a:latin typeface="Times New Roman" pitchFamily="18" charset="0"/>
                          <a:ea typeface="Times New Roman"/>
                          <a:cs typeface="Times New Roman" pitchFamily="18" charset="0"/>
                        </a:rPr>
                        <a:t>inhaled</a:t>
                      </a:r>
                      <a:endParaRPr lang="it-IT" sz="1400" kern="1200" dirty="0" smtClean="0">
                        <a:solidFill>
                          <a:schemeClr val="tx1"/>
                        </a:solidFill>
                        <a:latin typeface="Times New Roman" pitchFamily="18" charset="0"/>
                        <a:ea typeface="Times New Roman"/>
                        <a:cs typeface="Times New Roman" pitchFamily="18" charset="0"/>
                      </a:endParaRPr>
                    </a:p>
                  </a:txBody>
                  <a:tcPr marL="11079" marR="11079" marT="11079" marB="110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t-IT" sz="1400" kern="1200" dirty="0" smtClean="0">
                          <a:solidFill>
                            <a:schemeClr val="tx1"/>
                          </a:solidFill>
                          <a:latin typeface="Times New Roman" pitchFamily="18" charset="0"/>
                          <a:ea typeface="Times New Roman"/>
                          <a:cs typeface="Times New Roman" pitchFamily="18" charset="0"/>
                        </a:rPr>
                        <a:t>H332: </a:t>
                      </a:r>
                      <a:r>
                        <a:rPr lang="it-IT" sz="1400" kern="1200" dirty="0" err="1" smtClean="0">
                          <a:solidFill>
                            <a:schemeClr val="tx1"/>
                          </a:solidFill>
                          <a:latin typeface="Times New Roman" pitchFamily="18" charset="0"/>
                          <a:ea typeface="Times New Roman"/>
                          <a:cs typeface="Times New Roman" pitchFamily="18" charset="0"/>
                        </a:rPr>
                        <a:t>Harmful</a:t>
                      </a:r>
                      <a:r>
                        <a:rPr lang="it-IT" sz="1400" kern="1200" dirty="0" smtClean="0">
                          <a:solidFill>
                            <a:schemeClr val="tx1"/>
                          </a:solidFill>
                          <a:latin typeface="Times New Roman" pitchFamily="18" charset="0"/>
                          <a:ea typeface="Times New Roman"/>
                          <a:cs typeface="Times New Roman" pitchFamily="18" charset="0"/>
                        </a:rPr>
                        <a:t> </a:t>
                      </a:r>
                      <a:r>
                        <a:rPr lang="it-IT" sz="1400" kern="1200" dirty="0" err="1" smtClean="0">
                          <a:solidFill>
                            <a:schemeClr val="tx1"/>
                          </a:solidFill>
                          <a:latin typeface="Times New Roman" pitchFamily="18" charset="0"/>
                          <a:ea typeface="Times New Roman"/>
                          <a:cs typeface="Times New Roman" pitchFamily="18" charset="0"/>
                        </a:rPr>
                        <a:t>if</a:t>
                      </a:r>
                      <a:r>
                        <a:rPr lang="it-IT" sz="1400" kern="1200" dirty="0" smtClean="0">
                          <a:solidFill>
                            <a:schemeClr val="tx1"/>
                          </a:solidFill>
                          <a:latin typeface="Times New Roman" pitchFamily="18" charset="0"/>
                          <a:ea typeface="Times New Roman"/>
                          <a:cs typeface="Times New Roman" pitchFamily="18" charset="0"/>
                        </a:rPr>
                        <a:t> </a:t>
                      </a:r>
                      <a:r>
                        <a:rPr lang="it-IT" sz="1400" kern="1200" dirty="0" err="1" smtClean="0">
                          <a:solidFill>
                            <a:schemeClr val="tx1"/>
                          </a:solidFill>
                          <a:latin typeface="Times New Roman" pitchFamily="18" charset="0"/>
                          <a:ea typeface="Times New Roman"/>
                          <a:cs typeface="Times New Roman" pitchFamily="18" charset="0"/>
                        </a:rPr>
                        <a:t>inhaled</a:t>
                      </a:r>
                      <a:endParaRPr lang="it-IT" sz="1400" kern="1200" dirty="0" smtClean="0">
                        <a:solidFill>
                          <a:schemeClr val="tx1"/>
                        </a:solidFill>
                        <a:latin typeface="Times New Roman" pitchFamily="18" charset="0"/>
                        <a:ea typeface="Times New Roman"/>
                        <a:cs typeface="Times New Roman" pitchFamily="18" charset="0"/>
                      </a:endParaRPr>
                    </a:p>
                  </a:txBody>
                  <a:tcPr marL="11079" marR="11079" marT="11079" marB="110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1450">
                <a:tc>
                  <a:txBody>
                    <a:bodyPr/>
                    <a:lstStyle/>
                    <a:p>
                      <a:pPr algn="l">
                        <a:lnSpc>
                          <a:spcPct val="100000"/>
                        </a:lnSpc>
                      </a:pPr>
                      <a:r>
                        <a:rPr lang="it-IT" sz="1400" kern="1200" dirty="0" err="1" smtClean="0">
                          <a:solidFill>
                            <a:schemeClr val="tx1"/>
                          </a:solidFill>
                          <a:latin typeface="Times New Roman" pitchFamily="18" charset="0"/>
                          <a:ea typeface="Times New Roman"/>
                          <a:cs typeface="Times New Roman" pitchFamily="18" charset="0"/>
                        </a:rPr>
                        <a:t>Precautionary</a:t>
                      </a:r>
                      <a:r>
                        <a:rPr lang="it-IT" sz="1400" kern="1200" dirty="0" smtClean="0">
                          <a:solidFill>
                            <a:schemeClr val="tx1"/>
                          </a:solidFill>
                          <a:latin typeface="Times New Roman" pitchFamily="18" charset="0"/>
                          <a:ea typeface="Times New Roman"/>
                          <a:cs typeface="Times New Roman" pitchFamily="18" charset="0"/>
                        </a:rPr>
                        <a:t> statement</a:t>
                      </a:r>
                    </a:p>
                    <a:p>
                      <a:pPr algn="l">
                        <a:lnSpc>
                          <a:spcPct val="100000"/>
                        </a:lnSpc>
                      </a:pPr>
                      <a:r>
                        <a:rPr lang="it-IT" sz="1400" kern="1200" dirty="0" err="1" smtClean="0">
                          <a:solidFill>
                            <a:schemeClr val="tx1"/>
                          </a:solidFill>
                          <a:latin typeface="Times New Roman" pitchFamily="18" charset="0"/>
                          <a:ea typeface="Times New Roman"/>
                          <a:cs typeface="Times New Roman" pitchFamily="18" charset="0"/>
                        </a:rPr>
                        <a:t>Prevention</a:t>
                      </a:r>
                      <a:endParaRPr lang="it-IT" sz="1400" kern="1200" dirty="0" smtClean="0">
                        <a:solidFill>
                          <a:schemeClr val="tx1"/>
                        </a:solidFill>
                        <a:latin typeface="Times New Roman" pitchFamily="18" charset="0"/>
                        <a:ea typeface="Times New Roman"/>
                        <a:cs typeface="Times New Roman" pitchFamily="18" charset="0"/>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50000"/>
                        </a:lnSpc>
                        <a:spcBef>
                          <a:spcPts val="600"/>
                        </a:spcBef>
                        <a:spcAft>
                          <a:spcPts val="0"/>
                        </a:spcAft>
                      </a:pPr>
                      <a:r>
                        <a:rPr lang="en-GB" sz="1200" dirty="0">
                          <a:latin typeface="Times New Roman"/>
                          <a:ea typeface="Times New Roman"/>
                          <a:cs typeface="Times New Roman"/>
                        </a:rPr>
                        <a:t>P260</a:t>
                      </a:r>
                      <a:br>
                        <a:rPr lang="en-GB" sz="1200" dirty="0">
                          <a:latin typeface="Times New Roman"/>
                          <a:ea typeface="Times New Roman"/>
                          <a:cs typeface="Times New Roman"/>
                        </a:rPr>
                      </a:br>
                      <a:r>
                        <a:rPr lang="en-GB" sz="1200" dirty="0">
                          <a:latin typeface="Times New Roman"/>
                          <a:ea typeface="Times New Roman"/>
                          <a:cs typeface="Times New Roman"/>
                        </a:rPr>
                        <a:t>P271</a:t>
                      </a:r>
                      <a:br>
                        <a:rPr lang="en-GB" sz="1200" dirty="0">
                          <a:latin typeface="Times New Roman"/>
                          <a:ea typeface="Times New Roman"/>
                          <a:cs typeface="Times New Roman"/>
                        </a:rPr>
                      </a:br>
                      <a:r>
                        <a:rPr lang="en-GB" sz="1200" dirty="0">
                          <a:latin typeface="Times New Roman"/>
                          <a:ea typeface="Times New Roman"/>
                          <a:cs typeface="Times New Roman"/>
                        </a:rPr>
                        <a:t>P284</a:t>
                      </a:r>
                      <a:endParaRPr lang="it-IT"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200">
                          <a:latin typeface="Times New Roman"/>
                          <a:ea typeface="Times New Roman"/>
                          <a:cs typeface="Times New Roman"/>
                        </a:rPr>
                        <a:t>P260</a:t>
                      </a:r>
                      <a:br>
                        <a:rPr lang="en-GB" sz="1200">
                          <a:latin typeface="Times New Roman"/>
                          <a:ea typeface="Times New Roman"/>
                          <a:cs typeface="Times New Roman"/>
                        </a:rPr>
                      </a:br>
                      <a:r>
                        <a:rPr lang="en-GB" sz="1200">
                          <a:latin typeface="Times New Roman"/>
                          <a:ea typeface="Times New Roman"/>
                          <a:cs typeface="Times New Roman"/>
                        </a:rPr>
                        <a:t>P271</a:t>
                      </a:r>
                      <a:br>
                        <a:rPr lang="en-GB" sz="1200">
                          <a:latin typeface="Times New Roman"/>
                          <a:ea typeface="Times New Roman"/>
                          <a:cs typeface="Times New Roman"/>
                        </a:rPr>
                      </a:br>
                      <a:r>
                        <a:rPr lang="en-GB" sz="1200">
                          <a:latin typeface="Times New Roman"/>
                          <a:ea typeface="Times New Roman"/>
                          <a:cs typeface="Times New Roman"/>
                        </a:rPr>
                        <a:t>P284</a:t>
                      </a:r>
                      <a:endParaRPr lang="it-IT"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200">
                          <a:latin typeface="Times New Roman"/>
                          <a:ea typeface="Times New Roman"/>
                          <a:cs typeface="Times New Roman"/>
                        </a:rPr>
                        <a:t>P261</a:t>
                      </a:r>
                      <a:br>
                        <a:rPr lang="en-GB" sz="1200">
                          <a:latin typeface="Times New Roman"/>
                          <a:ea typeface="Times New Roman"/>
                          <a:cs typeface="Times New Roman"/>
                        </a:rPr>
                      </a:br>
                      <a:r>
                        <a:rPr lang="en-GB" sz="1200">
                          <a:latin typeface="Times New Roman"/>
                          <a:ea typeface="Times New Roman"/>
                          <a:cs typeface="Times New Roman"/>
                        </a:rPr>
                        <a:t>P271</a:t>
                      </a:r>
                      <a:endParaRPr lang="it-IT"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200" dirty="0">
                          <a:latin typeface="Times New Roman"/>
                          <a:ea typeface="Times New Roman"/>
                          <a:cs typeface="Times New Roman"/>
                        </a:rPr>
                        <a:t>P261</a:t>
                      </a:r>
                      <a:br>
                        <a:rPr lang="en-GB" sz="1200" dirty="0">
                          <a:latin typeface="Times New Roman"/>
                          <a:ea typeface="Times New Roman"/>
                          <a:cs typeface="Times New Roman"/>
                        </a:rPr>
                      </a:br>
                      <a:r>
                        <a:rPr lang="en-GB" sz="1200" dirty="0">
                          <a:latin typeface="Times New Roman"/>
                          <a:ea typeface="Times New Roman"/>
                          <a:cs typeface="Times New Roman"/>
                        </a:rPr>
                        <a:t>P271</a:t>
                      </a:r>
                      <a:endParaRPr lang="it-IT"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762">
                <a:tc>
                  <a:txBody>
                    <a:bodyPr/>
                    <a:lstStyle/>
                    <a:p>
                      <a:pPr algn="l">
                        <a:lnSpc>
                          <a:spcPct val="100000"/>
                        </a:lnSpc>
                      </a:pPr>
                      <a:r>
                        <a:rPr lang="it-IT" sz="1400" kern="1200" dirty="0" err="1" smtClean="0">
                          <a:solidFill>
                            <a:schemeClr val="tx1"/>
                          </a:solidFill>
                          <a:latin typeface="Times New Roman" pitchFamily="18" charset="0"/>
                          <a:ea typeface="Times New Roman"/>
                          <a:cs typeface="Times New Roman" pitchFamily="18" charset="0"/>
                        </a:rPr>
                        <a:t>Precautionary</a:t>
                      </a:r>
                      <a:r>
                        <a:rPr lang="it-IT" sz="1400" kern="1200" dirty="0" smtClean="0">
                          <a:solidFill>
                            <a:schemeClr val="tx1"/>
                          </a:solidFill>
                          <a:latin typeface="Times New Roman" pitchFamily="18" charset="0"/>
                          <a:ea typeface="Times New Roman"/>
                          <a:cs typeface="Times New Roman" pitchFamily="18" charset="0"/>
                        </a:rPr>
                        <a:t> statement</a:t>
                      </a:r>
                    </a:p>
                    <a:p>
                      <a:pPr algn="l">
                        <a:lnSpc>
                          <a:spcPct val="100000"/>
                        </a:lnSpc>
                      </a:pPr>
                      <a:r>
                        <a:rPr lang="it-IT" sz="1400" kern="1200" dirty="0" err="1" smtClean="0">
                          <a:solidFill>
                            <a:schemeClr val="tx1"/>
                          </a:solidFill>
                          <a:latin typeface="Times New Roman" pitchFamily="18" charset="0"/>
                          <a:ea typeface="Times New Roman"/>
                          <a:cs typeface="Times New Roman" pitchFamily="18" charset="0"/>
                        </a:rPr>
                        <a:t>Response</a:t>
                      </a:r>
                      <a:endParaRPr lang="it-IT" sz="1400" kern="1200" dirty="0" smtClean="0">
                        <a:solidFill>
                          <a:schemeClr val="tx1"/>
                        </a:solidFill>
                        <a:latin typeface="Times New Roman" pitchFamily="18" charset="0"/>
                        <a:ea typeface="Times New Roman"/>
                        <a:cs typeface="Times New Roman" pitchFamily="18" charset="0"/>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50000"/>
                        </a:lnSpc>
                        <a:spcBef>
                          <a:spcPts val="600"/>
                        </a:spcBef>
                        <a:spcAft>
                          <a:spcPts val="0"/>
                        </a:spcAft>
                      </a:pPr>
                      <a:r>
                        <a:rPr lang="en-GB" sz="1200" dirty="0">
                          <a:latin typeface="Times New Roman"/>
                          <a:ea typeface="Times New Roman"/>
                          <a:cs typeface="Times New Roman"/>
                        </a:rPr>
                        <a:t>P304 + P340</a:t>
                      </a:r>
                      <a:br>
                        <a:rPr lang="en-GB" sz="1200" dirty="0">
                          <a:latin typeface="Times New Roman"/>
                          <a:ea typeface="Times New Roman"/>
                          <a:cs typeface="Times New Roman"/>
                        </a:rPr>
                      </a:br>
                      <a:r>
                        <a:rPr lang="en-GB" sz="1200" dirty="0">
                          <a:latin typeface="Times New Roman"/>
                          <a:ea typeface="Times New Roman"/>
                          <a:cs typeface="Times New Roman"/>
                        </a:rPr>
                        <a:t>P310</a:t>
                      </a:r>
                      <a:br>
                        <a:rPr lang="en-GB" sz="1200" dirty="0">
                          <a:latin typeface="Times New Roman"/>
                          <a:ea typeface="Times New Roman"/>
                          <a:cs typeface="Times New Roman"/>
                        </a:rPr>
                      </a:br>
                      <a:r>
                        <a:rPr lang="en-GB" sz="1200" dirty="0">
                          <a:latin typeface="Times New Roman"/>
                          <a:ea typeface="Times New Roman"/>
                          <a:cs typeface="Times New Roman"/>
                        </a:rPr>
                        <a:t>P320</a:t>
                      </a:r>
                      <a:endParaRPr lang="it-IT"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200" dirty="0">
                          <a:latin typeface="Times New Roman"/>
                          <a:ea typeface="Times New Roman"/>
                          <a:cs typeface="Times New Roman"/>
                        </a:rPr>
                        <a:t>P304 + P340</a:t>
                      </a:r>
                      <a:br>
                        <a:rPr lang="en-GB" sz="1200" dirty="0">
                          <a:latin typeface="Times New Roman"/>
                          <a:ea typeface="Times New Roman"/>
                          <a:cs typeface="Times New Roman"/>
                        </a:rPr>
                      </a:br>
                      <a:r>
                        <a:rPr lang="en-GB" sz="1200" dirty="0">
                          <a:latin typeface="Times New Roman"/>
                          <a:ea typeface="Times New Roman"/>
                          <a:cs typeface="Times New Roman"/>
                        </a:rPr>
                        <a:t>P310</a:t>
                      </a:r>
                      <a:br>
                        <a:rPr lang="en-GB" sz="1200" dirty="0">
                          <a:latin typeface="Times New Roman"/>
                          <a:ea typeface="Times New Roman"/>
                          <a:cs typeface="Times New Roman"/>
                        </a:rPr>
                      </a:br>
                      <a:r>
                        <a:rPr lang="en-GB" sz="1200" dirty="0">
                          <a:latin typeface="Times New Roman"/>
                          <a:ea typeface="Times New Roman"/>
                          <a:cs typeface="Times New Roman"/>
                        </a:rPr>
                        <a:t>P320</a:t>
                      </a:r>
                      <a:endParaRPr lang="it-IT"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200">
                          <a:latin typeface="Times New Roman"/>
                          <a:ea typeface="Times New Roman"/>
                          <a:cs typeface="Times New Roman"/>
                        </a:rPr>
                        <a:t>P304 + P340</a:t>
                      </a:r>
                      <a:br>
                        <a:rPr lang="en-GB" sz="1200">
                          <a:latin typeface="Times New Roman"/>
                          <a:ea typeface="Times New Roman"/>
                          <a:cs typeface="Times New Roman"/>
                        </a:rPr>
                      </a:br>
                      <a:r>
                        <a:rPr lang="en-GB" sz="1200">
                          <a:latin typeface="Times New Roman"/>
                          <a:ea typeface="Times New Roman"/>
                          <a:cs typeface="Times New Roman"/>
                        </a:rPr>
                        <a:t>P311</a:t>
                      </a:r>
                      <a:br>
                        <a:rPr lang="en-GB" sz="1200">
                          <a:latin typeface="Times New Roman"/>
                          <a:ea typeface="Times New Roman"/>
                          <a:cs typeface="Times New Roman"/>
                        </a:rPr>
                      </a:br>
                      <a:r>
                        <a:rPr lang="en-GB" sz="1200">
                          <a:latin typeface="Times New Roman"/>
                          <a:ea typeface="Times New Roman"/>
                          <a:cs typeface="Times New Roman"/>
                        </a:rPr>
                        <a:t>P321</a:t>
                      </a:r>
                      <a:endParaRPr lang="it-IT"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200">
                          <a:latin typeface="Times New Roman"/>
                          <a:ea typeface="Times New Roman"/>
                          <a:cs typeface="Times New Roman"/>
                        </a:rPr>
                        <a:t>P304 + P340</a:t>
                      </a:r>
                      <a:br>
                        <a:rPr lang="en-GB" sz="1200">
                          <a:latin typeface="Times New Roman"/>
                          <a:ea typeface="Times New Roman"/>
                          <a:cs typeface="Times New Roman"/>
                        </a:rPr>
                      </a:br>
                      <a:r>
                        <a:rPr lang="en-GB" sz="1200">
                          <a:latin typeface="Times New Roman"/>
                          <a:ea typeface="Times New Roman"/>
                          <a:cs typeface="Times New Roman"/>
                        </a:rPr>
                        <a:t>P312</a:t>
                      </a:r>
                      <a:endParaRPr lang="it-IT"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422">
                <a:tc>
                  <a:txBody>
                    <a:bodyPr/>
                    <a:lstStyle/>
                    <a:p>
                      <a:pPr algn="l">
                        <a:lnSpc>
                          <a:spcPct val="100000"/>
                        </a:lnSpc>
                      </a:pPr>
                      <a:r>
                        <a:rPr lang="it-IT" sz="1400" kern="1200" dirty="0" err="1" smtClean="0">
                          <a:solidFill>
                            <a:schemeClr val="tx1"/>
                          </a:solidFill>
                          <a:latin typeface="Times New Roman" pitchFamily="18" charset="0"/>
                          <a:ea typeface="Times New Roman"/>
                          <a:cs typeface="Times New Roman" pitchFamily="18" charset="0"/>
                        </a:rPr>
                        <a:t>Precautionary</a:t>
                      </a:r>
                      <a:r>
                        <a:rPr lang="it-IT" sz="1400" kern="1200" dirty="0" smtClean="0">
                          <a:solidFill>
                            <a:schemeClr val="tx1"/>
                          </a:solidFill>
                          <a:latin typeface="Times New Roman" pitchFamily="18" charset="0"/>
                          <a:ea typeface="Times New Roman"/>
                          <a:cs typeface="Times New Roman" pitchFamily="18" charset="0"/>
                        </a:rPr>
                        <a:t> statement</a:t>
                      </a:r>
                    </a:p>
                    <a:p>
                      <a:pPr algn="l">
                        <a:lnSpc>
                          <a:spcPct val="100000"/>
                        </a:lnSpc>
                      </a:pPr>
                      <a:r>
                        <a:rPr lang="it-IT" sz="1400" kern="1200" dirty="0" err="1" smtClean="0">
                          <a:solidFill>
                            <a:schemeClr val="tx1"/>
                          </a:solidFill>
                          <a:latin typeface="Times New Roman" pitchFamily="18" charset="0"/>
                          <a:ea typeface="Times New Roman"/>
                          <a:cs typeface="Times New Roman" pitchFamily="18" charset="0"/>
                        </a:rPr>
                        <a:t>Strorage</a:t>
                      </a:r>
                      <a:endParaRPr lang="it-IT" sz="1400" kern="1200" dirty="0" smtClean="0">
                        <a:solidFill>
                          <a:schemeClr val="tx1"/>
                        </a:solidFill>
                        <a:latin typeface="Times New Roman" pitchFamily="18" charset="0"/>
                        <a:ea typeface="Times New Roman"/>
                        <a:cs typeface="Times New Roman" pitchFamily="18" charset="0"/>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50000"/>
                        </a:lnSpc>
                        <a:spcBef>
                          <a:spcPts val="600"/>
                        </a:spcBef>
                        <a:spcAft>
                          <a:spcPts val="0"/>
                        </a:spcAft>
                      </a:pPr>
                      <a:r>
                        <a:rPr lang="en-GB" sz="1200" dirty="0">
                          <a:latin typeface="Times New Roman"/>
                          <a:ea typeface="Times New Roman"/>
                          <a:cs typeface="Times New Roman"/>
                        </a:rPr>
                        <a:t>P403 + P233</a:t>
                      </a:r>
                      <a:br>
                        <a:rPr lang="en-GB" sz="1200" dirty="0">
                          <a:latin typeface="Times New Roman"/>
                          <a:ea typeface="Times New Roman"/>
                          <a:cs typeface="Times New Roman"/>
                        </a:rPr>
                      </a:br>
                      <a:r>
                        <a:rPr lang="en-GB" sz="1200" dirty="0">
                          <a:latin typeface="Times New Roman"/>
                          <a:ea typeface="Times New Roman"/>
                          <a:cs typeface="Times New Roman"/>
                        </a:rPr>
                        <a:t>P405</a:t>
                      </a:r>
                      <a:endParaRPr lang="it-IT"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200">
                          <a:latin typeface="Times New Roman"/>
                          <a:ea typeface="Times New Roman"/>
                          <a:cs typeface="Times New Roman"/>
                        </a:rPr>
                        <a:t>P403 + P233</a:t>
                      </a:r>
                      <a:br>
                        <a:rPr lang="en-GB" sz="1200">
                          <a:latin typeface="Times New Roman"/>
                          <a:ea typeface="Times New Roman"/>
                          <a:cs typeface="Times New Roman"/>
                        </a:rPr>
                      </a:br>
                      <a:r>
                        <a:rPr lang="en-GB" sz="1200">
                          <a:latin typeface="Times New Roman"/>
                          <a:ea typeface="Times New Roman"/>
                          <a:cs typeface="Times New Roman"/>
                        </a:rPr>
                        <a:t>P405</a:t>
                      </a:r>
                      <a:endParaRPr lang="it-IT"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200">
                          <a:latin typeface="Times New Roman"/>
                          <a:ea typeface="Times New Roman"/>
                          <a:cs typeface="Times New Roman"/>
                        </a:rPr>
                        <a:t>P403 + P233</a:t>
                      </a:r>
                      <a:br>
                        <a:rPr lang="en-GB" sz="1200">
                          <a:latin typeface="Times New Roman"/>
                          <a:ea typeface="Times New Roman"/>
                          <a:cs typeface="Times New Roman"/>
                        </a:rPr>
                      </a:br>
                      <a:r>
                        <a:rPr lang="en-GB" sz="1200">
                          <a:latin typeface="Times New Roman"/>
                          <a:ea typeface="Times New Roman"/>
                          <a:cs typeface="Times New Roman"/>
                        </a:rPr>
                        <a:t>P405</a:t>
                      </a:r>
                      <a:endParaRPr lang="it-IT"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762">
                <a:tc>
                  <a:txBody>
                    <a:bodyPr/>
                    <a:lstStyle/>
                    <a:p>
                      <a:pPr algn="l">
                        <a:lnSpc>
                          <a:spcPct val="100000"/>
                        </a:lnSpc>
                      </a:pPr>
                      <a:r>
                        <a:rPr lang="it-IT" sz="1400" kern="1200" dirty="0" err="1" smtClean="0">
                          <a:solidFill>
                            <a:schemeClr val="tx1"/>
                          </a:solidFill>
                          <a:latin typeface="Times New Roman" pitchFamily="18" charset="0"/>
                          <a:ea typeface="Times New Roman"/>
                          <a:cs typeface="Times New Roman" pitchFamily="18" charset="0"/>
                        </a:rPr>
                        <a:t>Precautionary</a:t>
                      </a:r>
                      <a:r>
                        <a:rPr lang="it-IT" sz="1400" kern="1200" dirty="0" smtClean="0">
                          <a:solidFill>
                            <a:schemeClr val="tx1"/>
                          </a:solidFill>
                          <a:latin typeface="Times New Roman" pitchFamily="18" charset="0"/>
                          <a:ea typeface="Times New Roman"/>
                          <a:cs typeface="Times New Roman" pitchFamily="18" charset="0"/>
                        </a:rPr>
                        <a:t> statement</a:t>
                      </a:r>
                    </a:p>
                    <a:p>
                      <a:pPr algn="l">
                        <a:lnSpc>
                          <a:spcPct val="100000"/>
                        </a:lnSpc>
                      </a:pPr>
                      <a:r>
                        <a:rPr lang="it-IT" sz="1400" kern="1200" dirty="0" err="1" smtClean="0">
                          <a:solidFill>
                            <a:schemeClr val="tx1"/>
                          </a:solidFill>
                          <a:latin typeface="Times New Roman" pitchFamily="18" charset="0"/>
                          <a:ea typeface="Times New Roman"/>
                          <a:cs typeface="Times New Roman" pitchFamily="18" charset="0"/>
                        </a:rPr>
                        <a:t>Disposal</a:t>
                      </a:r>
                      <a:endParaRPr lang="en-GB" sz="1400" kern="1200" dirty="0" smtClean="0">
                        <a:solidFill>
                          <a:schemeClr val="tx1"/>
                        </a:solidFill>
                        <a:latin typeface="Times New Roman" pitchFamily="18" charset="0"/>
                        <a:ea typeface="Times New Roman"/>
                        <a:cs typeface="Times New Roman" pitchFamily="18" charset="0"/>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50000"/>
                        </a:lnSpc>
                        <a:spcBef>
                          <a:spcPts val="600"/>
                        </a:spcBef>
                        <a:spcAft>
                          <a:spcPts val="0"/>
                        </a:spcAft>
                      </a:pPr>
                      <a:r>
                        <a:rPr lang="en-GB" sz="1200">
                          <a:latin typeface="Times New Roman"/>
                          <a:ea typeface="Times New Roman"/>
                          <a:cs typeface="Times New Roman"/>
                        </a:rPr>
                        <a:t>P501</a:t>
                      </a:r>
                      <a:endParaRPr lang="it-IT"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200">
                          <a:latin typeface="Times New Roman"/>
                          <a:ea typeface="Times New Roman"/>
                          <a:cs typeface="Times New Roman"/>
                        </a:rPr>
                        <a:t>P501</a:t>
                      </a:r>
                      <a:endParaRPr lang="it-IT"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GB" sz="1200">
                          <a:latin typeface="Times New Roman"/>
                          <a:ea typeface="Times New Roman"/>
                          <a:cs typeface="Times New Roman"/>
                        </a:rPr>
                        <a:t>P501</a:t>
                      </a:r>
                      <a:endParaRPr lang="it-IT"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en-GB"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Immagine 4" descr="teschio.jpg"/>
          <p:cNvPicPr>
            <a:picLocks noChangeAspect="1"/>
          </p:cNvPicPr>
          <p:nvPr/>
        </p:nvPicPr>
        <p:blipFill>
          <a:blip r:embed="rId2" cstate="print"/>
          <a:stretch>
            <a:fillRect/>
          </a:stretch>
        </p:blipFill>
        <p:spPr>
          <a:xfrm>
            <a:off x="3111486" y="2422515"/>
            <a:ext cx="911224" cy="922203"/>
          </a:xfrm>
          <a:prstGeom prst="rect">
            <a:avLst/>
          </a:prstGeom>
        </p:spPr>
      </p:pic>
      <p:pic>
        <p:nvPicPr>
          <p:cNvPr id="6" name="Immagine 5" descr="teschio.jpg"/>
          <p:cNvPicPr>
            <a:picLocks noChangeAspect="1"/>
          </p:cNvPicPr>
          <p:nvPr/>
        </p:nvPicPr>
        <p:blipFill>
          <a:blip r:embed="rId2" cstate="print"/>
          <a:stretch>
            <a:fillRect/>
          </a:stretch>
        </p:blipFill>
        <p:spPr>
          <a:xfrm>
            <a:off x="4897436" y="2422515"/>
            <a:ext cx="911224" cy="922203"/>
          </a:xfrm>
          <a:prstGeom prst="rect">
            <a:avLst/>
          </a:prstGeom>
        </p:spPr>
      </p:pic>
      <p:pic>
        <p:nvPicPr>
          <p:cNvPr id="7" name="Immagine 6" descr="teschio.jpg"/>
          <p:cNvPicPr>
            <a:picLocks noChangeAspect="1"/>
          </p:cNvPicPr>
          <p:nvPr/>
        </p:nvPicPr>
        <p:blipFill>
          <a:blip r:embed="rId2" cstate="print"/>
          <a:stretch>
            <a:fillRect/>
          </a:stretch>
        </p:blipFill>
        <p:spPr>
          <a:xfrm>
            <a:off x="6611948" y="2422515"/>
            <a:ext cx="911224" cy="922203"/>
          </a:xfrm>
          <a:prstGeom prst="rect">
            <a:avLst/>
          </a:prstGeom>
        </p:spPr>
      </p:pic>
      <p:pic>
        <p:nvPicPr>
          <p:cNvPr id="8" name="Immagine 7" descr="!.jpg"/>
          <p:cNvPicPr>
            <a:picLocks noChangeAspect="1"/>
          </p:cNvPicPr>
          <p:nvPr/>
        </p:nvPicPr>
        <p:blipFill>
          <a:blip r:embed="rId3" cstate="print"/>
          <a:stretch>
            <a:fillRect/>
          </a:stretch>
        </p:blipFill>
        <p:spPr>
          <a:xfrm>
            <a:off x="8326460" y="2422515"/>
            <a:ext cx="811101" cy="820873"/>
          </a:xfrm>
          <a:prstGeom prst="rect">
            <a:avLst/>
          </a:prstGeom>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1"/>
          <p:cNvSpPr>
            <a:spLocks noGrp="1" noChangeArrowheads="1"/>
          </p:cNvSpPr>
          <p:nvPr>
            <p:ph type="title"/>
          </p:nvPr>
        </p:nvSpPr>
        <p:spPr>
          <a:xfrm>
            <a:off x="741363" y="601663"/>
            <a:ext cx="8605837" cy="1166812"/>
          </a:xfrm>
        </p:spPr>
        <p:txBody>
          <a:bodyPr/>
          <a:lstStyle/>
          <a:p>
            <a:pPr ea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smtClean="0"/>
              <a:t>Corrosive </a:t>
            </a:r>
            <a:r>
              <a:rPr lang="it-IT" dirty="0" err="1" smtClean="0"/>
              <a:t>substances</a:t>
            </a:r>
            <a:endParaRPr lang="it-IT" dirty="0" smtClean="0"/>
          </a:p>
        </p:txBody>
      </p:sp>
      <p:sp>
        <p:nvSpPr>
          <p:cNvPr id="143363" name="Rectangle 2"/>
          <p:cNvSpPr>
            <a:spLocks noGrp="1" noChangeArrowheads="1"/>
          </p:cNvSpPr>
          <p:nvPr>
            <p:ph type="body" idx="1"/>
          </p:nvPr>
        </p:nvSpPr>
        <p:spPr>
          <a:xfrm>
            <a:off x="741363" y="2101850"/>
            <a:ext cx="8605837" cy="5016500"/>
          </a:xfrm>
        </p:spPr>
        <p:txBody>
          <a:bodyPr/>
          <a:lstStyle/>
          <a:p>
            <a:pPr eaLnBrk="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sz="3000" dirty="0" smtClean="0"/>
              <a:t>The </a:t>
            </a:r>
            <a:r>
              <a:rPr lang="it-IT" sz="3000" dirty="0" err="1" smtClean="0"/>
              <a:t>most</a:t>
            </a:r>
            <a:r>
              <a:rPr lang="it-IT" sz="3000" dirty="0" smtClean="0"/>
              <a:t> </a:t>
            </a:r>
            <a:r>
              <a:rPr lang="it-IT" sz="3000" dirty="0" err="1" smtClean="0"/>
              <a:t>dangerous</a:t>
            </a:r>
            <a:r>
              <a:rPr lang="it-IT" sz="3000" dirty="0" smtClean="0"/>
              <a:t> </a:t>
            </a:r>
            <a:r>
              <a:rPr lang="it-IT" sz="3000" dirty="0" err="1" smtClean="0"/>
              <a:t>local</a:t>
            </a:r>
            <a:r>
              <a:rPr lang="it-IT" sz="3000" dirty="0" smtClean="0"/>
              <a:t> </a:t>
            </a:r>
            <a:r>
              <a:rPr lang="it-IT" sz="3000" dirty="0" err="1" smtClean="0"/>
              <a:t>reactions</a:t>
            </a:r>
            <a:r>
              <a:rPr lang="it-IT" sz="3000" dirty="0" smtClean="0"/>
              <a:t> are </a:t>
            </a:r>
            <a:r>
              <a:rPr lang="it-IT" sz="3000" dirty="0" err="1" smtClean="0"/>
              <a:t>corrosion</a:t>
            </a:r>
            <a:r>
              <a:rPr lang="it-IT" sz="3000" dirty="0" smtClean="0"/>
              <a:t>.</a:t>
            </a:r>
          </a:p>
          <a:p>
            <a:pPr eaLnBrk="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2800" dirty="0" smtClean="0"/>
              <a:t>Corrosion causes tissue destruction. Some substances may pierce the skin up to the bone.</a:t>
            </a:r>
            <a:endParaRPr lang="it-IT" sz="3000" dirty="0" smtClean="0"/>
          </a:p>
          <a:p>
            <a:pPr eaLnBrk="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2800" dirty="0" smtClean="0"/>
              <a:t>There are solid, liquid and corrosive gases. The </a:t>
            </a:r>
            <a:r>
              <a:rPr lang="en-US" sz="2800" dirty="0" err="1" smtClean="0"/>
              <a:t>corrosivity</a:t>
            </a:r>
            <a:r>
              <a:rPr lang="en-US" sz="2800" dirty="0" smtClean="0"/>
              <a:t> of a gas and a liquid is often immediate, while that of a solid can be slower allowing it to be removed</a:t>
            </a:r>
            <a:endParaRPr lang="it-IT" sz="3000" dirty="0" smtClean="0"/>
          </a:p>
          <a:p>
            <a:pPr eaLnBrk="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2800" dirty="0" smtClean="0"/>
              <a:t>However, some solids react very exothermically with the water of the tissues and this heat can be responsible of the tissue </a:t>
            </a:r>
            <a:r>
              <a:rPr lang="en-US" sz="2800" dirty="0" err="1" smtClean="0"/>
              <a:t>dectruction</a:t>
            </a:r>
            <a:r>
              <a:rPr lang="it-IT" sz="3000" dirty="0" smtClean="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Irritating</a:t>
            </a:r>
            <a:r>
              <a:rPr lang="it-IT" dirty="0" smtClean="0"/>
              <a:t> </a:t>
            </a:r>
            <a:r>
              <a:rPr lang="it-IT" dirty="0" err="1" smtClean="0"/>
              <a:t>substances</a:t>
            </a:r>
            <a:endParaRPr lang="it-IT" dirty="0"/>
          </a:p>
        </p:txBody>
      </p:sp>
      <p:sp>
        <p:nvSpPr>
          <p:cNvPr id="3" name="Segnaposto contenuto 2"/>
          <p:cNvSpPr>
            <a:spLocks noGrp="1"/>
          </p:cNvSpPr>
          <p:nvPr>
            <p:ph idx="1"/>
          </p:nvPr>
        </p:nvSpPr>
        <p:spPr/>
        <p:txBody>
          <a:bodyPr/>
          <a:lstStyle/>
          <a:p>
            <a:r>
              <a:rPr lang="en-US" dirty="0" smtClean="0"/>
              <a:t>Irritants are non-corrosive chemicals that cause reversible inflammation (redness, swelling, eruptions, blisters) and often itching</a:t>
            </a:r>
          </a:p>
          <a:p>
            <a:r>
              <a:rPr lang="en-US" dirty="0" smtClean="0"/>
              <a:t>Contact dermatitis is one of the most common occupational diseases</a:t>
            </a:r>
            <a:endParaRPr lang="it-IT" dirty="0" smtClean="0"/>
          </a:p>
          <a:p>
            <a:r>
              <a:rPr lang="en-US" dirty="0" smtClean="0"/>
              <a:t>The </a:t>
            </a:r>
            <a:r>
              <a:rPr lang="en-US" dirty="0" err="1" smtClean="0"/>
              <a:t>irritanting</a:t>
            </a:r>
            <a:r>
              <a:rPr lang="en-US" dirty="0" smtClean="0"/>
              <a:t> feature is the most widespread among those that classify a chemical agent as dangerous to health</a:t>
            </a:r>
            <a:endParaRPr lang="it-IT" dirty="0" smtClean="0"/>
          </a:p>
          <a:p>
            <a:endParaRPr lang="it-IT"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Corrosive</a:t>
            </a:r>
            <a:endParaRPr lang="it-IT" dirty="0"/>
          </a:p>
        </p:txBody>
      </p:sp>
      <p:sp>
        <p:nvSpPr>
          <p:cNvPr id="3" name="Segnaposto contenuto 2"/>
          <p:cNvSpPr>
            <a:spLocks noGrp="1"/>
          </p:cNvSpPr>
          <p:nvPr>
            <p:ph idx="1"/>
          </p:nvPr>
        </p:nvSpPr>
        <p:spPr>
          <a:xfrm>
            <a:off x="741363" y="2101850"/>
            <a:ext cx="8604250" cy="813891"/>
          </a:xfrm>
        </p:spPr>
        <p:txBody>
          <a:bodyPr>
            <a:normAutofit/>
          </a:bodyPr>
          <a:lstStyle/>
          <a:p>
            <a:r>
              <a:rPr lang="it-IT" dirty="0" smtClean="0"/>
              <a:t>A </a:t>
            </a:r>
            <a:r>
              <a:rPr lang="it-IT" dirty="0" err="1" smtClean="0"/>
              <a:t>substance</a:t>
            </a:r>
            <a:r>
              <a:rPr lang="it-IT" dirty="0" smtClean="0"/>
              <a:t> </a:t>
            </a:r>
            <a:r>
              <a:rPr lang="it-IT" dirty="0" err="1" smtClean="0"/>
              <a:t>is</a:t>
            </a:r>
            <a:r>
              <a:rPr lang="it-IT" dirty="0" smtClean="0"/>
              <a:t> </a:t>
            </a:r>
            <a:r>
              <a:rPr lang="it-IT" dirty="0" err="1" smtClean="0"/>
              <a:t>classified</a:t>
            </a:r>
            <a:r>
              <a:rPr lang="it-IT" dirty="0" smtClean="0"/>
              <a:t> </a:t>
            </a:r>
            <a:r>
              <a:rPr lang="it-IT" dirty="0" err="1" smtClean="0"/>
              <a:t>as</a:t>
            </a:r>
            <a:r>
              <a:rPr lang="it-IT" dirty="0" smtClean="0"/>
              <a:t> </a:t>
            </a:r>
            <a:r>
              <a:rPr lang="it-IT" dirty="0" err="1" smtClean="0"/>
              <a:t>as</a:t>
            </a:r>
            <a:r>
              <a:rPr lang="it-IT" dirty="0" smtClean="0"/>
              <a:t> corrosive </a:t>
            </a:r>
            <a:r>
              <a:rPr lang="it-IT" dirty="0" err="1" smtClean="0"/>
              <a:t>based</a:t>
            </a:r>
            <a:r>
              <a:rPr lang="it-IT" dirty="0" smtClean="0"/>
              <a:t> on the </a:t>
            </a:r>
            <a:r>
              <a:rPr lang="it-IT" dirty="0" err="1" smtClean="0"/>
              <a:t>results</a:t>
            </a:r>
            <a:r>
              <a:rPr lang="it-IT" dirty="0" smtClean="0"/>
              <a:t> </a:t>
            </a:r>
            <a:r>
              <a:rPr lang="it-IT" dirty="0" err="1" smtClean="0"/>
              <a:t>of</a:t>
            </a:r>
            <a:r>
              <a:rPr lang="it-IT" dirty="0" smtClean="0"/>
              <a:t> </a:t>
            </a:r>
            <a:r>
              <a:rPr lang="it-IT" dirty="0" err="1" smtClean="0"/>
              <a:t>animal</a:t>
            </a:r>
            <a:r>
              <a:rPr lang="it-IT" dirty="0" smtClean="0"/>
              <a:t> </a:t>
            </a:r>
            <a:r>
              <a:rPr lang="it-IT" dirty="0" err="1" smtClean="0"/>
              <a:t>tests</a:t>
            </a:r>
            <a:endParaRPr lang="it-IT" dirty="0" smtClean="0"/>
          </a:p>
        </p:txBody>
      </p:sp>
      <p:pic>
        <p:nvPicPr>
          <p:cNvPr id="4" name="Immagine 3" descr="!.jpg"/>
          <p:cNvPicPr>
            <a:picLocks noChangeAspect="1"/>
          </p:cNvPicPr>
          <p:nvPr/>
        </p:nvPicPr>
        <p:blipFill>
          <a:blip r:embed="rId2" cstate="print"/>
          <a:stretch>
            <a:fillRect/>
          </a:stretch>
        </p:blipFill>
        <p:spPr>
          <a:xfrm>
            <a:off x="9112278" y="565127"/>
            <a:ext cx="811101" cy="820873"/>
          </a:xfrm>
          <a:prstGeom prst="rect">
            <a:avLst/>
          </a:prstGeom>
        </p:spPr>
      </p:pic>
      <p:pic>
        <p:nvPicPr>
          <p:cNvPr id="5" name="Immagine 4" descr="corrosivo.jpg"/>
          <p:cNvPicPr>
            <a:picLocks noChangeAspect="1"/>
          </p:cNvPicPr>
          <p:nvPr/>
        </p:nvPicPr>
        <p:blipFill>
          <a:blip r:embed="rId3" cstate="print"/>
          <a:stretch>
            <a:fillRect/>
          </a:stretch>
        </p:blipFill>
        <p:spPr>
          <a:xfrm>
            <a:off x="8255022" y="565127"/>
            <a:ext cx="768352" cy="768352"/>
          </a:xfrm>
          <a:prstGeom prst="rect">
            <a:avLst/>
          </a:prstGeom>
        </p:spPr>
      </p:pic>
      <p:pic>
        <p:nvPicPr>
          <p:cNvPr id="2533377" name="Picture 1"/>
          <p:cNvPicPr>
            <a:picLocks noChangeAspect="1" noChangeArrowheads="1"/>
          </p:cNvPicPr>
          <p:nvPr/>
        </p:nvPicPr>
        <p:blipFill>
          <a:blip r:embed="rId4" cstate="print"/>
          <a:srcRect l="5376" r="4301" b="8889"/>
          <a:stretch>
            <a:fillRect/>
          </a:stretch>
        </p:blipFill>
        <p:spPr bwMode="auto">
          <a:xfrm>
            <a:off x="71760" y="3131765"/>
            <a:ext cx="9958180" cy="3240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a:xfrm>
            <a:off x="741363" y="557213"/>
            <a:ext cx="8607425" cy="1258887"/>
          </a:xfrm>
          <a:prstGeom prst="rect">
            <a:avLst/>
          </a:prstGeom>
        </p:spPr>
        <p:txBody>
          <a:bodyPr/>
          <a:lstStyle/>
          <a:p>
            <a:pPr marL="0" marR="0" lvl="0" indent="0" algn="ctr" defTabSz="449263" rtl="0" eaLnBrk="1" fontAlgn="base" latinLnBrk="0" hangingPunct="0">
              <a:lnSpc>
                <a:spcPct val="93000"/>
              </a:lnSpc>
              <a:spcBef>
                <a:spcPct val="0"/>
              </a:spcBef>
              <a:spcAft>
                <a:spcPct val="0"/>
              </a:spcAft>
              <a:buClr>
                <a:srgbClr val="000000"/>
              </a:buClr>
              <a:buSzPct val="45000"/>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Risk management</a:t>
            </a:r>
          </a:p>
        </p:txBody>
      </p:sp>
      <p:sp>
        <p:nvSpPr>
          <p:cNvPr id="3" name="Rectangle 2"/>
          <p:cNvSpPr txBox="1">
            <a:spLocks noChangeArrowheads="1"/>
          </p:cNvSpPr>
          <p:nvPr/>
        </p:nvSpPr>
        <p:spPr>
          <a:xfrm>
            <a:off x="741363" y="1899244"/>
            <a:ext cx="8607425" cy="5480993"/>
          </a:xfrm>
          <a:prstGeom prst="rect">
            <a:avLst/>
          </a:prstGeom>
        </p:spPr>
        <p:txBody>
          <a:bodyPr/>
          <a:lstStyle/>
          <a:p>
            <a:r>
              <a:rPr lang="it-IT" sz="2200" b="1" i="1" dirty="0" err="1" smtClean="0">
                <a:solidFill>
                  <a:schemeClr val="tx1"/>
                </a:solidFill>
                <a:latin typeface="+mn-lt"/>
              </a:rPr>
              <a:t>Step</a:t>
            </a:r>
            <a:r>
              <a:rPr lang="it-IT" sz="2200" b="1" i="1" dirty="0" smtClean="0">
                <a:solidFill>
                  <a:schemeClr val="tx1"/>
                </a:solidFill>
                <a:latin typeface="+mn-lt"/>
              </a:rPr>
              <a:t> 3) </a:t>
            </a:r>
            <a:r>
              <a:rPr lang="it-IT" sz="2200" b="1" i="1" dirty="0" err="1" smtClean="0">
                <a:solidFill>
                  <a:schemeClr val="tx1"/>
                </a:solidFill>
                <a:latin typeface="+mn-lt"/>
              </a:rPr>
              <a:t>Effects</a:t>
            </a:r>
            <a:r>
              <a:rPr lang="it-IT" sz="2200" b="1" i="1" dirty="0" smtClean="0">
                <a:solidFill>
                  <a:schemeClr val="tx1"/>
                </a:solidFill>
                <a:latin typeface="+mn-lt"/>
              </a:rPr>
              <a:t> </a:t>
            </a:r>
            <a:r>
              <a:rPr lang="it-IT" sz="2200" b="1" i="1" dirty="0" err="1" smtClean="0">
                <a:solidFill>
                  <a:schemeClr val="tx1"/>
                </a:solidFill>
                <a:latin typeface="+mn-lt"/>
              </a:rPr>
              <a:t>assessment</a:t>
            </a:r>
            <a:r>
              <a:rPr lang="en-US" sz="2200" dirty="0" smtClean="0">
                <a:solidFill>
                  <a:schemeClr val="tx1"/>
                </a:solidFill>
                <a:latin typeface="+mn-lt"/>
              </a:rPr>
              <a:t>:</a:t>
            </a:r>
          </a:p>
          <a:p>
            <a:r>
              <a:rPr lang="en-US" sz="2200" dirty="0" smtClean="0">
                <a:solidFill>
                  <a:schemeClr val="tx1"/>
                </a:solidFill>
                <a:latin typeface="+mn-lt"/>
              </a:rPr>
              <a:t>Effects assessment or, more precisely, dose-response assessment, is the estimation of the relationship between dose or level of exposure to a substance, and the incidence and severity of an effect.</a:t>
            </a:r>
          </a:p>
          <a:p>
            <a:endParaRPr lang="en-US" sz="2200" dirty="0" smtClean="0">
              <a:solidFill>
                <a:schemeClr val="tx1"/>
              </a:solidFill>
              <a:latin typeface="+mn-lt"/>
            </a:endParaRPr>
          </a:p>
          <a:p>
            <a:r>
              <a:rPr lang="en-US" sz="2200" dirty="0" smtClean="0">
                <a:solidFill>
                  <a:schemeClr val="tx1"/>
                </a:solidFill>
                <a:latin typeface="+mn-lt"/>
              </a:rPr>
              <a:t>It sometimes involves the description of the quantitative relationship between the degree of exposure to a substance and the extent of a</a:t>
            </a:r>
          </a:p>
          <a:p>
            <a:r>
              <a:rPr lang="it-IT" sz="2200" dirty="0" err="1" smtClean="0">
                <a:solidFill>
                  <a:schemeClr val="tx1"/>
                </a:solidFill>
                <a:latin typeface="+mn-lt"/>
              </a:rPr>
              <a:t>toxic</a:t>
            </a:r>
            <a:r>
              <a:rPr lang="it-IT" sz="2200" dirty="0" smtClean="0">
                <a:solidFill>
                  <a:schemeClr val="tx1"/>
                </a:solidFill>
                <a:latin typeface="+mn-lt"/>
              </a:rPr>
              <a:t> </a:t>
            </a:r>
            <a:r>
              <a:rPr lang="it-IT" sz="2200" dirty="0" err="1" smtClean="0">
                <a:solidFill>
                  <a:schemeClr val="tx1"/>
                </a:solidFill>
                <a:latin typeface="+mn-lt"/>
              </a:rPr>
              <a:t>effect</a:t>
            </a:r>
            <a:r>
              <a:rPr lang="it-IT" sz="2200" dirty="0" smtClean="0">
                <a:solidFill>
                  <a:schemeClr val="tx1"/>
                </a:solidFill>
                <a:latin typeface="+mn-lt"/>
              </a:rPr>
              <a:t> or </a:t>
            </a:r>
            <a:r>
              <a:rPr lang="it-IT" sz="2200" dirty="0" err="1" smtClean="0">
                <a:solidFill>
                  <a:schemeClr val="tx1"/>
                </a:solidFill>
                <a:latin typeface="+mn-lt"/>
              </a:rPr>
              <a:t>disease</a:t>
            </a:r>
            <a:r>
              <a:rPr lang="it-IT" sz="2200" dirty="0" smtClean="0">
                <a:solidFill>
                  <a:schemeClr val="tx1"/>
                </a:solidFill>
                <a:latin typeface="+mn-lt"/>
              </a:rPr>
              <a:t>, </a:t>
            </a:r>
            <a:r>
              <a:rPr lang="it-IT" sz="2200" dirty="0" err="1" smtClean="0">
                <a:solidFill>
                  <a:schemeClr val="tx1"/>
                </a:solidFill>
                <a:latin typeface="+mn-lt"/>
              </a:rPr>
              <a:t>but</a:t>
            </a:r>
            <a:r>
              <a:rPr lang="it-IT" sz="2200" dirty="0" smtClean="0">
                <a:solidFill>
                  <a:schemeClr val="tx1"/>
                </a:solidFill>
                <a:latin typeface="+mn-lt"/>
              </a:rPr>
              <a:t> </a:t>
            </a:r>
            <a:r>
              <a:rPr lang="it-IT" sz="2200" dirty="0" err="1" smtClean="0">
                <a:solidFill>
                  <a:schemeClr val="tx1"/>
                </a:solidFill>
                <a:latin typeface="+mn-lt"/>
              </a:rPr>
              <a:t>reliable</a:t>
            </a:r>
            <a:r>
              <a:rPr lang="it-IT" sz="2200" dirty="0" smtClean="0">
                <a:solidFill>
                  <a:schemeClr val="tx1"/>
                </a:solidFill>
                <a:latin typeface="+mn-lt"/>
              </a:rPr>
              <a:t> quantitative </a:t>
            </a:r>
            <a:r>
              <a:rPr lang="it-IT" sz="2200" dirty="0" err="1" smtClean="0">
                <a:solidFill>
                  <a:schemeClr val="tx1"/>
                </a:solidFill>
                <a:latin typeface="+mn-lt"/>
              </a:rPr>
              <a:t>precision</a:t>
            </a:r>
            <a:r>
              <a:rPr lang="it-IT" sz="2200" dirty="0" smtClean="0">
                <a:solidFill>
                  <a:schemeClr val="tx1"/>
                </a:solidFill>
                <a:latin typeface="+mn-lt"/>
              </a:rPr>
              <a:t> </a:t>
            </a:r>
            <a:r>
              <a:rPr lang="en-US" sz="2200" dirty="0" smtClean="0">
                <a:solidFill>
                  <a:schemeClr val="tx1"/>
                </a:solidFill>
                <a:latin typeface="+mn-lt"/>
              </a:rPr>
              <a:t>cannot always be achieved.</a:t>
            </a:r>
          </a:p>
          <a:p>
            <a:endParaRPr lang="en-US" sz="2200" dirty="0" smtClean="0">
              <a:solidFill>
                <a:schemeClr val="tx1"/>
              </a:solidFill>
              <a:latin typeface="+mn-lt"/>
            </a:endParaRPr>
          </a:p>
          <a:p>
            <a:r>
              <a:rPr lang="en-US" sz="2200" dirty="0" smtClean="0">
                <a:solidFill>
                  <a:schemeClr val="tx1"/>
                </a:solidFill>
                <a:latin typeface="+mn-lt"/>
              </a:rPr>
              <a:t>Data are generally obtained </a:t>
            </a:r>
            <a:r>
              <a:rPr lang="it-IT" sz="2200" dirty="0" err="1" smtClean="0">
                <a:solidFill>
                  <a:schemeClr val="tx1"/>
                </a:solidFill>
                <a:latin typeface="+mn-lt"/>
              </a:rPr>
              <a:t>from</a:t>
            </a:r>
            <a:r>
              <a:rPr lang="it-IT" sz="2200" dirty="0" smtClean="0">
                <a:solidFill>
                  <a:schemeClr val="tx1"/>
                </a:solidFill>
                <a:latin typeface="+mn-lt"/>
              </a:rPr>
              <a:t> (quantitative) </a:t>
            </a:r>
            <a:r>
              <a:rPr lang="it-IT" sz="2200" dirty="0" err="1" smtClean="0">
                <a:solidFill>
                  <a:schemeClr val="tx1"/>
                </a:solidFill>
                <a:latin typeface="+mn-lt"/>
              </a:rPr>
              <a:t>structure-activity</a:t>
            </a:r>
            <a:r>
              <a:rPr lang="it-IT" sz="2200" dirty="0" smtClean="0">
                <a:solidFill>
                  <a:schemeClr val="tx1"/>
                </a:solidFill>
                <a:latin typeface="+mn-lt"/>
              </a:rPr>
              <a:t> </a:t>
            </a:r>
            <a:r>
              <a:rPr lang="it-IT" sz="2200" dirty="0" err="1" smtClean="0">
                <a:solidFill>
                  <a:schemeClr val="tx1"/>
                </a:solidFill>
                <a:latin typeface="+mn-lt"/>
              </a:rPr>
              <a:t>relationships</a:t>
            </a:r>
            <a:r>
              <a:rPr lang="en-US" sz="2200" dirty="0" smtClean="0">
                <a:solidFill>
                  <a:schemeClr val="tx1"/>
                </a:solidFill>
                <a:latin typeface="+mn-lt"/>
              </a:rPr>
              <a:t>, read-across and </a:t>
            </a:r>
            <a:r>
              <a:rPr lang="en-US" sz="2200" i="1" dirty="0" smtClean="0">
                <a:solidFill>
                  <a:schemeClr val="tx1"/>
                </a:solidFill>
                <a:latin typeface="+mn-lt"/>
              </a:rPr>
              <a:t>in vitro studies or </a:t>
            </a:r>
            <a:r>
              <a:rPr lang="en-US" sz="2200" dirty="0" smtClean="0">
                <a:solidFill>
                  <a:schemeClr val="tx1"/>
                </a:solidFill>
                <a:latin typeface="+mn-lt"/>
              </a:rPr>
              <a:t>from experimental animal laboratory studies or epidemiologic studies of human populations or combinations of these.</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741363" y="557213"/>
            <a:ext cx="8604250" cy="1255712"/>
          </a:xfrm>
          <a:prstGeom prst="rect">
            <a:avLst/>
          </a:prstGeom>
        </p:spPr>
        <p:txBody>
          <a:bodyPr/>
          <a:lstStyle/>
          <a:p>
            <a:pPr marL="0" marR="0" lvl="0" indent="0" algn="ctr" defTabSz="449263" rtl="0" eaLnBrk="0" fontAlgn="base" latinLnBrk="0" hangingPunct="0">
              <a:lnSpc>
                <a:spcPct val="81000"/>
              </a:lnSpc>
              <a:spcBef>
                <a:spcPct val="0"/>
              </a:spcBef>
              <a:spcAft>
                <a:spcPct val="0"/>
              </a:spcAft>
              <a:buClr>
                <a:srgbClr val="000000"/>
              </a:buClr>
              <a:buSzPct val="45000"/>
              <a:buFont typeface="Wingdings" pitchFamily="2" charset="2"/>
              <a:buNone/>
              <a:tabLst/>
              <a:defRPr/>
            </a:pP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Irritant</a:t>
            </a:r>
            <a:endParaRPr kumimoji="0" lang="it-IT" sz="4400" b="1" i="0" u="none" strike="noStrike" kern="0" cap="none" spc="0" normalizeH="0" baseline="0" noProof="0" dirty="0">
              <a:ln>
                <a:noFill/>
              </a:ln>
              <a:solidFill>
                <a:srgbClr val="333333"/>
              </a:solidFill>
              <a:effectLst/>
              <a:uLnTx/>
              <a:uFillTx/>
              <a:latin typeface="+mj-lt"/>
              <a:ea typeface="Arial Unicode MS" pitchFamily="34" charset="-128"/>
              <a:cs typeface="+mj-cs"/>
            </a:endParaRPr>
          </a:p>
        </p:txBody>
      </p:sp>
      <p:sp>
        <p:nvSpPr>
          <p:cNvPr id="3" name="Segnaposto contenuto 2"/>
          <p:cNvSpPr txBox="1">
            <a:spLocks/>
          </p:cNvSpPr>
          <p:nvPr/>
        </p:nvSpPr>
        <p:spPr>
          <a:xfrm>
            <a:off x="741363" y="2101850"/>
            <a:ext cx="8604250" cy="813891"/>
          </a:xfrm>
          <a:prstGeom prst="rect">
            <a:avLst/>
          </a:prstGeom>
        </p:spPr>
        <p:txBody>
          <a:bodyPr>
            <a:normAutofit lnSpcReduction="10000"/>
          </a:bodyPr>
          <a:lstStyle/>
          <a:p>
            <a:pPr marL="428625" marR="0" lvl="0" indent="-323850" algn="l" defTabSz="449263" rtl="0" eaLnBrk="0" fontAlgn="base" latinLnBrk="0" hangingPunct="0">
              <a:lnSpc>
                <a:spcPct val="81000"/>
              </a:lnSpc>
              <a:spcBef>
                <a:spcPct val="0"/>
              </a:spcBef>
              <a:spcAft>
                <a:spcPts val="1425"/>
              </a:spcAft>
              <a:buClr>
                <a:srgbClr val="0E594D"/>
              </a:buClr>
              <a:buSzPct val="45000"/>
              <a:buFont typeface="Wingdings" pitchFamily="2" charset="2"/>
              <a:buChar char=""/>
              <a:tabLst/>
              <a:defRPr/>
            </a:pPr>
            <a:r>
              <a:rPr kumimoji="0" lang="it-IT" sz="3200" b="0" i="0" u="none" strike="noStrike" kern="0" cap="none" spc="0" normalizeH="0" baseline="0" noProof="0" dirty="0" smtClean="0">
                <a:ln>
                  <a:noFill/>
                </a:ln>
                <a:solidFill>
                  <a:srgbClr val="000000"/>
                </a:solidFill>
                <a:effectLst/>
                <a:uLnTx/>
                <a:uFillTx/>
                <a:latin typeface="+mn-lt"/>
                <a:ea typeface="Arial Unicode MS" pitchFamily="34" charset="-128"/>
                <a:cs typeface="+mn-cs"/>
              </a:rPr>
              <a:t>A </a:t>
            </a:r>
            <a:r>
              <a:rPr kumimoji="0" lang="it-IT" sz="32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substance</a:t>
            </a:r>
            <a:r>
              <a:rPr kumimoji="0" lang="it-IT" sz="32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a:t>
            </a:r>
            <a:r>
              <a:rPr kumimoji="0" lang="it-IT" sz="32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is</a:t>
            </a:r>
            <a:r>
              <a:rPr kumimoji="0" lang="it-IT" sz="32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a:t>
            </a:r>
            <a:r>
              <a:rPr kumimoji="0" lang="it-IT" sz="32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classified</a:t>
            </a:r>
            <a:r>
              <a:rPr kumimoji="0" lang="it-IT" sz="32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a:t>
            </a:r>
            <a:r>
              <a:rPr kumimoji="0" lang="it-IT" sz="32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as</a:t>
            </a:r>
            <a:r>
              <a:rPr kumimoji="0" lang="it-IT" sz="32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a:t>
            </a:r>
            <a:r>
              <a:rPr kumimoji="0" lang="it-IT" sz="32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as</a:t>
            </a:r>
            <a:r>
              <a:rPr kumimoji="0" lang="it-IT" sz="32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a:t>
            </a:r>
            <a:r>
              <a:rPr kumimoji="0" lang="it-IT" sz="32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irritant</a:t>
            </a:r>
            <a:r>
              <a:rPr kumimoji="0" lang="it-IT" sz="32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a:t>
            </a:r>
            <a:r>
              <a:rPr kumimoji="0" lang="it-IT" sz="32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based</a:t>
            </a:r>
            <a:r>
              <a:rPr kumimoji="0" lang="it-IT" sz="32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on the </a:t>
            </a:r>
            <a:r>
              <a:rPr kumimoji="0" lang="it-IT" sz="32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results</a:t>
            </a:r>
            <a:r>
              <a:rPr kumimoji="0" lang="it-IT" sz="32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a:t>
            </a:r>
            <a:r>
              <a:rPr kumimoji="0" lang="it-IT" sz="32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of</a:t>
            </a:r>
            <a:r>
              <a:rPr kumimoji="0" lang="it-IT" sz="32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a:t>
            </a:r>
            <a:r>
              <a:rPr kumimoji="0" lang="it-IT" sz="32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animal</a:t>
            </a:r>
            <a:r>
              <a:rPr kumimoji="0" lang="it-IT" sz="32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a:t>
            </a:r>
            <a:r>
              <a:rPr kumimoji="0" lang="it-IT" sz="32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tests</a:t>
            </a:r>
            <a:endParaRPr kumimoji="0" lang="it-IT" sz="3200" b="0" i="0" u="none" strike="noStrike" kern="0" cap="none" spc="0" normalizeH="0" baseline="0" noProof="0" dirty="0" smtClean="0">
              <a:ln>
                <a:noFill/>
              </a:ln>
              <a:solidFill>
                <a:srgbClr val="000000"/>
              </a:solidFill>
              <a:effectLst/>
              <a:uLnTx/>
              <a:uFillTx/>
              <a:latin typeface="+mn-lt"/>
              <a:ea typeface="Arial Unicode MS" pitchFamily="34" charset="-128"/>
              <a:cs typeface="+mn-cs"/>
            </a:endParaRPr>
          </a:p>
        </p:txBody>
      </p:sp>
      <p:pic>
        <p:nvPicPr>
          <p:cNvPr id="4" name="Immagine 3" descr="!.jpg"/>
          <p:cNvPicPr>
            <a:picLocks noChangeAspect="1"/>
          </p:cNvPicPr>
          <p:nvPr/>
        </p:nvPicPr>
        <p:blipFill>
          <a:blip r:embed="rId2" cstate="print"/>
          <a:stretch>
            <a:fillRect/>
          </a:stretch>
        </p:blipFill>
        <p:spPr>
          <a:xfrm>
            <a:off x="9112278" y="565127"/>
            <a:ext cx="811101" cy="820873"/>
          </a:xfrm>
          <a:prstGeom prst="rect">
            <a:avLst/>
          </a:prstGeom>
        </p:spPr>
      </p:pic>
      <p:pic>
        <p:nvPicPr>
          <p:cNvPr id="5" name="Immagine 4" descr="corrosivo.jpg"/>
          <p:cNvPicPr>
            <a:picLocks noChangeAspect="1"/>
          </p:cNvPicPr>
          <p:nvPr/>
        </p:nvPicPr>
        <p:blipFill>
          <a:blip r:embed="rId3" cstate="print"/>
          <a:stretch>
            <a:fillRect/>
          </a:stretch>
        </p:blipFill>
        <p:spPr>
          <a:xfrm>
            <a:off x="8255022" y="565127"/>
            <a:ext cx="768352" cy="768352"/>
          </a:xfrm>
          <a:prstGeom prst="rect">
            <a:avLst/>
          </a:prstGeom>
        </p:spPr>
      </p:pic>
      <p:pic>
        <p:nvPicPr>
          <p:cNvPr id="2767874" name="Picture 2"/>
          <p:cNvPicPr>
            <a:picLocks noChangeAspect="1" noChangeArrowheads="1"/>
          </p:cNvPicPr>
          <p:nvPr/>
        </p:nvPicPr>
        <p:blipFill>
          <a:blip r:embed="rId4" cstate="print"/>
          <a:srcRect/>
          <a:stretch>
            <a:fillRect/>
          </a:stretch>
        </p:blipFill>
        <p:spPr bwMode="auto">
          <a:xfrm>
            <a:off x="215776" y="2987749"/>
            <a:ext cx="9767500" cy="40589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Corrosive/</a:t>
            </a:r>
            <a:r>
              <a:rPr lang="it-IT" dirty="0" err="1" smtClean="0"/>
              <a:t>Irritating</a:t>
            </a:r>
            <a:r>
              <a:rPr lang="it-IT" dirty="0" smtClean="0"/>
              <a:t/>
            </a:r>
            <a:br>
              <a:rPr lang="it-IT" dirty="0" smtClean="0"/>
            </a:br>
            <a:r>
              <a:rPr lang="it-IT" sz="3600" dirty="0" err="1" smtClean="0"/>
              <a:t>label</a:t>
            </a:r>
            <a:r>
              <a:rPr lang="it-IT" sz="3600" dirty="0" smtClean="0"/>
              <a:t> </a:t>
            </a:r>
            <a:r>
              <a:rPr lang="it-IT" sz="3600" dirty="0" err="1" smtClean="0"/>
              <a:t>elements</a:t>
            </a:r>
            <a:endParaRPr lang="it-IT" dirty="0"/>
          </a:p>
        </p:txBody>
      </p:sp>
      <p:graphicFrame>
        <p:nvGraphicFramePr>
          <p:cNvPr id="4" name="Segnaposto contenuto 3"/>
          <p:cNvGraphicFramePr>
            <a:graphicFrameLocks noGrp="1"/>
          </p:cNvGraphicFramePr>
          <p:nvPr>
            <p:ph idx="1"/>
          </p:nvPr>
        </p:nvGraphicFramePr>
        <p:xfrm>
          <a:off x="741362" y="2101850"/>
          <a:ext cx="8656667" cy="5345359"/>
        </p:xfrm>
        <a:graphic>
          <a:graphicData uri="http://schemas.openxmlformats.org/drawingml/2006/table">
            <a:tbl>
              <a:tblPr/>
              <a:tblGrid>
                <a:gridCol w="1899791"/>
                <a:gridCol w="3378438"/>
                <a:gridCol w="3378438"/>
              </a:tblGrid>
              <a:tr h="295324">
                <a:tc>
                  <a:txBody>
                    <a:bodyPr/>
                    <a:lstStyle/>
                    <a:p>
                      <a:pPr marL="0" indent="0" algn="ctr">
                        <a:lnSpc>
                          <a:spcPct val="100000"/>
                        </a:lnSpc>
                        <a:spcBef>
                          <a:spcPts val="600"/>
                        </a:spcBef>
                        <a:spcAft>
                          <a:spcPts val="0"/>
                        </a:spcAft>
                      </a:pPr>
                      <a:r>
                        <a:rPr lang="en-GB" sz="1400" dirty="0" smtClean="0">
                          <a:latin typeface="Times New Roman"/>
                          <a:ea typeface="Times New Roman"/>
                          <a:cs typeface="Times New Roman"/>
                        </a:rPr>
                        <a:t>Classification</a:t>
                      </a:r>
                      <a:endParaRPr lang="it-IT" sz="1400" dirty="0">
                        <a:latin typeface="Times New Roman"/>
                        <a:ea typeface="Times New Roman"/>
                        <a:cs typeface="Times New Roman"/>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indent="-539750" algn="ctr">
                        <a:lnSpc>
                          <a:spcPct val="100000"/>
                        </a:lnSpc>
                        <a:spcBef>
                          <a:spcPts val="0"/>
                        </a:spcBef>
                        <a:spcAft>
                          <a:spcPts val="0"/>
                        </a:spcAft>
                      </a:pPr>
                      <a:r>
                        <a:rPr lang="it-IT" sz="1400" kern="1200" dirty="0" err="1" smtClean="0">
                          <a:solidFill>
                            <a:schemeClr val="tx1"/>
                          </a:solidFill>
                          <a:latin typeface="Times New Roman"/>
                          <a:ea typeface="Times New Roman"/>
                          <a:cs typeface="Times New Roman"/>
                        </a:rPr>
                        <a:t>Category</a:t>
                      </a:r>
                      <a:r>
                        <a:rPr lang="it-IT" sz="1400" kern="1200" dirty="0" smtClean="0">
                          <a:solidFill>
                            <a:schemeClr val="tx1"/>
                          </a:solidFill>
                          <a:latin typeface="Times New Roman"/>
                          <a:ea typeface="Times New Roman"/>
                          <a:cs typeface="Times New Roman"/>
                        </a:rPr>
                        <a:t> 1A/1B/1C</a:t>
                      </a:r>
                      <a:endParaRPr lang="it-IT" sz="1400" kern="1200" dirty="0">
                        <a:solidFill>
                          <a:schemeClr val="tx1"/>
                        </a:solidFill>
                        <a:latin typeface="Times New Roman"/>
                        <a:ea typeface="Times New Roman"/>
                        <a:cs typeface="Times New Roman"/>
                      </a:endParaRPr>
                    </a:p>
                  </a:txBody>
                  <a:tcPr marL="17478" marR="17478" marT="17478" marB="174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539750" algn="ctr" defTabSz="914400" rtl="0" eaLnBrk="1" fontAlgn="auto" latinLnBrk="0" hangingPunct="1">
                        <a:lnSpc>
                          <a:spcPct val="100000"/>
                        </a:lnSpc>
                        <a:spcBef>
                          <a:spcPts val="0"/>
                        </a:spcBef>
                        <a:spcAft>
                          <a:spcPts val="0"/>
                        </a:spcAft>
                        <a:buClrTx/>
                        <a:buSzTx/>
                        <a:buFontTx/>
                        <a:buNone/>
                        <a:tabLst/>
                        <a:defRPr/>
                      </a:pPr>
                      <a:r>
                        <a:rPr lang="en-GB" sz="1400" kern="1200" dirty="0" smtClean="0">
                          <a:solidFill>
                            <a:schemeClr val="tx1"/>
                          </a:solidFill>
                          <a:latin typeface="Times New Roman"/>
                          <a:ea typeface="Times New Roman"/>
                          <a:cs typeface="Times New Roman"/>
                        </a:rPr>
                        <a:t>Category 2</a:t>
                      </a:r>
                      <a:endParaRPr lang="it-IT" sz="1400" kern="1200" dirty="0">
                        <a:solidFill>
                          <a:schemeClr val="tx1"/>
                        </a:solidFill>
                        <a:latin typeface="Times New Roman"/>
                        <a:ea typeface="Times New Roman"/>
                        <a:cs typeface="Times New Roman"/>
                      </a:endParaRPr>
                    </a:p>
                  </a:txBody>
                  <a:tcPr marL="17478" marR="17478" marT="17478" marB="174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954035">
                <a:tc>
                  <a:txBody>
                    <a:bodyPr/>
                    <a:lstStyle/>
                    <a:p>
                      <a:pPr marL="0" indent="0" algn="l">
                        <a:lnSpc>
                          <a:spcPct val="100000"/>
                        </a:lnSpc>
                        <a:spcBef>
                          <a:spcPts val="600"/>
                        </a:spcBef>
                        <a:spcAft>
                          <a:spcPts val="0"/>
                        </a:spcAft>
                      </a:pPr>
                      <a:r>
                        <a:rPr lang="en-GB" sz="1400" dirty="0" smtClean="0">
                          <a:latin typeface="Times New Roman"/>
                          <a:ea typeface="Times New Roman"/>
                          <a:cs typeface="Times New Roman"/>
                        </a:rPr>
                        <a:t>GHS Pictograms</a:t>
                      </a:r>
                      <a:endParaRPr lang="it-IT" sz="1400" dirty="0">
                        <a:latin typeface="Times New Roman"/>
                        <a:ea typeface="Times New Roman"/>
                        <a:cs typeface="Times New Roman"/>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539750" indent="-539750" algn="ctr">
                        <a:lnSpc>
                          <a:spcPct val="150000"/>
                        </a:lnSpc>
                        <a:spcBef>
                          <a:spcPts val="600"/>
                        </a:spcBef>
                        <a:spcAft>
                          <a:spcPts val="0"/>
                        </a:spcAft>
                      </a:pPr>
                      <a:endParaRPr lang="en-GB" sz="1100" dirty="0">
                        <a:latin typeface="Times New Roman"/>
                        <a:ea typeface="Times New Roman"/>
                        <a:cs typeface="Times New Roman"/>
                      </a:endParaRPr>
                    </a:p>
                  </a:txBody>
                  <a:tcPr marL="17478" marR="17478" marT="17478" marB="174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0" indent="-539750" algn="ctr">
                        <a:lnSpc>
                          <a:spcPct val="150000"/>
                        </a:lnSpc>
                        <a:spcBef>
                          <a:spcPts val="600"/>
                        </a:spcBef>
                        <a:spcAft>
                          <a:spcPts val="0"/>
                        </a:spcAft>
                      </a:pPr>
                      <a:endParaRPr lang="en-GB" sz="1100" dirty="0">
                        <a:latin typeface="Times New Roman"/>
                        <a:ea typeface="Times New Roman"/>
                        <a:cs typeface="Times New Roman"/>
                      </a:endParaRPr>
                    </a:p>
                  </a:txBody>
                  <a:tcPr marL="17478" marR="17478" marT="17478" marB="174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324">
                <a:tc>
                  <a:txBody>
                    <a:bodyPr/>
                    <a:lstStyle/>
                    <a:p>
                      <a:pPr algn="l"/>
                      <a:r>
                        <a:rPr lang="it-IT" sz="1400" kern="1200" dirty="0" err="1" smtClean="0">
                          <a:solidFill>
                            <a:schemeClr val="tx1"/>
                          </a:solidFill>
                          <a:latin typeface="Times New Roman"/>
                          <a:ea typeface="Times New Roman"/>
                          <a:cs typeface="Times New Roman"/>
                        </a:rPr>
                        <a:t>Signal</a:t>
                      </a:r>
                      <a:r>
                        <a:rPr lang="it-IT" sz="1400" kern="1200" dirty="0" smtClean="0">
                          <a:solidFill>
                            <a:schemeClr val="tx1"/>
                          </a:solidFill>
                          <a:latin typeface="Times New Roman"/>
                          <a:ea typeface="Times New Roman"/>
                          <a:cs typeface="Times New Roman"/>
                        </a:rPr>
                        <a:t> word</a:t>
                      </a: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0000"/>
                        </a:lnSpc>
                        <a:spcBef>
                          <a:spcPts val="0"/>
                        </a:spcBef>
                        <a:spcAft>
                          <a:spcPts val="0"/>
                        </a:spcAft>
                      </a:pPr>
                      <a:r>
                        <a:rPr lang="it-IT" sz="1400" kern="1200" dirty="0" err="1" smtClean="0">
                          <a:solidFill>
                            <a:schemeClr val="tx1"/>
                          </a:solidFill>
                          <a:latin typeface="Times New Roman"/>
                          <a:ea typeface="Times New Roman"/>
                          <a:cs typeface="Times New Roman"/>
                        </a:rPr>
                        <a:t>Danger</a:t>
                      </a:r>
                      <a:endParaRPr lang="it-IT" sz="1400" kern="1200" dirty="0">
                        <a:solidFill>
                          <a:schemeClr val="tx1"/>
                        </a:solidFill>
                        <a:latin typeface="Times New Roman"/>
                        <a:ea typeface="Times New Roman"/>
                        <a:cs typeface="Times New Roman"/>
                      </a:endParaRPr>
                    </a:p>
                  </a:txBody>
                  <a:tcPr marL="17478" marR="17478" marT="17478" marB="174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kern="1200" dirty="0" err="1" smtClean="0">
                          <a:solidFill>
                            <a:schemeClr val="tx1"/>
                          </a:solidFill>
                          <a:latin typeface="Times New Roman"/>
                          <a:ea typeface="Times New Roman"/>
                          <a:cs typeface="Times New Roman"/>
                        </a:rPr>
                        <a:t>Warning</a:t>
                      </a:r>
                      <a:endParaRPr lang="it-IT" sz="1400" kern="1200" dirty="0">
                        <a:solidFill>
                          <a:schemeClr val="tx1"/>
                        </a:solidFill>
                        <a:latin typeface="Times New Roman"/>
                        <a:ea typeface="Times New Roman"/>
                        <a:cs typeface="Times New Roman"/>
                      </a:endParaRPr>
                    </a:p>
                  </a:txBody>
                  <a:tcPr marL="17478" marR="17478" marT="17478" marB="174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5692">
                <a:tc>
                  <a:txBody>
                    <a:bodyPr/>
                    <a:lstStyle/>
                    <a:p>
                      <a:pPr algn="l"/>
                      <a:r>
                        <a:rPr lang="it-IT" sz="1400" kern="1200" dirty="0" err="1" smtClean="0">
                          <a:solidFill>
                            <a:schemeClr val="tx1"/>
                          </a:solidFill>
                          <a:latin typeface="Times New Roman"/>
                          <a:ea typeface="Times New Roman"/>
                          <a:cs typeface="Times New Roman"/>
                        </a:rPr>
                        <a:t>Hazard</a:t>
                      </a:r>
                      <a:r>
                        <a:rPr lang="it-IT" sz="1400" kern="1200" dirty="0" smtClean="0">
                          <a:solidFill>
                            <a:schemeClr val="tx1"/>
                          </a:solidFill>
                          <a:latin typeface="Times New Roman"/>
                          <a:ea typeface="Times New Roman"/>
                          <a:cs typeface="Times New Roman"/>
                        </a:rPr>
                        <a:t> statement</a:t>
                      </a:r>
                      <a:endParaRPr lang="it-IT" sz="1400" kern="1200" dirty="0">
                        <a:solidFill>
                          <a:schemeClr val="tx1"/>
                        </a:solidFill>
                        <a:latin typeface="Times New Roman"/>
                        <a:ea typeface="Times New Roman"/>
                        <a:cs typeface="Times New Roman"/>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r>
                        <a:rPr lang="it-IT" sz="1400" kern="1200" dirty="0" smtClean="0">
                          <a:solidFill>
                            <a:schemeClr val="tx1"/>
                          </a:solidFill>
                          <a:latin typeface="Times New Roman"/>
                          <a:ea typeface="Times New Roman"/>
                          <a:cs typeface="Times New Roman"/>
                        </a:rPr>
                        <a:t>H314: </a:t>
                      </a:r>
                      <a:r>
                        <a:rPr lang="it-IT" sz="1400" kern="1200" dirty="0" err="1" smtClean="0">
                          <a:solidFill>
                            <a:schemeClr val="tx1"/>
                          </a:solidFill>
                          <a:latin typeface="Times New Roman"/>
                          <a:ea typeface="Times New Roman"/>
                          <a:cs typeface="Times New Roman"/>
                        </a:rPr>
                        <a:t>Causes</a:t>
                      </a:r>
                      <a:r>
                        <a:rPr lang="it-IT" sz="1400" kern="1200" dirty="0" smtClean="0">
                          <a:solidFill>
                            <a:schemeClr val="tx1"/>
                          </a:solidFill>
                          <a:latin typeface="Times New Roman"/>
                          <a:ea typeface="Times New Roman"/>
                          <a:cs typeface="Times New Roman"/>
                        </a:rPr>
                        <a:t> severe </a:t>
                      </a:r>
                      <a:r>
                        <a:rPr lang="it-IT" sz="1400" kern="1200" dirty="0" err="1" smtClean="0">
                          <a:solidFill>
                            <a:schemeClr val="tx1"/>
                          </a:solidFill>
                          <a:latin typeface="Times New Roman"/>
                          <a:ea typeface="Times New Roman"/>
                          <a:cs typeface="Times New Roman"/>
                        </a:rPr>
                        <a:t>skin</a:t>
                      </a:r>
                      <a:r>
                        <a:rPr lang="it-IT" sz="1400" kern="1200" dirty="0" smtClean="0">
                          <a:solidFill>
                            <a:schemeClr val="tx1"/>
                          </a:solidFill>
                          <a:latin typeface="Times New Roman"/>
                          <a:ea typeface="Times New Roman"/>
                          <a:cs typeface="Times New Roman"/>
                        </a:rPr>
                        <a:t> </a:t>
                      </a:r>
                      <a:r>
                        <a:rPr lang="it-IT" sz="1400" kern="1200" dirty="0" err="1" smtClean="0">
                          <a:solidFill>
                            <a:schemeClr val="tx1"/>
                          </a:solidFill>
                          <a:latin typeface="Times New Roman"/>
                          <a:ea typeface="Times New Roman"/>
                          <a:cs typeface="Times New Roman"/>
                        </a:rPr>
                        <a:t>burns</a:t>
                      </a:r>
                      <a:r>
                        <a:rPr lang="it-IT" sz="1400" kern="1200" baseline="0" dirty="0" smtClean="0">
                          <a:solidFill>
                            <a:schemeClr val="tx1"/>
                          </a:solidFill>
                          <a:latin typeface="Times New Roman"/>
                          <a:ea typeface="Times New Roman"/>
                          <a:cs typeface="Times New Roman"/>
                        </a:rPr>
                        <a:t> and </a:t>
                      </a:r>
                      <a:r>
                        <a:rPr lang="it-IT" sz="1400" kern="1200" baseline="0" dirty="0" err="1" smtClean="0">
                          <a:solidFill>
                            <a:schemeClr val="tx1"/>
                          </a:solidFill>
                          <a:latin typeface="Times New Roman"/>
                          <a:ea typeface="Times New Roman"/>
                          <a:cs typeface="Times New Roman"/>
                        </a:rPr>
                        <a:t>eye</a:t>
                      </a:r>
                      <a:r>
                        <a:rPr lang="it-IT" sz="1400" kern="1200" baseline="0" dirty="0" smtClean="0">
                          <a:solidFill>
                            <a:schemeClr val="tx1"/>
                          </a:solidFill>
                          <a:latin typeface="Times New Roman"/>
                          <a:ea typeface="Times New Roman"/>
                          <a:cs typeface="Times New Roman"/>
                        </a:rPr>
                        <a:t> </a:t>
                      </a:r>
                      <a:r>
                        <a:rPr lang="it-IT" sz="1400" kern="1200" baseline="0" dirty="0" err="1" smtClean="0">
                          <a:solidFill>
                            <a:schemeClr val="tx1"/>
                          </a:solidFill>
                          <a:latin typeface="Times New Roman"/>
                          <a:ea typeface="Times New Roman"/>
                          <a:cs typeface="Times New Roman"/>
                        </a:rPr>
                        <a:t>damage</a:t>
                      </a:r>
                      <a:endParaRPr lang="it-IT" sz="1400" kern="1200" dirty="0" smtClean="0">
                        <a:solidFill>
                          <a:schemeClr val="tx1"/>
                        </a:solidFill>
                        <a:latin typeface="Times New Roman"/>
                        <a:ea typeface="Times New Roman"/>
                        <a:cs typeface="Times New Roman"/>
                      </a:endParaRPr>
                    </a:p>
                  </a:txBody>
                  <a:tcPr marL="17478" marR="17478" marT="17478" marB="174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0000"/>
                        </a:lnSpc>
                        <a:spcBef>
                          <a:spcPts val="0"/>
                        </a:spcBef>
                        <a:spcAft>
                          <a:spcPts val="0"/>
                        </a:spcAft>
                      </a:pPr>
                      <a:r>
                        <a:rPr lang="it-IT" sz="1400" kern="1200" dirty="0" smtClean="0">
                          <a:solidFill>
                            <a:schemeClr val="tx1"/>
                          </a:solidFill>
                          <a:latin typeface="Times New Roman"/>
                          <a:ea typeface="Times New Roman"/>
                          <a:cs typeface="Times New Roman"/>
                        </a:rPr>
                        <a:t>H315: </a:t>
                      </a:r>
                      <a:r>
                        <a:rPr lang="it-IT" sz="1400" kern="1200" dirty="0" err="1" smtClean="0">
                          <a:solidFill>
                            <a:schemeClr val="tx1"/>
                          </a:solidFill>
                          <a:latin typeface="Times New Roman"/>
                          <a:ea typeface="Times New Roman"/>
                          <a:cs typeface="Times New Roman"/>
                        </a:rPr>
                        <a:t>Causes</a:t>
                      </a:r>
                      <a:r>
                        <a:rPr lang="it-IT" sz="1400" kern="1200" dirty="0" smtClean="0">
                          <a:solidFill>
                            <a:schemeClr val="tx1"/>
                          </a:solidFill>
                          <a:latin typeface="Times New Roman"/>
                          <a:ea typeface="Times New Roman"/>
                          <a:cs typeface="Times New Roman"/>
                        </a:rPr>
                        <a:t> </a:t>
                      </a:r>
                      <a:r>
                        <a:rPr lang="it-IT" sz="1400" kern="1200" dirty="0" err="1" smtClean="0">
                          <a:solidFill>
                            <a:schemeClr val="tx1"/>
                          </a:solidFill>
                          <a:latin typeface="Times New Roman"/>
                          <a:ea typeface="Times New Roman"/>
                          <a:cs typeface="Times New Roman"/>
                        </a:rPr>
                        <a:t>skin</a:t>
                      </a:r>
                      <a:r>
                        <a:rPr lang="it-IT" sz="1400" kern="1200" dirty="0" smtClean="0">
                          <a:solidFill>
                            <a:schemeClr val="tx1"/>
                          </a:solidFill>
                          <a:latin typeface="Times New Roman"/>
                          <a:ea typeface="Times New Roman"/>
                          <a:cs typeface="Times New Roman"/>
                        </a:rPr>
                        <a:t> </a:t>
                      </a:r>
                      <a:r>
                        <a:rPr lang="it-IT" sz="1400" kern="1200" dirty="0" err="1" smtClean="0">
                          <a:solidFill>
                            <a:schemeClr val="tx1"/>
                          </a:solidFill>
                          <a:latin typeface="Times New Roman"/>
                          <a:ea typeface="Times New Roman"/>
                          <a:cs typeface="Times New Roman"/>
                        </a:rPr>
                        <a:t>irritation</a:t>
                      </a:r>
                      <a:endParaRPr lang="it-IT" sz="1400" kern="1200" dirty="0" smtClean="0">
                        <a:solidFill>
                          <a:schemeClr val="tx1"/>
                        </a:solidFill>
                        <a:latin typeface="Times New Roman"/>
                        <a:ea typeface="Times New Roman"/>
                        <a:cs typeface="Times New Roman"/>
                      </a:endParaRPr>
                    </a:p>
                  </a:txBody>
                  <a:tcPr marL="17478" marR="17478" marT="17478" marB="174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5983">
                <a:tc>
                  <a:txBody>
                    <a:bodyPr/>
                    <a:lstStyle/>
                    <a:p>
                      <a:pPr algn="l"/>
                      <a:r>
                        <a:rPr lang="it-IT" sz="1400" kern="1200" dirty="0" err="1" smtClean="0">
                          <a:solidFill>
                            <a:schemeClr val="tx1"/>
                          </a:solidFill>
                          <a:latin typeface="Times New Roman"/>
                          <a:ea typeface="Times New Roman"/>
                          <a:cs typeface="Times New Roman"/>
                        </a:rPr>
                        <a:t>Precautionary</a:t>
                      </a:r>
                      <a:r>
                        <a:rPr lang="it-IT" sz="1400" kern="1200" dirty="0" smtClean="0">
                          <a:solidFill>
                            <a:schemeClr val="tx1"/>
                          </a:solidFill>
                          <a:latin typeface="Times New Roman"/>
                          <a:ea typeface="Times New Roman"/>
                          <a:cs typeface="Times New Roman"/>
                        </a:rPr>
                        <a:t> statement</a:t>
                      </a:r>
                    </a:p>
                    <a:p>
                      <a:pPr algn="l"/>
                      <a:r>
                        <a:rPr lang="it-IT" sz="1400" kern="1200" dirty="0" err="1" smtClean="0">
                          <a:solidFill>
                            <a:schemeClr val="tx1"/>
                          </a:solidFill>
                          <a:latin typeface="Times New Roman"/>
                          <a:ea typeface="Times New Roman"/>
                          <a:cs typeface="Times New Roman"/>
                        </a:rPr>
                        <a:t>Prevention</a:t>
                      </a:r>
                      <a:endParaRPr lang="it-IT" sz="1400" kern="1200" dirty="0" smtClean="0">
                        <a:solidFill>
                          <a:schemeClr val="tx1"/>
                        </a:solidFill>
                        <a:latin typeface="Times New Roman"/>
                        <a:ea typeface="Times New Roman"/>
                        <a:cs typeface="Times New Roman"/>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0000"/>
                        </a:lnSpc>
                        <a:spcBef>
                          <a:spcPts val="0"/>
                        </a:spcBef>
                        <a:spcAft>
                          <a:spcPts val="0"/>
                        </a:spcAft>
                      </a:pPr>
                      <a:r>
                        <a:rPr lang="en-GB" sz="1400" kern="1200" dirty="0" smtClean="0">
                          <a:solidFill>
                            <a:schemeClr val="tx1"/>
                          </a:solidFill>
                          <a:latin typeface="Times New Roman"/>
                          <a:ea typeface="Times New Roman"/>
                          <a:cs typeface="Times New Roman"/>
                        </a:rPr>
                        <a:t>P260</a:t>
                      </a:r>
                      <a:br>
                        <a:rPr lang="en-GB" sz="1400" kern="1200" dirty="0" smtClean="0">
                          <a:solidFill>
                            <a:schemeClr val="tx1"/>
                          </a:solidFill>
                          <a:latin typeface="Times New Roman"/>
                          <a:ea typeface="Times New Roman"/>
                          <a:cs typeface="Times New Roman"/>
                        </a:rPr>
                      </a:br>
                      <a:r>
                        <a:rPr lang="en-GB" sz="1400" kern="1200" dirty="0" smtClean="0">
                          <a:solidFill>
                            <a:schemeClr val="tx1"/>
                          </a:solidFill>
                          <a:latin typeface="Times New Roman"/>
                          <a:ea typeface="Times New Roman"/>
                          <a:cs typeface="Times New Roman"/>
                        </a:rPr>
                        <a:t>P264</a:t>
                      </a:r>
                      <a:br>
                        <a:rPr lang="en-GB" sz="1400" kern="1200" dirty="0" smtClean="0">
                          <a:solidFill>
                            <a:schemeClr val="tx1"/>
                          </a:solidFill>
                          <a:latin typeface="Times New Roman"/>
                          <a:ea typeface="Times New Roman"/>
                          <a:cs typeface="Times New Roman"/>
                        </a:rPr>
                      </a:br>
                      <a:r>
                        <a:rPr lang="en-GB" sz="1400" kern="1200" dirty="0" smtClean="0">
                          <a:solidFill>
                            <a:schemeClr val="tx1"/>
                          </a:solidFill>
                          <a:latin typeface="Times New Roman"/>
                          <a:ea typeface="Times New Roman"/>
                          <a:cs typeface="Times New Roman"/>
                        </a:rPr>
                        <a:t>P280</a:t>
                      </a:r>
                      <a:endParaRPr lang="it-IT" sz="1400" kern="1200" dirty="0" smtClean="0">
                        <a:solidFill>
                          <a:schemeClr val="tx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en-GB" sz="1400" kern="1200" dirty="0" smtClean="0">
                          <a:solidFill>
                            <a:schemeClr val="tx1"/>
                          </a:solidFill>
                          <a:latin typeface="Times New Roman"/>
                          <a:ea typeface="Times New Roman"/>
                          <a:cs typeface="Times New Roman"/>
                        </a:rPr>
                        <a:t>P264</a:t>
                      </a:r>
                      <a:br>
                        <a:rPr lang="en-GB" sz="1400" kern="1200" dirty="0" smtClean="0">
                          <a:solidFill>
                            <a:schemeClr val="tx1"/>
                          </a:solidFill>
                          <a:latin typeface="Times New Roman"/>
                          <a:ea typeface="Times New Roman"/>
                          <a:cs typeface="Times New Roman"/>
                        </a:rPr>
                      </a:br>
                      <a:r>
                        <a:rPr lang="en-GB" sz="1400" kern="1200" dirty="0" smtClean="0">
                          <a:solidFill>
                            <a:schemeClr val="tx1"/>
                          </a:solidFill>
                          <a:latin typeface="Times New Roman"/>
                          <a:ea typeface="Times New Roman"/>
                          <a:cs typeface="Times New Roman"/>
                        </a:rPr>
                        <a:t>P280</a:t>
                      </a:r>
                      <a:endParaRPr lang="it-IT" sz="1400" kern="1200" dirty="0" smtClean="0">
                        <a:solidFill>
                          <a:schemeClr val="tx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5692">
                <a:tc>
                  <a:txBody>
                    <a:bodyPr/>
                    <a:lstStyle/>
                    <a:p>
                      <a:pPr algn="l"/>
                      <a:r>
                        <a:rPr lang="it-IT" sz="1400" kern="1200" dirty="0" err="1" smtClean="0">
                          <a:solidFill>
                            <a:schemeClr val="tx1"/>
                          </a:solidFill>
                          <a:latin typeface="Times New Roman"/>
                          <a:ea typeface="Times New Roman"/>
                          <a:cs typeface="Times New Roman"/>
                        </a:rPr>
                        <a:t>Precautionary</a:t>
                      </a:r>
                      <a:r>
                        <a:rPr lang="it-IT" sz="1400" kern="1200" dirty="0" smtClean="0">
                          <a:solidFill>
                            <a:schemeClr val="tx1"/>
                          </a:solidFill>
                          <a:latin typeface="Times New Roman"/>
                          <a:ea typeface="Times New Roman"/>
                          <a:cs typeface="Times New Roman"/>
                        </a:rPr>
                        <a:t> statement</a:t>
                      </a:r>
                    </a:p>
                    <a:p>
                      <a:pPr algn="l"/>
                      <a:r>
                        <a:rPr lang="it-IT" sz="1400" kern="1200" dirty="0" err="1" smtClean="0">
                          <a:solidFill>
                            <a:schemeClr val="tx1"/>
                          </a:solidFill>
                          <a:latin typeface="Times New Roman"/>
                          <a:ea typeface="Times New Roman"/>
                          <a:cs typeface="Times New Roman"/>
                        </a:rPr>
                        <a:t>Response</a:t>
                      </a:r>
                      <a:endParaRPr lang="it-IT" sz="1400" kern="1200" dirty="0" smtClean="0">
                        <a:solidFill>
                          <a:schemeClr val="tx1"/>
                        </a:solidFill>
                        <a:latin typeface="Times New Roman"/>
                        <a:ea typeface="Times New Roman"/>
                        <a:cs typeface="Times New Roman"/>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0000"/>
                        </a:lnSpc>
                        <a:spcBef>
                          <a:spcPts val="0"/>
                        </a:spcBef>
                        <a:spcAft>
                          <a:spcPts val="0"/>
                        </a:spcAft>
                      </a:pPr>
                      <a:r>
                        <a:rPr lang="en-GB" sz="1400" kern="1200" dirty="0" smtClean="0">
                          <a:solidFill>
                            <a:schemeClr val="tx1"/>
                          </a:solidFill>
                          <a:latin typeface="Times New Roman"/>
                          <a:ea typeface="Times New Roman"/>
                          <a:cs typeface="Times New Roman"/>
                        </a:rPr>
                        <a:t>P301 + P330 + P331</a:t>
                      </a:r>
                      <a:br>
                        <a:rPr lang="en-GB" sz="1400" kern="1200" dirty="0" smtClean="0">
                          <a:solidFill>
                            <a:schemeClr val="tx1"/>
                          </a:solidFill>
                          <a:latin typeface="Times New Roman"/>
                          <a:ea typeface="Times New Roman"/>
                          <a:cs typeface="Times New Roman"/>
                        </a:rPr>
                      </a:br>
                      <a:r>
                        <a:rPr lang="en-GB" sz="1400" kern="1200" dirty="0" smtClean="0">
                          <a:solidFill>
                            <a:schemeClr val="tx1"/>
                          </a:solidFill>
                          <a:latin typeface="Times New Roman"/>
                          <a:ea typeface="Times New Roman"/>
                          <a:cs typeface="Times New Roman"/>
                        </a:rPr>
                        <a:t>P303 + P361 + P353</a:t>
                      </a:r>
                      <a:br>
                        <a:rPr lang="en-GB" sz="1400" kern="1200" dirty="0" smtClean="0">
                          <a:solidFill>
                            <a:schemeClr val="tx1"/>
                          </a:solidFill>
                          <a:latin typeface="Times New Roman"/>
                          <a:ea typeface="Times New Roman"/>
                          <a:cs typeface="Times New Roman"/>
                        </a:rPr>
                      </a:br>
                      <a:r>
                        <a:rPr lang="en-GB" sz="1400" kern="1200" dirty="0" smtClean="0">
                          <a:solidFill>
                            <a:schemeClr val="tx1"/>
                          </a:solidFill>
                          <a:latin typeface="Times New Roman"/>
                          <a:ea typeface="Times New Roman"/>
                          <a:cs typeface="Times New Roman"/>
                        </a:rPr>
                        <a:t>P363</a:t>
                      </a:r>
                      <a:br>
                        <a:rPr lang="en-GB" sz="1400" kern="1200" dirty="0" smtClean="0">
                          <a:solidFill>
                            <a:schemeClr val="tx1"/>
                          </a:solidFill>
                          <a:latin typeface="Times New Roman"/>
                          <a:ea typeface="Times New Roman"/>
                          <a:cs typeface="Times New Roman"/>
                        </a:rPr>
                      </a:br>
                      <a:r>
                        <a:rPr lang="en-GB" sz="1400" kern="1200" dirty="0" smtClean="0">
                          <a:solidFill>
                            <a:schemeClr val="tx1"/>
                          </a:solidFill>
                          <a:latin typeface="Times New Roman"/>
                          <a:ea typeface="Times New Roman"/>
                          <a:cs typeface="Times New Roman"/>
                        </a:rPr>
                        <a:t>P304 + P340</a:t>
                      </a:r>
                      <a:br>
                        <a:rPr lang="en-GB" sz="1400" kern="1200" dirty="0" smtClean="0">
                          <a:solidFill>
                            <a:schemeClr val="tx1"/>
                          </a:solidFill>
                          <a:latin typeface="Times New Roman"/>
                          <a:ea typeface="Times New Roman"/>
                          <a:cs typeface="Times New Roman"/>
                        </a:rPr>
                      </a:br>
                      <a:r>
                        <a:rPr lang="en-GB" sz="1400" kern="1200" dirty="0" smtClean="0">
                          <a:solidFill>
                            <a:schemeClr val="tx1"/>
                          </a:solidFill>
                          <a:latin typeface="Times New Roman"/>
                          <a:ea typeface="Times New Roman"/>
                          <a:cs typeface="Times New Roman"/>
                        </a:rPr>
                        <a:t>P310</a:t>
                      </a:r>
                      <a:br>
                        <a:rPr lang="en-GB" sz="1400" kern="1200" dirty="0" smtClean="0">
                          <a:solidFill>
                            <a:schemeClr val="tx1"/>
                          </a:solidFill>
                          <a:latin typeface="Times New Roman"/>
                          <a:ea typeface="Times New Roman"/>
                          <a:cs typeface="Times New Roman"/>
                        </a:rPr>
                      </a:br>
                      <a:r>
                        <a:rPr lang="en-GB" sz="1400" kern="1200" dirty="0" smtClean="0">
                          <a:solidFill>
                            <a:schemeClr val="tx1"/>
                          </a:solidFill>
                          <a:latin typeface="Times New Roman"/>
                          <a:ea typeface="Times New Roman"/>
                          <a:cs typeface="Times New Roman"/>
                        </a:rPr>
                        <a:t>P321</a:t>
                      </a:r>
                      <a:br>
                        <a:rPr lang="en-GB" sz="1400" kern="1200" dirty="0" smtClean="0">
                          <a:solidFill>
                            <a:schemeClr val="tx1"/>
                          </a:solidFill>
                          <a:latin typeface="Times New Roman"/>
                          <a:ea typeface="Times New Roman"/>
                          <a:cs typeface="Times New Roman"/>
                        </a:rPr>
                      </a:br>
                      <a:r>
                        <a:rPr lang="en-GB" sz="1400" kern="1200" dirty="0" smtClean="0">
                          <a:solidFill>
                            <a:schemeClr val="tx1"/>
                          </a:solidFill>
                          <a:latin typeface="Times New Roman"/>
                          <a:ea typeface="Times New Roman"/>
                          <a:cs typeface="Times New Roman"/>
                        </a:rPr>
                        <a:t>P305 + P351 + P338</a:t>
                      </a:r>
                      <a:endParaRPr lang="it-IT" sz="1400" kern="1200" dirty="0" smtClean="0">
                        <a:solidFill>
                          <a:schemeClr val="tx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en-GB" sz="1400" kern="1200" dirty="0" smtClean="0">
                          <a:solidFill>
                            <a:schemeClr val="tx1"/>
                          </a:solidFill>
                          <a:latin typeface="Times New Roman"/>
                          <a:ea typeface="Times New Roman"/>
                          <a:cs typeface="Times New Roman"/>
                        </a:rPr>
                        <a:t>P302 + P352</a:t>
                      </a:r>
                      <a:br>
                        <a:rPr lang="en-GB" sz="1400" kern="1200" dirty="0" smtClean="0">
                          <a:solidFill>
                            <a:schemeClr val="tx1"/>
                          </a:solidFill>
                          <a:latin typeface="Times New Roman"/>
                          <a:ea typeface="Times New Roman"/>
                          <a:cs typeface="Times New Roman"/>
                        </a:rPr>
                      </a:br>
                      <a:r>
                        <a:rPr lang="en-GB" sz="1400" kern="1200" dirty="0" smtClean="0">
                          <a:solidFill>
                            <a:schemeClr val="tx1"/>
                          </a:solidFill>
                          <a:latin typeface="Times New Roman"/>
                          <a:ea typeface="Times New Roman"/>
                          <a:cs typeface="Times New Roman"/>
                        </a:rPr>
                        <a:t>P321</a:t>
                      </a:r>
                      <a:br>
                        <a:rPr lang="en-GB" sz="1400" kern="1200" dirty="0" smtClean="0">
                          <a:solidFill>
                            <a:schemeClr val="tx1"/>
                          </a:solidFill>
                          <a:latin typeface="Times New Roman"/>
                          <a:ea typeface="Times New Roman"/>
                          <a:cs typeface="Times New Roman"/>
                        </a:rPr>
                      </a:br>
                      <a:r>
                        <a:rPr lang="en-GB" sz="1400" kern="1200" dirty="0" smtClean="0">
                          <a:solidFill>
                            <a:schemeClr val="tx1"/>
                          </a:solidFill>
                          <a:latin typeface="Times New Roman"/>
                          <a:ea typeface="Times New Roman"/>
                          <a:cs typeface="Times New Roman"/>
                        </a:rPr>
                        <a:t>P332 + P313</a:t>
                      </a:r>
                      <a:br>
                        <a:rPr lang="en-GB" sz="1400" kern="1200" dirty="0" smtClean="0">
                          <a:solidFill>
                            <a:schemeClr val="tx1"/>
                          </a:solidFill>
                          <a:latin typeface="Times New Roman"/>
                          <a:ea typeface="Times New Roman"/>
                          <a:cs typeface="Times New Roman"/>
                        </a:rPr>
                      </a:br>
                      <a:r>
                        <a:rPr lang="en-GB" sz="1400" kern="1200" dirty="0" smtClean="0">
                          <a:solidFill>
                            <a:schemeClr val="tx1"/>
                          </a:solidFill>
                          <a:latin typeface="Times New Roman"/>
                          <a:ea typeface="Times New Roman"/>
                          <a:cs typeface="Times New Roman"/>
                        </a:rPr>
                        <a:t>P362</a:t>
                      </a:r>
                      <a:endParaRPr lang="it-IT" sz="1400" kern="1200" dirty="0" smtClean="0">
                        <a:solidFill>
                          <a:schemeClr val="tx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5692">
                <a:tc>
                  <a:txBody>
                    <a:bodyPr/>
                    <a:lstStyle/>
                    <a:p>
                      <a:pPr algn="l"/>
                      <a:r>
                        <a:rPr lang="it-IT" sz="1400" kern="1200" dirty="0" err="1" smtClean="0">
                          <a:solidFill>
                            <a:schemeClr val="tx1"/>
                          </a:solidFill>
                          <a:latin typeface="Times New Roman"/>
                          <a:ea typeface="Times New Roman"/>
                          <a:cs typeface="Times New Roman"/>
                        </a:rPr>
                        <a:t>Precautionary</a:t>
                      </a:r>
                      <a:r>
                        <a:rPr lang="it-IT" sz="1400" kern="1200" dirty="0" smtClean="0">
                          <a:solidFill>
                            <a:schemeClr val="tx1"/>
                          </a:solidFill>
                          <a:latin typeface="Times New Roman"/>
                          <a:ea typeface="Times New Roman"/>
                          <a:cs typeface="Times New Roman"/>
                        </a:rPr>
                        <a:t> statement</a:t>
                      </a:r>
                    </a:p>
                    <a:p>
                      <a:pPr algn="l"/>
                      <a:r>
                        <a:rPr lang="it-IT" sz="1400" kern="1200" dirty="0" err="1" smtClean="0">
                          <a:solidFill>
                            <a:schemeClr val="tx1"/>
                          </a:solidFill>
                          <a:latin typeface="Times New Roman"/>
                          <a:ea typeface="Times New Roman"/>
                          <a:cs typeface="Times New Roman"/>
                        </a:rPr>
                        <a:t>Storage</a:t>
                      </a:r>
                      <a:endParaRPr lang="it-IT" sz="1400" kern="1200" dirty="0" smtClean="0">
                        <a:solidFill>
                          <a:schemeClr val="tx1"/>
                        </a:solidFill>
                        <a:latin typeface="Times New Roman"/>
                        <a:ea typeface="Times New Roman"/>
                        <a:cs typeface="Times New Roman"/>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0000"/>
                        </a:lnSpc>
                        <a:spcBef>
                          <a:spcPts val="0"/>
                        </a:spcBef>
                        <a:spcAft>
                          <a:spcPts val="0"/>
                        </a:spcAft>
                      </a:pPr>
                      <a:r>
                        <a:rPr lang="en-GB" sz="1400" kern="1200" dirty="0" smtClean="0">
                          <a:solidFill>
                            <a:schemeClr val="tx1"/>
                          </a:solidFill>
                          <a:latin typeface="Times New Roman"/>
                          <a:ea typeface="Times New Roman"/>
                          <a:cs typeface="Times New Roman"/>
                        </a:rPr>
                        <a:t>P405</a:t>
                      </a:r>
                      <a:endParaRPr lang="it-IT" sz="1400" kern="1200" dirty="0" smtClean="0">
                        <a:solidFill>
                          <a:schemeClr val="tx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endParaRPr lang="en-GB" sz="1400" kern="1200" dirty="0" smtClean="0">
                        <a:solidFill>
                          <a:schemeClr val="tx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5692">
                <a:tc>
                  <a:txBody>
                    <a:bodyPr/>
                    <a:lstStyle/>
                    <a:p>
                      <a:pPr algn="l"/>
                      <a:r>
                        <a:rPr lang="it-IT" sz="1400" kern="1200" dirty="0" err="1" smtClean="0">
                          <a:solidFill>
                            <a:schemeClr val="tx1"/>
                          </a:solidFill>
                          <a:latin typeface="Times New Roman"/>
                          <a:ea typeface="Times New Roman"/>
                          <a:cs typeface="Times New Roman"/>
                        </a:rPr>
                        <a:t>Precautionary</a:t>
                      </a:r>
                      <a:r>
                        <a:rPr lang="it-IT" sz="1400" kern="1200" dirty="0" smtClean="0">
                          <a:solidFill>
                            <a:schemeClr val="tx1"/>
                          </a:solidFill>
                          <a:latin typeface="Times New Roman"/>
                          <a:ea typeface="Times New Roman"/>
                          <a:cs typeface="Times New Roman"/>
                        </a:rPr>
                        <a:t> statement</a:t>
                      </a:r>
                    </a:p>
                    <a:p>
                      <a:pPr algn="l"/>
                      <a:r>
                        <a:rPr lang="it-IT" sz="1400" kern="1200" dirty="0" err="1" smtClean="0">
                          <a:solidFill>
                            <a:schemeClr val="tx1"/>
                          </a:solidFill>
                          <a:latin typeface="Times New Roman"/>
                          <a:ea typeface="Times New Roman"/>
                          <a:cs typeface="Times New Roman"/>
                        </a:rPr>
                        <a:t>Disposal</a:t>
                      </a:r>
                      <a:endParaRPr lang="en-GB" sz="1400" kern="1200" dirty="0" smtClean="0">
                        <a:solidFill>
                          <a:schemeClr val="tx1"/>
                        </a:solidFill>
                        <a:latin typeface="Times New Roman"/>
                        <a:ea typeface="Times New Roman"/>
                        <a:cs typeface="Times New Roman"/>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0000"/>
                        </a:lnSpc>
                        <a:spcBef>
                          <a:spcPts val="0"/>
                        </a:spcBef>
                        <a:spcAft>
                          <a:spcPts val="0"/>
                        </a:spcAft>
                      </a:pPr>
                      <a:r>
                        <a:rPr lang="en-GB" sz="1400" kern="1200" dirty="0" smtClean="0">
                          <a:solidFill>
                            <a:schemeClr val="tx1"/>
                          </a:solidFill>
                          <a:latin typeface="Times New Roman"/>
                          <a:ea typeface="Times New Roman"/>
                          <a:cs typeface="Times New Roman"/>
                        </a:rPr>
                        <a:t>P501</a:t>
                      </a:r>
                      <a:endParaRPr lang="it-IT" sz="1400" kern="1200" dirty="0" smtClean="0">
                        <a:solidFill>
                          <a:schemeClr val="tx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endParaRPr lang="en-GB" sz="1800" kern="1200" dirty="0" smtClean="0">
                        <a:solidFill>
                          <a:schemeClr val="tx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Immagine 4" descr="!.jpg"/>
          <p:cNvPicPr>
            <a:picLocks noChangeAspect="1"/>
          </p:cNvPicPr>
          <p:nvPr/>
        </p:nvPicPr>
        <p:blipFill>
          <a:blip r:embed="rId2" cstate="print"/>
          <a:stretch>
            <a:fillRect/>
          </a:stretch>
        </p:blipFill>
        <p:spPr>
          <a:xfrm>
            <a:off x="7326328" y="2493953"/>
            <a:ext cx="811101" cy="820873"/>
          </a:xfrm>
          <a:prstGeom prst="rect">
            <a:avLst/>
          </a:prstGeom>
        </p:spPr>
      </p:pic>
      <p:pic>
        <p:nvPicPr>
          <p:cNvPr id="6" name="Immagine 5" descr="corrosivo.jpg"/>
          <p:cNvPicPr>
            <a:picLocks noChangeAspect="1"/>
          </p:cNvPicPr>
          <p:nvPr/>
        </p:nvPicPr>
        <p:blipFill>
          <a:blip r:embed="rId3" cstate="print"/>
          <a:stretch>
            <a:fillRect/>
          </a:stretch>
        </p:blipFill>
        <p:spPr>
          <a:xfrm>
            <a:off x="3968742" y="2493953"/>
            <a:ext cx="768352" cy="768352"/>
          </a:xfrm>
          <a:prstGeom prst="rect">
            <a:avLst/>
          </a:prstGeom>
        </p:spPr>
      </p:pic>
      <p:pic>
        <p:nvPicPr>
          <p:cNvPr id="7" name="Immagine 6" descr="!.jpg"/>
          <p:cNvPicPr>
            <a:picLocks noChangeAspect="1"/>
          </p:cNvPicPr>
          <p:nvPr/>
        </p:nvPicPr>
        <p:blipFill>
          <a:blip r:embed="rId2" cstate="print"/>
          <a:stretch>
            <a:fillRect/>
          </a:stretch>
        </p:blipFill>
        <p:spPr>
          <a:xfrm>
            <a:off x="9112278" y="565127"/>
            <a:ext cx="811101" cy="820873"/>
          </a:xfrm>
          <a:prstGeom prst="rect">
            <a:avLst/>
          </a:prstGeom>
        </p:spPr>
      </p:pic>
      <p:pic>
        <p:nvPicPr>
          <p:cNvPr id="8" name="Immagine 7" descr="corrosivo.jpg"/>
          <p:cNvPicPr>
            <a:picLocks noChangeAspect="1"/>
          </p:cNvPicPr>
          <p:nvPr/>
        </p:nvPicPr>
        <p:blipFill>
          <a:blip r:embed="rId3" cstate="print"/>
          <a:stretch>
            <a:fillRect/>
          </a:stretch>
        </p:blipFill>
        <p:spPr>
          <a:xfrm>
            <a:off x="8255022" y="565127"/>
            <a:ext cx="768352" cy="768352"/>
          </a:xfrm>
          <a:prstGeom prst="rect">
            <a:avLst/>
          </a:prstGeom>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718" y="0"/>
            <a:ext cx="9001188" cy="1812925"/>
          </a:xfrm>
        </p:spPr>
        <p:txBody>
          <a:bodyPr>
            <a:normAutofit/>
          </a:bodyPr>
          <a:lstStyle/>
          <a:p>
            <a:r>
              <a:rPr lang="it-IT" dirty="0" err="1" smtClean="0"/>
              <a:t>Serious</a:t>
            </a:r>
            <a:r>
              <a:rPr lang="it-IT" dirty="0" smtClean="0"/>
              <a:t> </a:t>
            </a:r>
            <a:r>
              <a:rPr lang="it-IT" dirty="0" err="1" smtClean="0"/>
              <a:t>eye</a:t>
            </a:r>
            <a:r>
              <a:rPr lang="it-IT" dirty="0" smtClean="0"/>
              <a:t> </a:t>
            </a:r>
            <a:r>
              <a:rPr lang="it-IT" dirty="0" err="1" smtClean="0"/>
              <a:t>injuries</a:t>
            </a:r>
            <a:r>
              <a:rPr lang="it-IT" dirty="0" smtClean="0"/>
              <a:t/>
            </a:r>
            <a:br>
              <a:rPr lang="it-IT" dirty="0" smtClean="0"/>
            </a:br>
            <a:r>
              <a:rPr lang="it-IT" dirty="0" err="1" smtClean="0"/>
              <a:t>eye</a:t>
            </a:r>
            <a:r>
              <a:rPr lang="it-IT" dirty="0" smtClean="0"/>
              <a:t> </a:t>
            </a:r>
            <a:r>
              <a:rPr lang="it-IT" dirty="0" err="1" smtClean="0"/>
              <a:t>irritation</a:t>
            </a:r>
            <a:endParaRPr lang="it-IT" dirty="0"/>
          </a:p>
        </p:txBody>
      </p:sp>
      <p:sp>
        <p:nvSpPr>
          <p:cNvPr id="3" name="Segnaposto contenuto 2"/>
          <p:cNvSpPr>
            <a:spLocks noGrp="1"/>
          </p:cNvSpPr>
          <p:nvPr>
            <p:ph idx="1"/>
          </p:nvPr>
        </p:nvSpPr>
        <p:spPr/>
        <p:txBody>
          <a:bodyPr/>
          <a:lstStyle/>
          <a:p>
            <a:r>
              <a:rPr lang="it-IT" b="1" dirty="0" err="1" smtClean="0"/>
              <a:t>Serious</a:t>
            </a:r>
            <a:r>
              <a:rPr lang="it-IT" b="1" dirty="0" smtClean="0"/>
              <a:t> </a:t>
            </a:r>
            <a:r>
              <a:rPr lang="it-IT" b="1" dirty="0" err="1" smtClean="0"/>
              <a:t>eye</a:t>
            </a:r>
            <a:r>
              <a:rPr lang="it-IT" b="1" dirty="0" smtClean="0"/>
              <a:t> </a:t>
            </a:r>
            <a:r>
              <a:rPr lang="it-IT" b="1" dirty="0" err="1" smtClean="0"/>
              <a:t>injuries</a:t>
            </a:r>
            <a:r>
              <a:rPr lang="it-IT" dirty="0" smtClean="0"/>
              <a:t>: </a:t>
            </a:r>
            <a:r>
              <a:rPr lang="en-US" dirty="0" smtClean="0"/>
              <a:t>eye tissue injuries or severe deterioration of vision resulting from the application of a test substance on the anterior surface of the eye, not completely reversible within 21 day of application</a:t>
            </a:r>
          </a:p>
          <a:p>
            <a:r>
              <a:rPr lang="it-IT" b="1" dirty="0" err="1" smtClean="0"/>
              <a:t>Eye</a:t>
            </a:r>
            <a:r>
              <a:rPr lang="it-IT" b="1" dirty="0" smtClean="0"/>
              <a:t> </a:t>
            </a:r>
            <a:r>
              <a:rPr lang="it-IT" b="1" dirty="0" err="1" smtClean="0"/>
              <a:t>irritation</a:t>
            </a:r>
            <a:r>
              <a:rPr lang="it-IT" dirty="0" smtClean="0"/>
              <a:t>: </a:t>
            </a:r>
            <a:r>
              <a:rPr lang="en-US" dirty="0" smtClean="0"/>
              <a:t>eye alteration resulting from the application of test substances on the anterior surface of the eye, totally reversible within 21 days from application</a:t>
            </a:r>
            <a:endParaRPr lang="it-IT" dirty="0"/>
          </a:p>
        </p:txBody>
      </p:sp>
      <p:pic>
        <p:nvPicPr>
          <p:cNvPr id="4" name="Immagine 3" descr="!.jpg"/>
          <p:cNvPicPr>
            <a:picLocks noChangeAspect="1"/>
          </p:cNvPicPr>
          <p:nvPr/>
        </p:nvPicPr>
        <p:blipFill>
          <a:blip r:embed="rId2" cstate="print"/>
          <a:stretch>
            <a:fillRect/>
          </a:stretch>
        </p:blipFill>
        <p:spPr>
          <a:xfrm>
            <a:off x="9112278" y="565127"/>
            <a:ext cx="811101" cy="820873"/>
          </a:xfrm>
          <a:prstGeom prst="rect">
            <a:avLst/>
          </a:prstGeom>
        </p:spPr>
      </p:pic>
      <p:pic>
        <p:nvPicPr>
          <p:cNvPr id="5" name="Immagine 4" descr="corrosivo.jpg"/>
          <p:cNvPicPr>
            <a:picLocks noChangeAspect="1"/>
          </p:cNvPicPr>
          <p:nvPr/>
        </p:nvPicPr>
        <p:blipFill>
          <a:blip r:embed="rId3" cstate="print"/>
          <a:stretch>
            <a:fillRect/>
          </a:stretch>
        </p:blipFill>
        <p:spPr>
          <a:xfrm>
            <a:off x="8255022" y="565127"/>
            <a:ext cx="768352" cy="768352"/>
          </a:xfrm>
          <a:prstGeom prst="rect">
            <a:avLst/>
          </a:prstGeom>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41363" y="422251"/>
            <a:ext cx="8604250" cy="1390674"/>
          </a:xfrm>
        </p:spPr>
        <p:txBody>
          <a:bodyPr>
            <a:normAutofit fontScale="90000"/>
          </a:bodyPr>
          <a:lstStyle/>
          <a:p>
            <a:r>
              <a:rPr lang="it-IT" dirty="0" err="1" smtClean="0"/>
              <a:t>Serious</a:t>
            </a:r>
            <a:r>
              <a:rPr lang="it-IT" dirty="0" smtClean="0"/>
              <a:t> </a:t>
            </a:r>
            <a:r>
              <a:rPr lang="it-IT" dirty="0" err="1" smtClean="0"/>
              <a:t>eye</a:t>
            </a:r>
            <a:r>
              <a:rPr lang="it-IT" dirty="0" smtClean="0"/>
              <a:t> </a:t>
            </a:r>
            <a:r>
              <a:rPr lang="it-IT" dirty="0" err="1" smtClean="0"/>
              <a:t>injuries</a:t>
            </a:r>
            <a:r>
              <a:rPr lang="it-IT" dirty="0" smtClean="0"/>
              <a:t/>
            </a:r>
            <a:br>
              <a:rPr lang="it-IT" dirty="0" smtClean="0"/>
            </a:br>
            <a:r>
              <a:rPr lang="it-IT" dirty="0" err="1" smtClean="0"/>
              <a:t>eye</a:t>
            </a:r>
            <a:r>
              <a:rPr lang="it-IT" dirty="0" smtClean="0"/>
              <a:t> </a:t>
            </a:r>
            <a:r>
              <a:rPr lang="it-IT" dirty="0" err="1" smtClean="0"/>
              <a:t>irritation</a:t>
            </a:r>
            <a:r>
              <a:rPr lang="it-IT" dirty="0" smtClean="0"/>
              <a:t> </a:t>
            </a:r>
            <a:br>
              <a:rPr lang="it-IT" dirty="0" smtClean="0"/>
            </a:br>
            <a:r>
              <a:rPr lang="it-IT" dirty="0" err="1" smtClean="0"/>
              <a:t>Category</a:t>
            </a:r>
            <a:r>
              <a:rPr lang="it-IT" dirty="0" smtClean="0"/>
              <a:t> </a:t>
            </a:r>
            <a:r>
              <a:rPr lang="it-IT" dirty="0" err="1" smtClean="0"/>
              <a:t>classification</a:t>
            </a:r>
            <a:r>
              <a:rPr lang="it-IT" sz="3600" dirty="0" smtClean="0"/>
              <a:t> 1</a:t>
            </a:r>
            <a:endParaRPr lang="it-IT" dirty="0"/>
          </a:p>
        </p:txBody>
      </p:sp>
      <p:pic>
        <p:nvPicPr>
          <p:cNvPr id="5" name="Immagine 4" descr="!.jpg"/>
          <p:cNvPicPr>
            <a:picLocks noChangeAspect="1"/>
          </p:cNvPicPr>
          <p:nvPr/>
        </p:nvPicPr>
        <p:blipFill>
          <a:blip r:embed="rId2" cstate="print"/>
          <a:stretch>
            <a:fillRect/>
          </a:stretch>
        </p:blipFill>
        <p:spPr>
          <a:xfrm>
            <a:off x="9112278" y="565127"/>
            <a:ext cx="811101" cy="820873"/>
          </a:xfrm>
          <a:prstGeom prst="rect">
            <a:avLst/>
          </a:prstGeom>
        </p:spPr>
      </p:pic>
      <p:pic>
        <p:nvPicPr>
          <p:cNvPr id="6" name="Immagine 5" descr="corrosivo.jpg"/>
          <p:cNvPicPr>
            <a:picLocks noChangeAspect="1"/>
          </p:cNvPicPr>
          <p:nvPr/>
        </p:nvPicPr>
        <p:blipFill>
          <a:blip r:embed="rId3" cstate="print"/>
          <a:stretch>
            <a:fillRect/>
          </a:stretch>
        </p:blipFill>
        <p:spPr>
          <a:xfrm>
            <a:off x="8255022" y="565127"/>
            <a:ext cx="768352" cy="768352"/>
          </a:xfrm>
          <a:prstGeom prst="rect">
            <a:avLst/>
          </a:prstGeom>
        </p:spPr>
      </p:pic>
      <p:pic>
        <p:nvPicPr>
          <p:cNvPr id="2529281" name="Picture 1"/>
          <p:cNvPicPr>
            <a:picLocks noChangeAspect="1" noChangeArrowheads="1"/>
          </p:cNvPicPr>
          <p:nvPr/>
        </p:nvPicPr>
        <p:blipFill>
          <a:blip r:embed="rId4" cstate="print"/>
          <a:srcRect/>
          <a:stretch>
            <a:fillRect/>
          </a:stretch>
        </p:blipFill>
        <p:spPr bwMode="auto">
          <a:xfrm>
            <a:off x="46765" y="1979637"/>
            <a:ext cx="9962099" cy="4320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jpg"/>
          <p:cNvPicPr>
            <a:picLocks noChangeAspect="1"/>
          </p:cNvPicPr>
          <p:nvPr/>
        </p:nvPicPr>
        <p:blipFill>
          <a:blip r:embed="rId2" cstate="print"/>
          <a:stretch>
            <a:fillRect/>
          </a:stretch>
        </p:blipFill>
        <p:spPr>
          <a:xfrm>
            <a:off x="9112278" y="565127"/>
            <a:ext cx="811101" cy="820873"/>
          </a:xfrm>
          <a:prstGeom prst="rect">
            <a:avLst/>
          </a:prstGeom>
        </p:spPr>
      </p:pic>
      <p:pic>
        <p:nvPicPr>
          <p:cNvPr id="6" name="Immagine 5" descr="corrosivo.jpg"/>
          <p:cNvPicPr>
            <a:picLocks noChangeAspect="1"/>
          </p:cNvPicPr>
          <p:nvPr/>
        </p:nvPicPr>
        <p:blipFill>
          <a:blip r:embed="rId3" cstate="print"/>
          <a:stretch>
            <a:fillRect/>
          </a:stretch>
        </p:blipFill>
        <p:spPr>
          <a:xfrm>
            <a:off x="8255022" y="565127"/>
            <a:ext cx="768352" cy="768352"/>
          </a:xfrm>
          <a:prstGeom prst="rect">
            <a:avLst/>
          </a:prstGeom>
        </p:spPr>
      </p:pic>
      <p:sp>
        <p:nvSpPr>
          <p:cNvPr id="7" name="Titolo 1"/>
          <p:cNvSpPr txBox="1">
            <a:spLocks/>
          </p:cNvSpPr>
          <p:nvPr/>
        </p:nvSpPr>
        <p:spPr bwMode="auto">
          <a:xfrm>
            <a:off x="893763" y="574651"/>
            <a:ext cx="8604250" cy="1390674"/>
          </a:xfrm>
          <a:prstGeom prst="rect">
            <a:avLst/>
          </a:prstGeom>
          <a:noFill/>
          <a:ln w="9525">
            <a:noFill/>
            <a:round/>
            <a:headEnd/>
            <a:tailEnd/>
          </a:ln>
        </p:spPr>
        <p:txBody>
          <a:bodyPr vert="horz" wrap="square" lIns="0" tIns="0" rIns="0" bIns="0" numCol="1" anchor="ctr" anchorCtr="0" compatLnSpc="1">
            <a:prstTxWarp prst="textNoShape">
              <a:avLst/>
            </a:prstTxWarp>
            <a:normAutofit fontScale="90000" lnSpcReduction="10000"/>
          </a:bodyPr>
          <a:lstStyle/>
          <a:p>
            <a:pPr marL="0" marR="0" lvl="0" indent="0" algn="ctr" defTabSz="449263" rtl="0" eaLnBrk="0" fontAlgn="base" latinLnBrk="0" hangingPunct="0">
              <a:lnSpc>
                <a:spcPct val="81000"/>
              </a:lnSpc>
              <a:spcBef>
                <a:spcPct val="0"/>
              </a:spcBef>
              <a:spcAft>
                <a:spcPct val="0"/>
              </a:spcAft>
              <a:buClr>
                <a:srgbClr val="000000"/>
              </a:buClr>
              <a:buSzPct val="45000"/>
              <a:buFont typeface="Wingdings" pitchFamily="2" charset="2"/>
              <a:buNone/>
              <a:tabLst/>
              <a:defRPr/>
            </a:pP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Serious</a:t>
            </a: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a:t>
            </a: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eye</a:t>
            </a: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a:t>
            </a: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injuries</a:t>
            </a: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a:r>
            <a:b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b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eye</a:t>
            </a: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a:t>
            </a: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irritation</a:t>
            </a: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a:t>
            </a:r>
            <a:b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br>
            <a:r>
              <a:rPr lang="it-IT" sz="4400" b="1" kern="0" dirty="0" smtClean="0">
                <a:solidFill>
                  <a:srgbClr val="333333"/>
                </a:solidFill>
                <a:latin typeface="+mj-lt"/>
                <a:cs typeface="+mj-cs"/>
              </a:rPr>
              <a:t>c</a:t>
            </a: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ategory</a:t>
            </a: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a:t>
            </a: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classification</a:t>
            </a:r>
            <a:r>
              <a:rPr kumimoji="0" lang="it-IT" sz="36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1</a:t>
            </a:r>
            <a:endParaRPr kumimoji="0" lang="it-IT" sz="4400" b="1" i="0" u="none" strike="noStrike" kern="0" cap="none" spc="0" normalizeH="0" baseline="0" noProof="0" dirty="0">
              <a:ln>
                <a:noFill/>
              </a:ln>
              <a:solidFill>
                <a:srgbClr val="333333"/>
              </a:solidFill>
              <a:effectLst/>
              <a:uLnTx/>
              <a:uFillTx/>
              <a:latin typeface="+mj-lt"/>
              <a:ea typeface="Arial Unicode MS" pitchFamily="34" charset="-128"/>
              <a:cs typeface="+mj-cs"/>
            </a:endParaRPr>
          </a:p>
        </p:txBody>
      </p:sp>
      <p:pic>
        <p:nvPicPr>
          <p:cNvPr id="2528257" name="Picture 1"/>
          <p:cNvPicPr>
            <a:picLocks noChangeAspect="1" noChangeArrowheads="1"/>
          </p:cNvPicPr>
          <p:nvPr/>
        </p:nvPicPr>
        <p:blipFill>
          <a:blip r:embed="rId4" cstate="print"/>
          <a:srcRect/>
          <a:stretch>
            <a:fillRect/>
          </a:stretch>
        </p:blipFill>
        <p:spPr bwMode="auto">
          <a:xfrm>
            <a:off x="171923" y="2051645"/>
            <a:ext cx="9836941" cy="5040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nvPr>
        </p:nvGraphicFramePr>
        <p:xfrm>
          <a:off x="741362" y="2101850"/>
          <a:ext cx="8656667" cy="4403434"/>
        </p:xfrm>
        <a:graphic>
          <a:graphicData uri="http://schemas.openxmlformats.org/drawingml/2006/table">
            <a:tbl>
              <a:tblPr/>
              <a:tblGrid>
                <a:gridCol w="1899791"/>
                <a:gridCol w="3378438"/>
                <a:gridCol w="3378438"/>
              </a:tblGrid>
              <a:tr h="295324">
                <a:tc>
                  <a:txBody>
                    <a:bodyPr/>
                    <a:lstStyle/>
                    <a:p>
                      <a:pPr marL="0" indent="0" algn="ctr">
                        <a:lnSpc>
                          <a:spcPct val="100000"/>
                        </a:lnSpc>
                        <a:spcBef>
                          <a:spcPts val="600"/>
                        </a:spcBef>
                        <a:spcAft>
                          <a:spcPts val="0"/>
                        </a:spcAft>
                      </a:pPr>
                      <a:r>
                        <a:rPr lang="en-GB" sz="1400" dirty="0" smtClean="0">
                          <a:latin typeface="Times New Roman"/>
                          <a:ea typeface="Times New Roman"/>
                          <a:cs typeface="Times New Roman"/>
                        </a:rPr>
                        <a:t>Classification</a:t>
                      </a:r>
                      <a:endParaRPr lang="it-IT" sz="1400" dirty="0">
                        <a:latin typeface="Times New Roman"/>
                        <a:ea typeface="Times New Roman"/>
                        <a:cs typeface="Times New Roman"/>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indent="-539750" algn="ctr">
                        <a:lnSpc>
                          <a:spcPct val="100000"/>
                        </a:lnSpc>
                        <a:spcBef>
                          <a:spcPts val="0"/>
                        </a:spcBef>
                        <a:spcAft>
                          <a:spcPts val="0"/>
                        </a:spcAft>
                      </a:pPr>
                      <a:r>
                        <a:rPr lang="it-IT" sz="1400" kern="1200" dirty="0" err="1" smtClean="0">
                          <a:solidFill>
                            <a:schemeClr val="tx1"/>
                          </a:solidFill>
                          <a:latin typeface="Times New Roman"/>
                          <a:ea typeface="Times New Roman"/>
                          <a:cs typeface="Times New Roman"/>
                        </a:rPr>
                        <a:t>Category</a:t>
                      </a:r>
                      <a:r>
                        <a:rPr lang="it-IT" sz="1400" kern="1200" dirty="0" smtClean="0">
                          <a:solidFill>
                            <a:schemeClr val="tx1"/>
                          </a:solidFill>
                          <a:latin typeface="Times New Roman"/>
                          <a:ea typeface="Times New Roman"/>
                          <a:cs typeface="Times New Roman"/>
                        </a:rPr>
                        <a:t> 1</a:t>
                      </a:r>
                      <a:endParaRPr lang="it-IT" sz="1400" kern="1200" dirty="0">
                        <a:solidFill>
                          <a:schemeClr val="tx1"/>
                        </a:solidFill>
                        <a:latin typeface="Times New Roman"/>
                        <a:ea typeface="Times New Roman"/>
                        <a:cs typeface="Times New Roman"/>
                      </a:endParaRPr>
                    </a:p>
                  </a:txBody>
                  <a:tcPr marL="17478" marR="17478" marT="17478" marB="174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marL="0" marR="0" indent="-539750" algn="ctr" defTabSz="914400" rtl="0" eaLnBrk="1" fontAlgn="auto" latinLnBrk="0" hangingPunct="1">
                        <a:lnSpc>
                          <a:spcPct val="100000"/>
                        </a:lnSpc>
                        <a:spcBef>
                          <a:spcPts val="0"/>
                        </a:spcBef>
                        <a:spcAft>
                          <a:spcPts val="0"/>
                        </a:spcAft>
                        <a:buClrTx/>
                        <a:buSzTx/>
                        <a:buFontTx/>
                        <a:buNone/>
                        <a:tabLst/>
                        <a:defRPr/>
                      </a:pPr>
                      <a:r>
                        <a:rPr lang="en-GB" sz="1400" kern="1200" dirty="0" smtClean="0">
                          <a:solidFill>
                            <a:schemeClr val="tx1"/>
                          </a:solidFill>
                          <a:latin typeface="Times New Roman"/>
                          <a:ea typeface="Times New Roman"/>
                          <a:cs typeface="Times New Roman"/>
                        </a:rPr>
                        <a:t>Category 2</a:t>
                      </a:r>
                      <a:endParaRPr lang="it-IT" sz="1400" kern="1200" dirty="0">
                        <a:solidFill>
                          <a:schemeClr val="tx1"/>
                        </a:solidFill>
                        <a:latin typeface="Times New Roman"/>
                        <a:ea typeface="Times New Roman"/>
                        <a:cs typeface="Times New Roman"/>
                      </a:endParaRPr>
                    </a:p>
                  </a:txBody>
                  <a:tcPr marL="17478" marR="17478" marT="17478" marB="174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r>
              <a:tr h="954035">
                <a:tc>
                  <a:txBody>
                    <a:bodyPr/>
                    <a:lstStyle/>
                    <a:p>
                      <a:pPr marL="0" indent="0" algn="l">
                        <a:lnSpc>
                          <a:spcPct val="100000"/>
                        </a:lnSpc>
                        <a:spcBef>
                          <a:spcPts val="600"/>
                        </a:spcBef>
                        <a:spcAft>
                          <a:spcPts val="0"/>
                        </a:spcAft>
                      </a:pPr>
                      <a:r>
                        <a:rPr lang="en-GB" sz="1400" dirty="0" smtClean="0">
                          <a:latin typeface="Times New Roman"/>
                          <a:ea typeface="Times New Roman"/>
                          <a:cs typeface="Times New Roman"/>
                        </a:rPr>
                        <a:t>GHS Pictograms</a:t>
                      </a:r>
                      <a:endParaRPr lang="it-IT" sz="1400" dirty="0">
                        <a:latin typeface="Times New Roman"/>
                        <a:ea typeface="Times New Roman"/>
                        <a:cs typeface="Times New Roman"/>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539750" indent="-539750" algn="ctr">
                        <a:lnSpc>
                          <a:spcPct val="150000"/>
                        </a:lnSpc>
                        <a:spcBef>
                          <a:spcPts val="600"/>
                        </a:spcBef>
                        <a:spcAft>
                          <a:spcPts val="0"/>
                        </a:spcAft>
                      </a:pPr>
                      <a:endParaRPr lang="en-GB" sz="1100" dirty="0">
                        <a:latin typeface="Times New Roman"/>
                        <a:ea typeface="Times New Roman"/>
                        <a:cs typeface="Times New Roman"/>
                      </a:endParaRPr>
                    </a:p>
                  </a:txBody>
                  <a:tcPr marL="17478" marR="17478" marT="17478" marB="174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39750" indent="-539750" algn="ctr">
                        <a:lnSpc>
                          <a:spcPct val="150000"/>
                        </a:lnSpc>
                        <a:spcBef>
                          <a:spcPts val="600"/>
                        </a:spcBef>
                        <a:spcAft>
                          <a:spcPts val="0"/>
                        </a:spcAft>
                      </a:pPr>
                      <a:endParaRPr lang="en-GB" sz="1100" dirty="0">
                        <a:latin typeface="Times New Roman"/>
                        <a:ea typeface="Times New Roman"/>
                        <a:cs typeface="Times New Roman"/>
                      </a:endParaRPr>
                    </a:p>
                  </a:txBody>
                  <a:tcPr marL="17478" marR="17478" marT="17478" marB="174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95324">
                <a:tc>
                  <a:txBody>
                    <a:bodyPr/>
                    <a:lstStyle/>
                    <a:p>
                      <a:pPr algn="l"/>
                      <a:r>
                        <a:rPr lang="it-IT" sz="1400" kern="1200" dirty="0" err="1" smtClean="0">
                          <a:solidFill>
                            <a:schemeClr val="tx1"/>
                          </a:solidFill>
                          <a:latin typeface="Times New Roman"/>
                          <a:ea typeface="Times New Roman"/>
                          <a:cs typeface="Times New Roman"/>
                        </a:rPr>
                        <a:t>Signal</a:t>
                      </a:r>
                      <a:r>
                        <a:rPr lang="it-IT" sz="1400" kern="1200" baseline="0" dirty="0" smtClean="0">
                          <a:solidFill>
                            <a:schemeClr val="tx1"/>
                          </a:solidFill>
                          <a:latin typeface="Times New Roman"/>
                          <a:ea typeface="Times New Roman"/>
                          <a:cs typeface="Times New Roman"/>
                        </a:rPr>
                        <a:t> word</a:t>
                      </a:r>
                      <a:endParaRPr lang="it-IT" sz="1400" kern="1200" dirty="0" smtClean="0">
                        <a:solidFill>
                          <a:schemeClr val="tx1"/>
                        </a:solidFill>
                        <a:latin typeface="Times New Roman"/>
                        <a:ea typeface="Times New Roman"/>
                        <a:cs typeface="Times New Roman"/>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0000"/>
                        </a:lnSpc>
                        <a:spcBef>
                          <a:spcPts val="0"/>
                        </a:spcBef>
                        <a:spcAft>
                          <a:spcPts val="0"/>
                        </a:spcAft>
                      </a:pPr>
                      <a:r>
                        <a:rPr lang="it-IT" sz="1400" kern="1200" dirty="0" err="1" smtClean="0">
                          <a:solidFill>
                            <a:schemeClr val="tx1"/>
                          </a:solidFill>
                          <a:latin typeface="Times New Roman"/>
                          <a:ea typeface="Times New Roman"/>
                          <a:cs typeface="Times New Roman"/>
                        </a:rPr>
                        <a:t>Danger</a:t>
                      </a:r>
                      <a:endParaRPr lang="it-IT" sz="1400" kern="1200" dirty="0">
                        <a:solidFill>
                          <a:schemeClr val="tx1"/>
                        </a:solidFill>
                        <a:latin typeface="Times New Roman"/>
                        <a:ea typeface="Times New Roman"/>
                        <a:cs typeface="Times New Roman"/>
                      </a:endParaRPr>
                    </a:p>
                  </a:txBody>
                  <a:tcPr marL="17478" marR="17478" marT="17478" marB="174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kern="1200" dirty="0" err="1" smtClean="0">
                          <a:solidFill>
                            <a:schemeClr val="tx1"/>
                          </a:solidFill>
                          <a:latin typeface="Times New Roman"/>
                          <a:ea typeface="Times New Roman"/>
                          <a:cs typeface="Times New Roman"/>
                        </a:rPr>
                        <a:t>Warning</a:t>
                      </a:r>
                      <a:endParaRPr lang="it-IT" sz="1400" kern="1200" dirty="0">
                        <a:solidFill>
                          <a:schemeClr val="tx1"/>
                        </a:solidFill>
                        <a:latin typeface="Times New Roman"/>
                        <a:ea typeface="Times New Roman"/>
                        <a:cs typeface="Times New Roman"/>
                      </a:endParaRPr>
                    </a:p>
                  </a:txBody>
                  <a:tcPr marL="17478" marR="17478" marT="17478" marB="174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555692">
                <a:tc>
                  <a:txBody>
                    <a:bodyPr/>
                    <a:lstStyle/>
                    <a:p>
                      <a:pPr algn="l"/>
                      <a:r>
                        <a:rPr lang="it-IT" sz="1400" kern="1200" dirty="0" smtClean="0">
                          <a:solidFill>
                            <a:schemeClr val="tx1"/>
                          </a:solidFill>
                          <a:latin typeface="Times New Roman"/>
                          <a:ea typeface="Times New Roman"/>
                          <a:cs typeface="Times New Roman"/>
                        </a:rPr>
                        <a:t>Indicazione di pericolo</a:t>
                      </a:r>
                      <a:endParaRPr lang="it-IT" sz="1400" kern="1200" dirty="0">
                        <a:solidFill>
                          <a:schemeClr val="tx1"/>
                        </a:solidFill>
                        <a:latin typeface="Times New Roman"/>
                        <a:ea typeface="Times New Roman"/>
                        <a:cs typeface="Times New Roman"/>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it-IT" sz="1400" kern="1200" dirty="0" smtClean="0">
                          <a:solidFill>
                            <a:schemeClr val="tx1"/>
                          </a:solidFill>
                          <a:latin typeface="Times New Roman"/>
                          <a:ea typeface="Times New Roman"/>
                          <a:cs typeface="Times New Roman"/>
                        </a:rPr>
                        <a:t>H318: </a:t>
                      </a:r>
                      <a:r>
                        <a:rPr lang="it-IT" sz="1400" kern="1200" dirty="0" err="1" smtClean="0">
                          <a:solidFill>
                            <a:schemeClr val="tx1"/>
                          </a:solidFill>
                          <a:latin typeface="Times New Roman"/>
                          <a:ea typeface="Times New Roman"/>
                          <a:cs typeface="Times New Roman"/>
                        </a:rPr>
                        <a:t>Causes</a:t>
                      </a:r>
                      <a:r>
                        <a:rPr lang="it-IT" sz="1400" kern="1200" dirty="0" smtClean="0">
                          <a:solidFill>
                            <a:schemeClr val="tx1"/>
                          </a:solidFill>
                          <a:latin typeface="Times New Roman"/>
                          <a:ea typeface="Times New Roman"/>
                          <a:cs typeface="Times New Roman"/>
                        </a:rPr>
                        <a:t> </a:t>
                      </a:r>
                      <a:r>
                        <a:rPr lang="it-IT" sz="1400" kern="1200" dirty="0" err="1" smtClean="0">
                          <a:solidFill>
                            <a:schemeClr val="tx1"/>
                          </a:solidFill>
                          <a:latin typeface="Times New Roman"/>
                          <a:ea typeface="Times New Roman"/>
                          <a:cs typeface="Times New Roman"/>
                        </a:rPr>
                        <a:t>serious</a:t>
                      </a:r>
                      <a:r>
                        <a:rPr lang="it-IT" sz="1400" kern="1200" dirty="0" smtClean="0">
                          <a:solidFill>
                            <a:schemeClr val="tx1"/>
                          </a:solidFill>
                          <a:latin typeface="Times New Roman"/>
                          <a:ea typeface="Times New Roman"/>
                          <a:cs typeface="Times New Roman"/>
                        </a:rPr>
                        <a:t> </a:t>
                      </a:r>
                      <a:r>
                        <a:rPr lang="it-IT" sz="1400" kern="1200" dirty="0" err="1" smtClean="0">
                          <a:solidFill>
                            <a:schemeClr val="tx1"/>
                          </a:solidFill>
                          <a:latin typeface="Times New Roman"/>
                          <a:ea typeface="Times New Roman"/>
                          <a:cs typeface="Times New Roman"/>
                        </a:rPr>
                        <a:t>eye</a:t>
                      </a:r>
                      <a:r>
                        <a:rPr lang="it-IT" sz="1400" kern="1200" dirty="0" smtClean="0">
                          <a:solidFill>
                            <a:schemeClr val="tx1"/>
                          </a:solidFill>
                          <a:latin typeface="Times New Roman"/>
                          <a:ea typeface="Times New Roman"/>
                          <a:cs typeface="Times New Roman"/>
                        </a:rPr>
                        <a:t> </a:t>
                      </a:r>
                      <a:r>
                        <a:rPr lang="it-IT" sz="1400" kern="1200" dirty="0" err="1" smtClean="0">
                          <a:solidFill>
                            <a:schemeClr val="tx1"/>
                          </a:solidFill>
                          <a:latin typeface="Times New Roman"/>
                          <a:ea typeface="Times New Roman"/>
                          <a:cs typeface="Times New Roman"/>
                        </a:rPr>
                        <a:t>damage</a:t>
                      </a:r>
                      <a:endParaRPr lang="it-IT" sz="1400" kern="1200" dirty="0" smtClean="0">
                        <a:solidFill>
                          <a:schemeClr val="tx1"/>
                        </a:solidFill>
                        <a:latin typeface="Times New Roman"/>
                        <a:ea typeface="Times New Roman"/>
                        <a:cs typeface="Times New Roman"/>
                      </a:endParaRPr>
                    </a:p>
                  </a:txBody>
                  <a:tcPr marL="17478" marR="17478" marT="17478" marB="174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pPr>
                      <a:r>
                        <a:rPr lang="it-IT" sz="1400" kern="1200" dirty="0" smtClean="0">
                          <a:solidFill>
                            <a:schemeClr val="tx1"/>
                          </a:solidFill>
                          <a:latin typeface="Times New Roman"/>
                          <a:ea typeface="Times New Roman"/>
                          <a:cs typeface="Times New Roman"/>
                        </a:rPr>
                        <a:t>H319: </a:t>
                      </a:r>
                      <a:r>
                        <a:rPr lang="it-IT" sz="1400" kern="1200" dirty="0" err="1" smtClean="0">
                          <a:solidFill>
                            <a:schemeClr val="tx1"/>
                          </a:solidFill>
                          <a:latin typeface="Times New Roman"/>
                          <a:ea typeface="Times New Roman"/>
                          <a:cs typeface="Times New Roman"/>
                        </a:rPr>
                        <a:t>Causes</a:t>
                      </a:r>
                      <a:r>
                        <a:rPr lang="it-IT" sz="1400" kern="1200" dirty="0" smtClean="0">
                          <a:solidFill>
                            <a:schemeClr val="tx1"/>
                          </a:solidFill>
                          <a:latin typeface="Times New Roman"/>
                          <a:ea typeface="Times New Roman"/>
                          <a:cs typeface="Times New Roman"/>
                        </a:rPr>
                        <a:t> </a:t>
                      </a:r>
                      <a:r>
                        <a:rPr lang="it-IT" sz="1400" kern="1200" dirty="0" err="1" smtClean="0">
                          <a:solidFill>
                            <a:schemeClr val="tx1"/>
                          </a:solidFill>
                          <a:latin typeface="Times New Roman"/>
                          <a:ea typeface="Times New Roman"/>
                          <a:cs typeface="Times New Roman"/>
                        </a:rPr>
                        <a:t>serious</a:t>
                      </a:r>
                      <a:r>
                        <a:rPr lang="it-IT" sz="1400" kern="1200" dirty="0" smtClean="0">
                          <a:solidFill>
                            <a:schemeClr val="tx1"/>
                          </a:solidFill>
                          <a:latin typeface="Times New Roman"/>
                          <a:ea typeface="Times New Roman"/>
                          <a:cs typeface="Times New Roman"/>
                        </a:rPr>
                        <a:t> </a:t>
                      </a:r>
                      <a:r>
                        <a:rPr lang="it-IT" sz="1400" kern="1200" dirty="0" err="1" smtClean="0">
                          <a:solidFill>
                            <a:schemeClr val="tx1"/>
                          </a:solidFill>
                          <a:latin typeface="Times New Roman"/>
                          <a:ea typeface="Times New Roman"/>
                          <a:cs typeface="Times New Roman"/>
                        </a:rPr>
                        <a:t>eye</a:t>
                      </a:r>
                      <a:r>
                        <a:rPr lang="it-IT" sz="1400" kern="1200" dirty="0" smtClean="0">
                          <a:solidFill>
                            <a:schemeClr val="tx1"/>
                          </a:solidFill>
                          <a:latin typeface="Times New Roman"/>
                          <a:ea typeface="Times New Roman"/>
                          <a:cs typeface="Times New Roman"/>
                        </a:rPr>
                        <a:t> </a:t>
                      </a:r>
                      <a:r>
                        <a:rPr lang="it-IT" sz="1400" kern="1200" dirty="0" err="1" smtClean="0">
                          <a:solidFill>
                            <a:schemeClr val="tx1"/>
                          </a:solidFill>
                          <a:latin typeface="Times New Roman"/>
                          <a:ea typeface="Times New Roman"/>
                          <a:cs typeface="Times New Roman"/>
                        </a:rPr>
                        <a:t>irritation</a:t>
                      </a:r>
                      <a:endParaRPr lang="it-IT" sz="1400" kern="1200" dirty="0" smtClean="0">
                        <a:solidFill>
                          <a:schemeClr val="tx1"/>
                        </a:solidFill>
                        <a:latin typeface="Times New Roman"/>
                        <a:ea typeface="Times New Roman"/>
                        <a:cs typeface="Times New Roman"/>
                      </a:endParaRPr>
                    </a:p>
                  </a:txBody>
                  <a:tcPr marL="17478" marR="17478" marT="17478" marB="174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35983">
                <a:tc>
                  <a:txBody>
                    <a:bodyPr/>
                    <a:lstStyle/>
                    <a:p>
                      <a:pPr algn="l"/>
                      <a:r>
                        <a:rPr lang="it-IT" sz="1400" kern="1200" dirty="0" err="1" smtClean="0">
                          <a:solidFill>
                            <a:schemeClr val="tx1"/>
                          </a:solidFill>
                          <a:latin typeface="Times New Roman"/>
                          <a:ea typeface="Times New Roman"/>
                          <a:cs typeface="Times New Roman"/>
                        </a:rPr>
                        <a:t>Precautionary</a:t>
                      </a:r>
                      <a:r>
                        <a:rPr lang="it-IT" sz="1400" kern="1200" dirty="0" smtClean="0">
                          <a:solidFill>
                            <a:schemeClr val="tx1"/>
                          </a:solidFill>
                          <a:latin typeface="Times New Roman"/>
                          <a:ea typeface="Times New Roman"/>
                          <a:cs typeface="Times New Roman"/>
                        </a:rPr>
                        <a:t> statement</a:t>
                      </a:r>
                    </a:p>
                    <a:p>
                      <a:pPr algn="l"/>
                      <a:r>
                        <a:rPr lang="it-IT" sz="1400" kern="1200" dirty="0" err="1" smtClean="0">
                          <a:solidFill>
                            <a:schemeClr val="tx1"/>
                          </a:solidFill>
                          <a:latin typeface="Times New Roman"/>
                          <a:ea typeface="Times New Roman"/>
                          <a:cs typeface="Times New Roman"/>
                        </a:rPr>
                        <a:t>Prevention</a:t>
                      </a:r>
                      <a:endParaRPr lang="it-IT" sz="1400" kern="1200" dirty="0" smtClean="0">
                        <a:solidFill>
                          <a:schemeClr val="tx1"/>
                        </a:solidFill>
                        <a:latin typeface="Times New Roman"/>
                        <a:ea typeface="Times New Roman"/>
                        <a:cs typeface="Times New Roman"/>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0000"/>
                        </a:lnSpc>
                        <a:spcBef>
                          <a:spcPts val="600"/>
                        </a:spcBef>
                        <a:spcAft>
                          <a:spcPts val="0"/>
                        </a:spcAft>
                      </a:pPr>
                      <a:r>
                        <a:rPr lang="en-GB" sz="1400" kern="1200" dirty="0" smtClean="0">
                          <a:solidFill>
                            <a:schemeClr val="tx1"/>
                          </a:solidFill>
                          <a:latin typeface="Times New Roman"/>
                          <a:ea typeface="Times New Roman"/>
                          <a:cs typeface="Times New Roman"/>
                        </a:rPr>
                        <a:t>P280</a:t>
                      </a:r>
                      <a:endParaRPr lang="it-IT" sz="1400" kern="1200" dirty="0" smtClean="0">
                        <a:solidFill>
                          <a:schemeClr val="tx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Bef>
                          <a:spcPts val="600"/>
                        </a:spcBef>
                        <a:spcAft>
                          <a:spcPts val="0"/>
                        </a:spcAft>
                      </a:pPr>
                      <a:r>
                        <a:rPr lang="en-GB" sz="1400" kern="1200" dirty="0" smtClean="0">
                          <a:solidFill>
                            <a:schemeClr val="tx1"/>
                          </a:solidFill>
                          <a:latin typeface="Times New Roman"/>
                          <a:ea typeface="Times New Roman"/>
                          <a:cs typeface="Times New Roman"/>
                        </a:rPr>
                        <a:t>P264</a:t>
                      </a:r>
                      <a:br>
                        <a:rPr lang="en-GB" sz="1400" kern="1200" dirty="0" smtClean="0">
                          <a:solidFill>
                            <a:schemeClr val="tx1"/>
                          </a:solidFill>
                          <a:latin typeface="Times New Roman"/>
                          <a:ea typeface="Times New Roman"/>
                          <a:cs typeface="Times New Roman"/>
                        </a:rPr>
                      </a:br>
                      <a:r>
                        <a:rPr lang="en-GB" sz="1400" kern="1200" dirty="0" smtClean="0">
                          <a:solidFill>
                            <a:schemeClr val="tx1"/>
                          </a:solidFill>
                          <a:latin typeface="Times New Roman"/>
                          <a:ea typeface="Times New Roman"/>
                          <a:cs typeface="Times New Roman"/>
                        </a:rPr>
                        <a:t>P280</a:t>
                      </a:r>
                      <a:endParaRPr lang="it-IT" sz="1400" kern="1200" dirty="0" smtClean="0">
                        <a:solidFill>
                          <a:schemeClr val="tx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555692">
                <a:tc>
                  <a:txBody>
                    <a:bodyPr/>
                    <a:lstStyle/>
                    <a:p>
                      <a:pPr algn="l"/>
                      <a:r>
                        <a:rPr lang="it-IT" sz="1400" kern="1200" dirty="0" err="1" smtClean="0">
                          <a:solidFill>
                            <a:schemeClr val="tx1"/>
                          </a:solidFill>
                          <a:latin typeface="Times New Roman"/>
                          <a:ea typeface="Times New Roman"/>
                          <a:cs typeface="Times New Roman"/>
                        </a:rPr>
                        <a:t>Precautionary</a:t>
                      </a:r>
                      <a:r>
                        <a:rPr lang="it-IT" sz="1400" kern="1200" dirty="0" smtClean="0">
                          <a:solidFill>
                            <a:schemeClr val="tx1"/>
                          </a:solidFill>
                          <a:latin typeface="Times New Roman"/>
                          <a:ea typeface="Times New Roman"/>
                          <a:cs typeface="Times New Roman"/>
                        </a:rPr>
                        <a:t> statement</a:t>
                      </a:r>
                    </a:p>
                    <a:p>
                      <a:pPr algn="l"/>
                      <a:r>
                        <a:rPr lang="it-IT" sz="1400" kern="1200" dirty="0" err="1" smtClean="0">
                          <a:solidFill>
                            <a:schemeClr val="tx1"/>
                          </a:solidFill>
                          <a:latin typeface="Times New Roman"/>
                          <a:ea typeface="Times New Roman"/>
                          <a:cs typeface="Times New Roman"/>
                        </a:rPr>
                        <a:t>Response</a:t>
                      </a:r>
                      <a:endParaRPr lang="it-IT" sz="1400" kern="1200" dirty="0" smtClean="0">
                        <a:solidFill>
                          <a:schemeClr val="tx1"/>
                        </a:solidFill>
                        <a:latin typeface="Times New Roman"/>
                        <a:ea typeface="Times New Roman"/>
                        <a:cs typeface="Times New Roman"/>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0000"/>
                        </a:lnSpc>
                        <a:spcBef>
                          <a:spcPts val="600"/>
                        </a:spcBef>
                        <a:spcAft>
                          <a:spcPts val="0"/>
                        </a:spcAft>
                      </a:pPr>
                      <a:r>
                        <a:rPr lang="en-GB" sz="1400" kern="1200" dirty="0" smtClean="0">
                          <a:solidFill>
                            <a:schemeClr val="tx1"/>
                          </a:solidFill>
                          <a:latin typeface="Times New Roman"/>
                          <a:ea typeface="Times New Roman"/>
                          <a:cs typeface="Times New Roman"/>
                        </a:rPr>
                        <a:t>P305 + P351 + P338</a:t>
                      </a:r>
                      <a:br>
                        <a:rPr lang="en-GB" sz="1400" kern="1200" dirty="0" smtClean="0">
                          <a:solidFill>
                            <a:schemeClr val="tx1"/>
                          </a:solidFill>
                          <a:latin typeface="Times New Roman"/>
                          <a:ea typeface="Times New Roman"/>
                          <a:cs typeface="Times New Roman"/>
                        </a:rPr>
                      </a:br>
                      <a:r>
                        <a:rPr lang="en-GB" sz="1400" kern="1200" dirty="0" smtClean="0">
                          <a:solidFill>
                            <a:schemeClr val="tx1"/>
                          </a:solidFill>
                          <a:latin typeface="Times New Roman"/>
                          <a:ea typeface="Times New Roman"/>
                          <a:cs typeface="Times New Roman"/>
                        </a:rPr>
                        <a:t>P310</a:t>
                      </a:r>
                      <a:endParaRPr lang="it-IT" sz="1400" kern="1200" dirty="0" smtClean="0">
                        <a:solidFill>
                          <a:schemeClr val="tx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Bef>
                          <a:spcPts val="600"/>
                        </a:spcBef>
                        <a:spcAft>
                          <a:spcPts val="0"/>
                        </a:spcAft>
                      </a:pPr>
                      <a:r>
                        <a:rPr lang="en-GB" sz="1400" kern="1200" dirty="0" smtClean="0">
                          <a:solidFill>
                            <a:schemeClr val="tx1"/>
                          </a:solidFill>
                          <a:latin typeface="Times New Roman"/>
                          <a:ea typeface="Times New Roman"/>
                          <a:cs typeface="Times New Roman"/>
                        </a:rPr>
                        <a:t>P305 + P351 + P338</a:t>
                      </a:r>
                      <a:br>
                        <a:rPr lang="en-GB" sz="1400" kern="1200" dirty="0" smtClean="0">
                          <a:solidFill>
                            <a:schemeClr val="tx1"/>
                          </a:solidFill>
                          <a:latin typeface="Times New Roman"/>
                          <a:ea typeface="Times New Roman"/>
                          <a:cs typeface="Times New Roman"/>
                        </a:rPr>
                      </a:br>
                      <a:r>
                        <a:rPr lang="en-GB" sz="1400" kern="1200" dirty="0" smtClean="0">
                          <a:solidFill>
                            <a:schemeClr val="tx1"/>
                          </a:solidFill>
                          <a:latin typeface="Times New Roman"/>
                          <a:ea typeface="Times New Roman"/>
                          <a:cs typeface="Times New Roman"/>
                        </a:rPr>
                        <a:t>P337 + P313</a:t>
                      </a:r>
                      <a:endParaRPr lang="it-IT" sz="1400" kern="1200" dirty="0" smtClean="0">
                        <a:solidFill>
                          <a:schemeClr val="tx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555692">
                <a:tc>
                  <a:txBody>
                    <a:bodyPr/>
                    <a:lstStyle/>
                    <a:p>
                      <a:pPr algn="l"/>
                      <a:r>
                        <a:rPr lang="it-IT" sz="1400" kern="1200" dirty="0" err="1" smtClean="0">
                          <a:solidFill>
                            <a:schemeClr val="tx1"/>
                          </a:solidFill>
                          <a:latin typeface="Times New Roman"/>
                          <a:ea typeface="Times New Roman"/>
                          <a:cs typeface="Times New Roman"/>
                        </a:rPr>
                        <a:t>Precautionary</a:t>
                      </a:r>
                      <a:r>
                        <a:rPr lang="it-IT" sz="1400" kern="1200" dirty="0" smtClean="0">
                          <a:solidFill>
                            <a:schemeClr val="tx1"/>
                          </a:solidFill>
                          <a:latin typeface="Times New Roman"/>
                          <a:ea typeface="Times New Roman"/>
                          <a:cs typeface="Times New Roman"/>
                        </a:rPr>
                        <a:t> statement</a:t>
                      </a:r>
                    </a:p>
                    <a:p>
                      <a:pPr algn="l"/>
                      <a:r>
                        <a:rPr lang="it-IT" sz="1400" kern="1200" dirty="0" err="1" smtClean="0">
                          <a:solidFill>
                            <a:schemeClr val="tx1"/>
                          </a:solidFill>
                          <a:latin typeface="Times New Roman"/>
                          <a:ea typeface="Times New Roman"/>
                          <a:cs typeface="Times New Roman"/>
                        </a:rPr>
                        <a:t>Storage</a:t>
                      </a:r>
                      <a:endParaRPr lang="it-IT" sz="1400" kern="1200" dirty="0" smtClean="0">
                        <a:solidFill>
                          <a:schemeClr val="tx1"/>
                        </a:solidFill>
                        <a:latin typeface="Times New Roman"/>
                        <a:ea typeface="Times New Roman"/>
                        <a:cs typeface="Times New Roman"/>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spcBef>
                          <a:spcPts val="600"/>
                        </a:spcBef>
                        <a:spcAft>
                          <a:spcPts val="0"/>
                        </a:spcAft>
                      </a:pPr>
                      <a:endParaRPr lang="en-GB" sz="1400" kern="1200" dirty="0" smtClean="0">
                        <a:solidFill>
                          <a:schemeClr val="tx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Bef>
                          <a:spcPts val="600"/>
                        </a:spcBef>
                        <a:spcAft>
                          <a:spcPts val="0"/>
                        </a:spcAft>
                      </a:pPr>
                      <a:endParaRPr lang="en-GB" sz="1400" kern="1200" dirty="0" smtClean="0">
                        <a:solidFill>
                          <a:schemeClr val="tx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555692">
                <a:tc>
                  <a:txBody>
                    <a:bodyPr/>
                    <a:lstStyle/>
                    <a:p>
                      <a:pPr algn="l"/>
                      <a:r>
                        <a:rPr lang="it-IT" sz="1400" kern="1200" dirty="0" err="1" smtClean="0">
                          <a:solidFill>
                            <a:schemeClr val="tx1"/>
                          </a:solidFill>
                          <a:latin typeface="Times New Roman"/>
                          <a:ea typeface="Times New Roman"/>
                          <a:cs typeface="Times New Roman"/>
                        </a:rPr>
                        <a:t>Precautionary</a:t>
                      </a:r>
                      <a:r>
                        <a:rPr lang="it-IT" sz="1400" kern="1200" dirty="0" smtClean="0">
                          <a:solidFill>
                            <a:schemeClr val="tx1"/>
                          </a:solidFill>
                          <a:latin typeface="Times New Roman"/>
                          <a:ea typeface="Times New Roman"/>
                          <a:cs typeface="Times New Roman"/>
                        </a:rPr>
                        <a:t> statement</a:t>
                      </a:r>
                    </a:p>
                    <a:p>
                      <a:pPr algn="l"/>
                      <a:r>
                        <a:rPr lang="it-IT" sz="1400" kern="1200" dirty="0" err="1" smtClean="0">
                          <a:solidFill>
                            <a:schemeClr val="tx1"/>
                          </a:solidFill>
                          <a:latin typeface="Times New Roman"/>
                          <a:ea typeface="Times New Roman"/>
                          <a:cs typeface="Times New Roman"/>
                        </a:rPr>
                        <a:t>Disposal</a:t>
                      </a:r>
                      <a:endParaRPr lang="en-GB" sz="1400" kern="1200" dirty="0" smtClean="0">
                        <a:solidFill>
                          <a:schemeClr val="tx1"/>
                        </a:solidFill>
                        <a:latin typeface="Times New Roman"/>
                        <a:ea typeface="Times New Roman"/>
                        <a:cs typeface="Times New Roman"/>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spcBef>
                          <a:spcPts val="600"/>
                        </a:spcBef>
                        <a:spcAft>
                          <a:spcPts val="0"/>
                        </a:spcAft>
                      </a:pPr>
                      <a:endParaRPr lang="en-GB" sz="1400" kern="1200" dirty="0" smtClean="0">
                        <a:solidFill>
                          <a:schemeClr val="tx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39750" indent="-539750">
                        <a:lnSpc>
                          <a:spcPct val="100000"/>
                        </a:lnSpc>
                        <a:spcBef>
                          <a:spcPts val="600"/>
                        </a:spcBef>
                        <a:spcAft>
                          <a:spcPts val="0"/>
                        </a:spcAft>
                      </a:pPr>
                      <a:endParaRPr lang="en-GB" sz="1400" kern="1200" dirty="0" smtClean="0">
                        <a:solidFill>
                          <a:schemeClr val="tx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pic>
        <p:nvPicPr>
          <p:cNvPr id="5" name="Immagine 4" descr="!.jpg"/>
          <p:cNvPicPr>
            <a:picLocks noChangeAspect="1"/>
          </p:cNvPicPr>
          <p:nvPr/>
        </p:nvPicPr>
        <p:blipFill>
          <a:blip r:embed="rId2" cstate="print"/>
          <a:stretch>
            <a:fillRect/>
          </a:stretch>
        </p:blipFill>
        <p:spPr>
          <a:xfrm>
            <a:off x="7326328" y="2493953"/>
            <a:ext cx="811101" cy="820873"/>
          </a:xfrm>
          <a:prstGeom prst="rect">
            <a:avLst/>
          </a:prstGeom>
        </p:spPr>
      </p:pic>
      <p:pic>
        <p:nvPicPr>
          <p:cNvPr id="6" name="Immagine 5" descr="corrosivo.jpg"/>
          <p:cNvPicPr>
            <a:picLocks noChangeAspect="1"/>
          </p:cNvPicPr>
          <p:nvPr/>
        </p:nvPicPr>
        <p:blipFill>
          <a:blip r:embed="rId3" cstate="print"/>
          <a:stretch>
            <a:fillRect/>
          </a:stretch>
        </p:blipFill>
        <p:spPr>
          <a:xfrm>
            <a:off x="3968742" y="2493953"/>
            <a:ext cx="768352" cy="768352"/>
          </a:xfrm>
          <a:prstGeom prst="rect">
            <a:avLst/>
          </a:prstGeom>
        </p:spPr>
      </p:pic>
      <p:sp>
        <p:nvSpPr>
          <p:cNvPr id="8" name="Titolo 1"/>
          <p:cNvSpPr txBox="1">
            <a:spLocks/>
          </p:cNvSpPr>
          <p:nvPr/>
        </p:nvSpPr>
        <p:spPr bwMode="auto">
          <a:xfrm>
            <a:off x="71760" y="251445"/>
            <a:ext cx="10009111" cy="1390674"/>
          </a:xfrm>
          <a:prstGeom prst="rect">
            <a:avLst/>
          </a:prstGeom>
          <a:noFill/>
          <a:ln w="9525">
            <a:noFill/>
            <a:round/>
            <a:headEnd/>
            <a:tailEnd/>
          </a:ln>
        </p:spPr>
        <p:txBody>
          <a:bodyPr vert="horz" wrap="square" lIns="0" tIns="0" rIns="0" bIns="0" numCol="1" anchor="ctr" anchorCtr="0" compatLnSpc="1">
            <a:prstTxWarp prst="textNoShape">
              <a:avLst/>
            </a:prstTxWarp>
            <a:normAutofit fontScale="97500"/>
          </a:bodyPr>
          <a:lstStyle/>
          <a:p>
            <a:pPr marL="0" marR="0" lvl="0" indent="0" algn="ctr" defTabSz="449263" rtl="0" eaLnBrk="0" fontAlgn="base" latinLnBrk="0" hangingPunct="0">
              <a:lnSpc>
                <a:spcPct val="81000"/>
              </a:lnSpc>
              <a:spcBef>
                <a:spcPct val="0"/>
              </a:spcBef>
              <a:spcAft>
                <a:spcPct val="0"/>
              </a:spcAft>
              <a:buClr>
                <a:srgbClr val="000000"/>
              </a:buClr>
              <a:buSzPct val="45000"/>
              <a:buFont typeface="Wingdings" pitchFamily="2" charset="2"/>
              <a:buNone/>
              <a:tabLst/>
              <a:defRPr/>
            </a:pP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Serious</a:t>
            </a: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a:t>
            </a: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eye</a:t>
            </a: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a:t>
            </a: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injuries</a:t>
            </a: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a:t>
            </a: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eye</a:t>
            </a: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a:t>
            </a: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irritation</a:t>
            </a: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a:t>
            </a:r>
            <a:b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br>
            <a:r>
              <a:rPr lang="it-IT" sz="4400" b="1" kern="0" dirty="0" err="1" smtClean="0">
                <a:solidFill>
                  <a:srgbClr val="333333"/>
                </a:solidFill>
                <a:latin typeface="+mj-lt"/>
                <a:cs typeface="+mj-cs"/>
              </a:rPr>
              <a:t>label</a:t>
            </a:r>
            <a:r>
              <a:rPr lang="it-IT" sz="4400" b="1" kern="0" dirty="0" smtClean="0">
                <a:solidFill>
                  <a:srgbClr val="333333"/>
                </a:solidFill>
                <a:latin typeface="+mj-lt"/>
                <a:cs typeface="+mj-cs"/>
              </a:rPr>
              <a:t> </a:t>
            </a:r>
            <a:r>
              <a:rPr lang="it-IT" sz="4400" b="1" kern="0" dirty="0" err="1" smtClean="0">
                <a:solidFill>
                  <a:srgbClr val="333333"/>
                </a:solidFill>
                <a:latin typeface="+mj-lt"/>
                <a:cs typeface="+mj-cs"/>
              </a:rPr>
              <a:t>elements</a:t>
            </a:r>
            <a:endParaRPr kumimoji="0" lang="it-IT" sz="4400" b="1" i="0" u="none" strike="noStrike" kern="0" cap="none" spc="0" normalizeH="0" baseline="0" noProof="0" dirty="0">
              <a:ln>
                <a:noFill/>
              </a:ln>
              <a:solidFill>
                <a:srgbClr val="333333"/>
              </a:solidFill>
              <a:effectLst/>
              <a:uLnTx/>
              <a:uFillTx/>
              <a:latin typeface="+mj-lt"/>
              <a:ea typeface="Arial Unicode MS" pitchFamily="34" charset="-128"/>
              <a:cs typeface="+mj-cs"/>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1"/>
          <p:cNvSpPr>
            <a:spLocks noGrp="1" noChangeArrowheads="1"/>
          </p:cNvSpPr>
          <p:nvPr>
            <p:ph type="title"/>
          </p:nvPr>
        </p:nvSpPr>
        <p:spPr/>
        <p:txBody>
          <a:bodyPr/>
          <a:lstStyle/>
          <a:p>
            <a:r>
              <a:rPr lang="it-IT" dirty="0" smtClean="0"/>
              <a:t>Common corrosive </a:t>
            </a:r>
            <a:r>
              <a:rPr lang="it-IT" dirty="0" err="1" smtClean="0"/>
              <a:t>liquids</a:t>
            </a:r>
            <a:endParaRPr lang="it-IT" dirty="0" smtClean="0"/>
          </a:p>
        </p:txBody>
      </p:sp>
      <p:graphicFrame>
        <p:nvGraphicFramePr>
          <p:cNvPr id="12" name="Segnaposto contenuto 11"/>
          <p:cNvGraphicFramePr>
            <a:graphicFrameLocks noGrp="1"/>
          </p:cNvGraphicFramePr>
          <p:nvPr>
            <p:ph idx="1"/>
          </p:nvPr>
        </p:nvGraphicFramePr>
        <p:xfrm>
          <a:off x="741363" y="1922463"/>
          <a:ext cx="8604250" cy="5429281"/>
        </p:xfrm>
        <a:graphic>
          <a:graphicData uri="http://schemas.openxmlformats.org/drawingml/2006/table">
            <a:tbl>
              <a:tblPr firstRow="1" bandRow="1">
                <a:tableStyleId>{C083E6E3-FA7D-4D7B-A595-EF9225AFEA82}</a:tableStyleId>
              </a:tblPr>
              <a:tblGrid>
                <a:gridCol w="4302125"/>
                <a:gridCol w="4302125"/>
              </a:tblGrid>
              <a:tr h="374433">
                <a:tc>
                  <a:txBody>
                    <a:bodyPr/>
                    <a:lstStyle/>
                    <a:p>
                      <a:r>
                        <a:rPr lang="it-IT" b="0" i="1" dirty="0" smtClean="0"/>
                        <a:t>Inorganica </a:t>
                      </a:r>
                      <a:r>
                        <a:rPr lang="it-IT" b="0" i="1" dirty="0" err="1" smtClean="0"/>
                        <a:t>acids</a:t>
                      </a:r>
                      <a:endParaRPr lang="it-IT" b="0" i="1" dirty="0"/>
                    </a:p>
                  </a:txBody>
                  <a:tcPr>
                    <a:lnT w="12700" cap="flat" cmpd="sng" algn="ctr">
                      <a:solidFill>
                        <a:schemeClr val="tx1"/>
                      </a:solidFill>
                      <a:prstDash val="solid"/>
                      <a:round/>
                      <a:headEnd type="none" w="med" len="med"/>
                      <a:tailEnd type="none" w="med" len="med"/>
                    </a:lnT>
                    <a:solidFill>
                      <a:schemeClr val="bg1"/>
                    </a:solidFill>
                  </a:tcPr>
                </a:tc>
                <a:tc>
                  <a:txBody>
                    <a:bodyPr/>
                    <a:lstStyle/>
                    <a:p>
                      <a:r>
                        <a:rPr lang="it-IT" b="0" i="1" dirty="0" err="1" smtClean="0"/>
                        <a:t>Organic</a:t>
                      </a:r>
                      <a:r>
                        <a:rPr lang="it-IT" b="0" i="1" dirty="0" smtClean="0"/>
                        <a:t> </a:t>
                      </a:r>
                      <a:r>
                        <a:rPr lang="it-IT" b="0" i="1" dirty="0" err="1" smtClean="0"/>
                        <a:t>acids</a:t>
                      </a:r>
                      <a:endParaRPr lang="it-IT" b="0" i="1" dirty="0"/>
                    </a:p>
                  </a:txBody>
                  <a:tcPr>
                    <a:lnT w="12700" cap="flat" cmpd="sng" algn="ctr">
                      <a:solidFill>
                        <a:schemeClr val="tx1"/>
                      </a:solidFill>
                      <a:prstDash val="solid"/>
                      <a:round/>
                      <a:headEnd type="none" w="med" len="med"/>
                      <a:tailEnd type="none" w="med" len="med"/>
                    </a:lnT>
                    <a:solidFill>
                      <a:schemeClr val="bg1"/>
                    </a:solidFill>
                  </a:tcPr>
                </a:tc>
              </a:tr>
              <a:tr h="374433">
                <a:tc>
                  <a:txBody>
                    <a:bodyPr/>
                    <a:lstStyle/>
                    <a:p>
                      <a:r>
                        <a:rPr lang="it-IT" dirty="0" err="1" smtClean="0"/>
                        <a:t>Chromic</a:t>
                      </a:r>
                      <a:endParaRPr lang="it-IT" dirty="0"/>
                    </a:p>
                  </a:txBody>
                  <a:tcPr>
                    <a:solidFill>
                      <a:schemeClr val="bg1"/>
                    </a:solidFill>
                  </a:tcPr>
                </a:tc>
                <a:tc>
                  <a:txBody>
                    <a:bodyPr/>
                    <a:lstStyle/>
                    <a:p>
                      <a:r>
                        <a:rPr lang="it-IT" dirty="0" err="1" smtClean="0"/>
                        <a:t>Acetic</a:t>
                      </a:r>
                      <a:endParaRPr lang="it-IT" dirty="0"/>
                    </a:p>
                  </a:txBody>
                  <a:tcPr>
                    <a:solidFill>
                      <a:schemeClr val="bg1"/>
                    </a:solidFill>
                  </a:tcPr>
                </a:tc>
              </a:tr>
              <a:tr h="374433">
                <a:tc>
                  <a:txBody>
                    <a:bodyPr/>
                    <a:lstStyle/>
                    <a:p>
                      <a:r>
                        <a:rPr lang="it-IT" dirty="0" err="1" smtClean="0"/>
                        <a:t>Nitric</a:t>
                      </a:r>
                      <a:endParaRPr lang="it-IT" dirty="0"/>
                    </a:p>
                  </a:txBody>
                  <a:tcPr>
                    <a:solidFill>
                      <a:schemeClr val="bg1"/>
                    </a:solidFill>
                  </a:tcPr>
                </a:tc>
                <a:tc>
                  <a:txBody>
                    <a:bodyPr/>
                    <a:lstStyle/>
                    <a:p>
                      <a:r>
                        <a:rPr lang="it-IT" dirty="0" err="1" smtClean="0"/>
                        <a:t>Butyric</a:t>
                      </a:r>
                      <a:endParaRPr lang="it-IT" dirty="0"/>
                    </a:p>
                  </a:txBody>
                  <a:tcPr>
                    <a:solidFill>
                      <a:schemeClr val="bg1"/>
                    </a:solidFill>
                  </a:tcPr>
                </a:tc>
              </a:tr>
              <a:tr h="655259">
                <a:tc>
                  <a:txBody>
                    <a:bodyPr/>
                    <a:lstStyle/>
                    <a:p>
                      <a:r>
                        <a:rPr lang="it-IT" dirty="0" err="1" smtClean="0"/>
                        <a:t>Sulphuric</a:t>
                      </a:r>
                      <a:endParaRPr lang="it-IT" dirty="0" smtClean="0"/>
                    </a:p>
                    <a:p>
                      <a:endParaRPr lang="it-IT" dirty="0"/>
                    </a:p>
                  </a:txBody>
                  <a:tcPr>
                    <a:solidFill>
                      <a:schemeClr val="bg1"/>
                    </a:solidFill>
                  </a:tcPr>
                </a:tc>
                <a:tc>
                  <a:txBody>
                    <a:bodyPr/>
                    <a:lstStyle/>
                    <a:p>
                      <a:r>
                        <a:rPr lang="it-IT" dirty="0" err="1" smtClean="0"/>
                        <a:t>Formic</a:t>
                      </a:r>
                      <a:endParaRPr lang="it-IT" dirty="0"/>
                    </a:p>
                  </a:txBody>
                  <a:tcPr>
                    <a:solidFill>
                      <a:schemeClr val="bg1"/>
                    </a:solidFill>
                  </a:tcPr>
                </a:tc>
              </a:tr>
              <a:tr h="374433">
                <a:tc>
                  <a:txBody>
                    <a:bodyPr/>
                    <a:lstStyle/>
                    <a:p>
                      <a:r>
                        <a:rPr lang="it-IT" i="1" dirty="0" err="1" smtClean="0"/>
                        <a:t>Inorganic</a:t>
                      </a:r>
                      <a:r>
                        <a:rPr lang="it-IT" i="1" dirty="0" smtClean="0"/>
                        <a:t> </a:t>
                      </a:r>
                      <a:r>
                        <a:rPr lang="it-IT" i="1" dirty="0" err="1" smtClean="0"/>
                        <a:t>compounds</a:t>
                      </a:r>
                      <a:endParaRPr lang="it-IT" i="1" dirty="0"/>
                    </a:p>
                  </a:txBody>
                  <a:tcPr>
                    <a:solidFill>
                      <a:schemeClr val="bg1"/>
                    </a:solidFill>
                  </a:tcPr>
                </a:tc>
                <a:tc>
                  <a:txBody>
                    <a:bodyPr/>
                    <a:lstStyle/>
                    <a:p>
                      <a:r>
                        <a:rPr lang="it-IT" i="1" dirty="0" err="1" smtClean="0"/>
                        <a:t>Organic</a:t>
                      </a:r>
                      <a:r>
                        <a:rPr lang="it-IT" i="1" baseline="0" dirty="0" smtClean="0"/>
                        <a:t> </a:t>
                      </a:r>
                      <a:r>
                        <a:rPr lang="it-IT" i="1" baseline="0" dirty="0" err="1" smtClean="0"/>
                        <a:t>solvents</a:t>
                      </a:r>
                      <a:endParaRPr lang="it-IT" i="1" dirty="0"/>
                    </a:p>
                  </a:txBody>
                  <a:tcPr>
                    <a:solidFill>
                      <a:schemeClr val="bg1"/>
                    </a:solidFill>
                  </a:tcPr>
                </a:tc>
              </a:tr>
              <a:tr h="374433">
                <a:tc>
                  <a:txBody>
                    <a:bodyPr/>
                    <a:lstStyle/>
                    <a:p>
                      <a:r>
                        <a:rPr lang="it-IT" dirty="0" err="1" smtClean="0"/>
                        <a:t>Bromine</a:t>
                      </a:r>
                      <a:endParaRPr lang="it-IT" dirty="0"/>
                    </a:p>
                  </a:txBody>
                  <a:tcPr>
                    <a:solidFill>
                      <a:schemeClr val="bg1"/>
                    </a:solidFill>
                  </a:tcPr>
                </a:tc>
                <a:tc>
                  <a:txBody>
                    <a:bodyPr/>
                    <a:lstStyle/>
                    <a:p>
                      <a:r>
                        <a:rPr lang="it-IT" dirty="0" err="1" smtClean="0"/>
                        <a:t>Dichloroethylene</a:t>
                      </a:r>
                      <a:endParaRPr lang="it-IT" dirty="0"/>
                    </a:p>
                  </a:txBody>
                  <a:tcPr>
                    <a:solidFill>
                      <a:schemeClr val="bg1"/>
                    </a:solidFill>
                  </a:tcPr>
                </a:tc>
              </a:tr>
              <a:tr h="374433">
                <a:tc>
                  <a:txBody>
                    <a:bodyPr/>
                    <a:lstStyle/>
                    <a:p>
                      <a:r>
                        <a:rPr lang="it-IT" dirty="0" err="1" smtClean="0"/>
                        <a:t>Phosphorosus</a:t>
                      </a:r>
                      <a:r>
                        <a:rPr lang="it-IT" dirty="0" smtClean="0"/>
                        <a:t> </a:t>
                      </a:r>
                      <a:r>
                        <a:rPr lang="it-IT" dirty="0" err="1" smtClean="0"/>
                        <a:t>trichloride</a:t>
                      </a:r>
                      <a:endParaRPr lang="it-IT" dirty="0"/>
                    </a:p>
                  </a:txBody>
                  <a:tcPr>
                    <a:solidFill>
                      <a:schemeClr val="bg1"/>
                    </a:solidFill>
                  </a:tcPr>
                </a:tc>
                <a:tc>
                  <a:txBody>
                    <a:bodyPr/>
                    <a:lstStyle/>
                    <a:p>
                      <a:r>
                        <a:rPr lang="it-IT" dirty="0" err="1" smtClean="0"/>
                        <a:t>Perchloroethylene</a:t>
                      </a:r>
                      <a:endParaRPr lang="it-IT" dirty="0"/>
                    </a:p>
                  </a:txBody>
                  <a:tcPr>
                    <a:solidFill>
                      <a:schemeClr val="bg1"/>
                    </a:solidFill>
                  </a:tcPr>
                </a:tc>
              </a:tr>
              <a:tr h="374433">
                <a:tc>
                  <a:txBody>
                    <a:bodyPr/>
                    <a:lstStyle/>
                    <a:p>
                      <a:r>
                        <a:rPr lang="it-IT" dirty="0" err="1" smtClean="0"/>
                        <a:t>Sulphuryl</a:t>
                      </a:r>
                      <a:r>
                        <a:rPr lang="it-IT" dirty="0" smtClean="0"/>
                        <a:t> </a:t>
                      </a:r>
                      <a:r>
                        <a:rPr lang="it-IT" dirty="0" err="1" smtClean="0"/>
                        <a:t>chloride</a:t>
                      </a:r>
                      <a:endParaRPr lang="it-IT" dirty="0"/>
                    </a:p>
                  </a:txBody>
                  <a:tcPr>
                    <a:solidFill>
                      <a:schemeClr val="bg1"/>
                    </a:solidFill>
                  </a:tcPr>
                </a:tc>
                <a:tc>
                  <a:txBody>
                    <a:bodyPr/>
                    <a:lstStyle/>
                    <a:p>
                      <a:r>
                        <a:rPr lang="it-IT" dirty="0" err="1" smtClean="0"/>
                        <a:t>Methyl-ethyl-ketone</a:t>
                      </a:r>
                      <a:endParaRPr lang="it-IT" dirty="0"/>
                    </a:p>
                  </a:txBody>
                  <a:tcPr>
                    <a:solidFill>
                      <a:schemeClr val="bg1"/>
                    </a:solidFill>
                  </a:tcPr>
                </a:tc>
              </a:tr>
              <a:tr h="655259">
                <a:tc>
                  <a:txBody>
                    <a:bodyPr/>
                    <a:lstStyle/>
                    <a:p>
                      <a:r>
                        <a:rPr lang="it-IT" dirty="0" err="1" smtClean="0"/>
                        <a:t>Peroxides</a:t>
                      </a:r>
                      <a:endParaRPr lang="it-IT" dirty="0" smtClean="0"/>
                    </a:p>
                    <a:p>
                      <a:endParaRPr lang="it-IT" dirty="0"/>
                    </a:p>
                  </a:txBody>
                  <a:tcPr>
                    <a:solidFill>
                      <a:schemeClr val="bg1"/>
                    </a:solidFill>
                  </a:tcPr>
                </a:tc>
                <a:tc>
                  <a:txBody>
                    <a:bodyPr/>
                    <a:lstStyle/>
                    <a:p>
                      <a:r>
                        <a:rPr lang="it-IT" dirty="0" err="1" smtClean="0"/>
                        <a:t>Gasoline</a:t>
                      </a:r>
                      <a:endParaRPr lang="it-IT" dirty="0"/>
                    </a:p>
                  </a:txBody>
                  <a:tcPr>
                    <a:solidFill>
                      <a:schemeClr val="bg1"/>
                    </a:solidFill>
                  </a:tcPr>
                </a:tc>
              </a:tr>
              <a:tr h="374433">
                <a:tc>
                  <a:txBody>
                    <a:bodyPr/>
                    <a:lstStyle/>
                    <a:p>
                      <a:r>
                        <a:rPr lang="it-IT" i="1" dirty="0" err="1" smtClean="0"/>
                        <a:t>Caustic</a:t>
                      </a:r>
                      <a:r>
                        <a:rPr lang="it-IT" i="1" baseline="0" dirty="0" smtClean="0"/>
                        <a:t> </a:t>
                      </a:r>
                      <a:r>
                        <a:rPr lang="it-IT" i="1" baseline="0" dirty="0" err="1" smtClean="0"/>
                        <a:t>solutions</a:t>
                      </a:r>
                      <a:endParaRPr lang="it-IT" i="1" dirty="0"/>
                    </a:p>
                  </a:txBody>
                  <a:tcPr>
                    <a:solidFill>
                      <a:schemeClr val="bg1"/>
                    </a:solidFill>
                  </a:tcPr>
                </a:tc>
                <a:tc>
                  <a:txBody>
                    <a:bodyPr/>
                    <a:lstStyle/>
                    <a:p>
                      <a:r>
                        <a:rPr lang="it-IT" i="1" dirty="0" err="1" smtClean="0"/>
                        <a:t>Other</a:t>
                      </a:r>
                      <a:r>
                        <a:rPr lang="it-IT" i="1" dirty="0" smtClean="0"/>
                        <a:t> </a:t>
                      </a:r>
                      <a:r>
                        <a:rPr lang="it-IT" i="1" dirty="0" err="1" smtClean="0"/>
                        <a:t>organic</a:t>
                      </a:r>
                      <a:r>
                        <a:rPr lang="it-IT" i="1" dirty="0" smtClean="0"/>
                        <a:t> </a:t>
                      </a:r>
                      <a:r>
                        <a:rPr lang="it-IT" i="1" dirty="0" err="1" smtClean="0"/>
                        <a:t>compounds</a:t>
                      </a:r>
                      <a:endParaRPr lang="it-IT" i="1" dirty="0"/>
                    </a:p>
                  </a:txBody>
                  <a:tcPr>
                    <a:solidFill>
                      <a:schemeClr val="bg1"/>
                    </a:solidFill>
                  </a:tcPr>
                </a:tc>
              </a:tr>
              <a:tr h="374433">
                <a:tc>
                  <a:txBody>
                    <a:bodyPr/>
                    <a:lstStyle/>
                    <a:p>
                      <a:r>
                        <a:rPr lang="it-IT" dirty="0" err="1" smtClean="0"/>
                        <a:t>Ammonia</a:t>
                      </a:r>
                      <a:endParaRPr lang="it-IT" dirty="0"/>
                    </a:p>
                  </a:txBody>
                  <a:tcPr>
                    <a:solidFill>
                      <a:schemeClr val="bg1"/>
                    </a:solidFill>
                  </a:tcPr>
                </a:tc>
                <a:tc>
                  <a:txBody>
                    <a:bodyPr/>
                    <a:lstStyle/>
                    <a:p>
                      <a:r>
                        <a:rPr lang="it-IT" dirty="0" err="1" smtClean="0"/>
                        <a:t>Acetic</a:t>
                      </a:r>
                      <a:r>
                        <a:rPr lang="it-IT" dirty="0" smtClean="0"/>
                        <a:t> </a:t>
                      </a:r>
                      <a:r>
                        <a:rPr lang="it-IT" dirty="0" err="1" smtClean="0"/>
                        <a:t>anhydride</a:t>
                      </a:r>
                      <a:endParaRPr lang="it-IT" dirty="0"/>
                    </a:p>
                  </a:txBody>
                  <a:tcPr>
                    <a:solidFill>
                      <a:schemeClr val="bg1"/>
                    </a:solidFill>
                  </a:tcPr>
                </a:tc>
              </a:tr>
              <a:tr h="374433">
                <a:tc>
                  <a:txBody>
                    <a:bodyPr/>
                    <a:lstStyle/>
                    <a:p>
                      <a:r>
                        <a:rPr lang="it-IT" dirty="0" err="1" smtClean="0"/>
                        <a:t>Sodium</a:t>
                      </a:r>
                      <a:r>
                        <a:rPr lang="it-IT" dirty="0" smtClean="0"/>
                        <a:t> </a:t>
                      </a:r>
                      <a:r>
                        <a:rPr lang="it-IT" dirty="0" err="1" smtClean="0"/>
                        <a:t>hydroxide</a:t>
                      </a:r>
                      <a:endParaRPr lang="it-IT" dirty="0"/>
                    </a:p>
                  </a:txBody>
                  <a:tcPr>
                    <a:solidFill>
                      <a:schemeClr val="bg1"/>
                    </a:solidFill>
                  </a:tcPr>
                </a:tc>
                <a:tc>
                  <a:txBody>
                    <a:bodyPr/>
                    <a:lstStyle/>
                    <a:p>
                      <a:r>
                        <a:rPr lang="it-IT" dirty="0" err="1" smtClean="0"/>
                        <a:t>Triethanolamine</a:t>
                      </a:r>
                      <a:endParaRPr lang="it-IT" dirty="0"/>
                    </a:p>
                  </a:txBody>
                  <a:tcPr>
                    <a:solidFill>
                      <a:schemeClr val="bg1"/>
                    </a:solidFill>
                  </a:tcPr>
                </a:tc>
              </a:tr>
              <a:tr h="374433">
                <a:tc>
                  <a:txBody>
                    <a:bodyPr/>
                    <a:lstStyle/>
                    <a:p>
                      <a:r>
                        <a:rPr lang="it-IT" dirty="0" err="1" smtClean="0"/>
                        <a:t>Potassium</a:t>
                      </a:r>
                      <a:r>
                        <a:rPr lang="it-IT" dirty="0" smtClean="0"/>
                        <a:t> </a:t>
                      </a:r>
                      <a:r>
                        <a:rPr lang="it-IT" dirty="0" err="1" smtClean="0"/>
                        <a:t>hydroxide</a:t>
                      </a:r>
                      <a:endParaRPr lang="it-IT" dirty="0"/>
                    </a:p>
                  </a:txBody>
                  <a:tcPr>
                    <a:lnB w="12700" cap="flat" cmpd="sng" algn="ctr">
                      <a:solidFill>
                        <a:schemeClr val="tx1"/>
                      </a:solidFill>
                      <a:prstDash val="solid"/>
                      <a:round/>
                      <a:headEnd type="none" w="med" len="med"/>
                      <a:tailEnd type="none" w="med" len="med"/>
                    </a:lnB>
                    <a:solidFill>
                      <a:schemeClr val="bg1"/>
                    </a:solidFill>
                  </a:tcPr>
                </a:tc>
                <a:tc>
                  <a:txBody>
                    <a:bodyPr/>
                    <a:lstStyle/>
                    <a:p>
                      <a:endParaRPr lang="it-IT" dirty="0"/>
                    </a:p>
                  </a:txBody>
                  <a:tcPr>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1"/>
          <p:cNvSpPr>
            <a:spLocks noGrp="1" noChangeArrowheads="1"/>
          </p:cNvSpPr>
          <p:nvPr>
            <p:ph type="title"/>
          </p:nvPr>
        </p:nvSpPr>
        <p:spPr/>
        <p:txBody>
          <a:bodyPr/>
          <a:lstStyle/>
          <a:p>
            <a:r>
              <a:rPr lang="it-IT" dirty="0" smtClean="0"/>
              <a:t>Common corrosive </a:t>
            </a:r>
            <a:r>
              <a:rPr lang="it-IT" dirty="0" err="1" smtClean="0"/>
              <a:t>solids</a:t>
            </a:r>
            <a:endParaRPr lang="it-IT" dirty="0" smtClean="0"/>
          </a:p>
        </p:txBody>
      </p:sp>
      <p:graphicFrame>
        <p:nvGraphicFramePr>
          <p:cNvPr id="12" name="Segnaposto contenuto 11"/>
          <p:cNvGraphicFramePr>
            <a:graphicFrameLocks noGrp="1"/>
          </p:cNvGraphicFramePr>
          <p:nvPr>
            <p:ph idx="1"/>
          </p:nvPr>
        </p:nvGraphicFramePr>
        <p:xfrm>
          <a:off x="754063" y="2065338"/>
          <a:ext cx="8604250" cy="4752631"/>
        </p:xfrm>
        <a:graphic>
          <a:graphicData uri="http://schemas.openxmlformats.org/drawingml/2006/table">
            <a:tbl>
              <a:tblPr firstRow="1" bandRow="1">
                <a:tableStyleId>{C083E6E3-FA7D-4D7B-A595-EF9225AFEA82}</a:tableStyleId>
              </a:tblPr>
              <a:tblGrid>
                <a:gridCol w="4302125"/>
                <a:gridCol w="4302125"/>
              </a:tblGrid>
              <a:tr h="374433">
                <a:tc>
                  <a:txBody>
                    <a:bodyPr/>
                    <a:lstStyle/>
                    <a:p>
                      <a:r>
                        <a:rPr lang="it-IT" b="0" i="1" dirty="0" err="1" smtClean="0"/>
                        <a:t>Alkali</a:t>
                      </a:r>
                      <a:endParaRPr lang="it-IT" b="0" i="1" dirty="0"/>
                    </a:p>
                  </a:txBody>
                  <a:tcPr>
                    <a:lnT w="12700" cap="flat" cmpd="sng" algn="ctr">
                      <a:solidFill>
                        <a:schemeClr val="tx1"/>
                      </a:solidFill>
                      <a:prstDash val="solid"/>
                      <a:round/>
                      <a:headEnd type="none" w="med" len="med"/>
                      <a:tailEnd type="none" w="med" len="med"/>
                    </a:lnT>
                    <a:solidFill>
                      <a:schemeClr val="bg1"/>
                    </a:solidFill>
                  </a:tcPr>
                </a:tc>
                <a:tc>
                  <a:txBody>
                    <a:bodyPr/>
                    <a:lstStyle/>
                    <a:p>
                      <a:r>
                        <a:rPr lang="it-IT" b="0" i="1" dirty="0" err="1" smtClean="0"/>
                        <a:t>Organic</a:t>
                      </a:r>
                      <a:r>
                        <a:rPr lang="it-IT" b="0" i="1" dirty="0" smtClean="0"/>
                        <a:t> </a:t>
                      </a:r>
                      <a:r>
                        <a:rPr lang="it-IT" b="0" i="1" dirty="0" err="1" smtClean="0"/>
                        <a:t>acids</a:t>
                      </a:r>
                      <a:endParaRPr lang="it-IT" b="0" i="1" dirty="0"/>
                    </a:p>
                  </a:txBody>
                  <a:tcPr>
                    <a:lnT w="12700" cap="flat" cmpd="sng" algn="ctr">
                      <a:solidFill>
                        <a:schemeClr val="tx1"/>
                      </a:solidFill>
                      <a:prstDash val="solid"/>
                      <a:round/>
                      <a:headEnd type="none" w="med" len="med"/>
                      <a:tailEnd type="none" w="med" len="med"/>
                    </a:lnT>
                    <a:solidFill>
                      <a:schemeClr val="bg1"/>
                    </a:solidFill>
                  </a:tcPr>
                </a:tc>
              </a:tr>
              <a:tr h="374433">
                <a:tc>
                  <a:txBody>
                    <a:bodyPr/>
                    <a:lstStyle/>
                    <a:p>
                      <a:r>
                        <a:rPr lang="it-IT" dirty="0" err="1" smtClean="0"/>
                        <a:t>Calcium</a:t>
                      </a:r>
                      <a:r>
                        <a:rPr lang="it-IT" dirty="0" smtClean="0"/>
                        <a:t> </a:t>
                      </a:r>
                      <a:r>
                        <a:rPr lang="it-IT" dirty="0" err="1" smtClean="0"/>
                        <a:t>oxide</a:t>
                      </a:r>
                      <a:endParaRPr lang="it-IT" dirty="0"/>
                    </a:p>
                  </a:txBody>
                  <a:tcPr>
                    <a:solidFill>
                      <a:schemeClr val="bg1"/>
                    </a:solidFill>
                  </a:tcPr>
                </a:tc>
                <a:tc>
                  <a:txBody>
                    <a:bodyPr/>
                    <a:lstStyle/>
                    <a:p>
                      <a:r>
                        <a:rPr lang="it-IT" dirty="0" err="1" smtClean="0"/>
                        <a:t>Oxalic</a:t>
                      </a:r>
                      <a:endParaRPr lang="it-IT" dirty="0"/>
                    </a:p>
                  </a:txBody>
                  <a:tcPr>
                    <a:solidFill>
                      <a:schemeClr val="bg1"/>
                    </a:solidFill>
                  </a:tcPr>
                </a:tc>
              </a:tr>
              <a:tr h="374433">
                <a:tc>
                  <a:txBody>
                    <a:bodyPr/>
                    <a:lstStyle/>
                    <a:p>
                      <a:r>
                        <a:rPr lang="it-IT" dirty="0" err="1" smtClean="0"/>
                        <a:t>Calcium</a:t>
                      </a:r>
                      <a:r>
                        <a:rPr lang="it-IT" dirty="0" smtClean="0"/>
                        <a:t> </a:t>
                      </a:r>
                      <a:r>
                        <a:rPr lang="it-IT" dirty="0" err="1" smtClean="0"/>
                        <a:t>hydroxide</a:t>
                      </a:r>
                      <a:endParaRPr lang="it-IT" dirty="0"/>
                    </a:p>
                  </a:txBody>
                  <a:tcPr>
                    <a:solidFill>
                      <a:schemeClr val="bg1"/>
                    </a:solidFill>
                  </a:tcPr>
                </a:tc>
                <a:tc>
                  <a:txBody>
                    <a:bodyPr/>
                    <a:lstStyle/>
                    <a:p>
                      <a:r>
                        <a:rPr lang="it-IT" dirty="0" err="1" smtClean="0"/>
                        <a:t>Salycilic</a:t>
                      </a:r>
                      <a:endParaRPr lang="it-IT" dirty="0"/>
                    </a:p>
                  </a:txBody>
                  <a:tcPr>
                    <a:solidFill>
                      <a:schemeClr val="bg1"/>
                    </a:solidFill>
                  </a:tcPr>
                </a:tc>
              </a:tr>
              <a:tr h="376894">
                <a:tc>
                  <a:txBody>
                    <a:bodyPr/>
                    <a:lstStyle/>
                    <a:p>
                      <a:r>
                        <a:rPr lang="it-IT" dirty="0" err="1" smtClean="0"/>
                        <a:t>Potassium</a:t>
                      </a:r>
                      <a:r>
                        <a:rPr lang="it-IT" dirty="0" smtClean="0"/>
                        <a:t> </a:t>
                      </a:r>
                      <a:r>
                        <a:rPr lang="it-IT" dirty="0" err="1" smtClean="0"/>
                        <a:t>hydroxide</a:t>
                      </a:r>
                      <a:endParaRPr lang="it-IT" dirty="0"/>
                    </a:p>
                  </a:txBody>
                  <a:tcPr>
                    <a:solidFill>
                      <a:schemeClr val="bg1"/>
                    </a:solidFill>
                  </a:tcPr>
                </a:tc>
                <a:tc>
                  <a:txBody>
                    <a:bodyPr/>
                    <a:lstStyle/>
                    <a:p>
                      <a:r>
                        <a:rPr lang="it-IT" dirty="0" err="1" smtClean="0"/>
                        <a:t>Trichloroacetic</a:t>
                      </a:r>
                      <a:endParaRPr lang="it-IT" dirty="0"/>
                    </a:p>
                  </a:txBody>
                  <a:tcPr>
                    <a:solidFill>
                      <a:schemeClr val="bg1"/>
                    </a:solidFill>
                  </a:tcPr>
                </a:tc>
              </a:tr>
              <a:tr h="374433">
                <a:tc>
                  <a:txBody>
                    <a:bodyPr/>
                    <a:lstStyle/>
                    <a:p>
                      <a:r>
                        <a:rPr lang="it-IT" i="0" dirty="0" err="1" smtClean="0"/>
                        <a:t>Sodium</a:t>
                      </a:r>
                      <a:r>
                        <a:rPr lang="it-IT" i="0" dirty="0" smtClean="0"/>
                        <a:t> </a:t>
                      </a:r>
                      <a:r>
                        <a:rPr lang="it-IT" i="0" dirty="0" err="1" smtClean="0"/>
                        <a:t>hydroxide</a:t>
                      </a:r>
                      <a:endParaRPr lang="it-IT" i="0" dirty="0"/>
                    </a:p>
                  </a:txBody>
                  <a:tcPr>
                    <a:solidFill>
                      <a:schemeClr val="bg1"/>
                    </a:solidFill>
                  </a:tcPr>
                </a:tc>
                <a:tc>
                  <a:txBody>
                    <a:bodyPr/>
                    <a:lstStyle/>
                    <a:p>
                      <a:endParaRPr lang="it-IT" i="0" dirty="0"/>
                    </a:p>
                  </a:txBody>
                  <a:tcPr>
                    <a:solidFill>
                      <a:schemeClr val="bg1"/>
                    </a:solidFill>
                  </a:tcPr>
                </a:tc>
              </a:tr>
              <a:tr h="374433">
                <a:tc>
                  <a:txBody>
                    <a:bodyPr/>
                    <a:lstStyle/>
                    <a:p>
                      <a:r>
                        <a:rPr lang="it-IT" dirty="0" err="1" smtClean="0"/>
                        <a:t>Sodium</a:t>
                      </a:r>
                      <a:r>
                        <a:rPr lang="it-IT" dirty="0" smtClean="0"/>
                        <a:t> </a:t>
                      </a:r>
                      <a:r>
                        <a:rPr lang="it-IT" dirty="0" err="1" smtClean="0"/>
                        <a:t>phosphate</a:t>
                      </a:r>
                      <a:endParaRPr lang="it-IT" dirty="0" smtClean="0"/>
                    </a:p>
                    <a:p>
                      <a:endParaRPr lang="it-IT" dirty="0"/>
                    </a:p>
                  </a:txBody>
                  <a:tcPr>
                    <a:solidFill>
                      <a:schemeClr val="bg1"/>
                    </a:solidFill>
                  </a:tcPr>
                </a:tc>
                <a:tc>
                  <a:txBody>
                    <a:bodyPr/>
                    <a:lstStyle/>
                    <a:p>
                      <a:endParaRPr lang="it-IT" dirty="0"/>
                    </a:p>
                  </a:txBody>
                  <a:tcPr>
                    <a:solidFill>
                      <a:schemeClr val="bg1"/>
                    </a:solidFill>
                  </a:tcPr>
                </a:tc>
              </a:tr>
              <a:tr h="374433">
                <a:tc>
                  <a:txBody>
                    <a:bodyPr/>
                    <a:lstStyle/>
                    <a:p>
                      <a:r>
                        <a:rPr lang="it-IT" i="1" dirty="0" smtClean="0"/>
                        <a:t>Altri composti</a:t>
                      </a:r>
                      <a:endParaRPr lang="it-IT" i="1" dirty="0"/>
                    </a:p>
                  </a:txBody>
                  <a:tcPr>
                    <a:solidFill>
                      <a:schemeClr val="bg1"/>
                    </a:solidFill>
                  </a:tcPr>
                </a:tc>
                <a:tc>
                  <a:txBody>
                    <a:bodyPr/>
                    <a:lstStyle/>
                    <a:p>
                      <a:r>
                        <a:rPr lang="it-IT" i="1" dirty="0" err="1" smtClean="0"/>
                        <a:t>Elements</a:t>
                      </a:r>
                      <a:endParaRPr lang="it-IT" i="1" dirty="0"/>
                    </a:p>
                  </a:txBody>
                  <a:tcPr>
                    <a:solidFill>
                      <a:schemeClr val="bg1"/>
                    </a:solidFill>
                  </a:tcPr>
                </a:tc>
              </a:tr>
              <a:tr h="374433">
                <a:tc>
                  <a:txBody>
                    <a:bodyPr/>
                    <a:lstStyle/>
                    <a:p>
                      <a:r>
                        <a:rPr lang="it-IT" dirty="0" smtClean="0"/>
                        <a:t>Cloruro di stagno</a:t>
                      </a:r>
                      <a:endParaRPr lang="it-IT" dirty="0"/>
                    </a:p>
                  </a:txBody>
                  <a:tcPr>
                    <a:solidFill>
                      <a:schemeClr val="bg1"/>
                    </a:solidFill>
                  </a:tcPr>
                </a:tc>
                <a:tc>
                  <a:txBody>
                    <a:bodyPr/>
                    <a:lstStyle/>
                    <a:p>
                      <a:r>
                        <a:rPr lang="it-IT" dirty="0" err="1" smtClean="0"/>
                        <a:t>Sodium</a:t>
                      </a:r>
                      <a:endParaRPr lang="it-IT" dirty="0"/>
                    </a:p>
                  </a:txBody>
                  <a:tcPr>
                    <a:solidFill>
                      <a:schemeClr val="bg1"/>
                    </a:solidFill>
                  </a:tcPr>
                </a:tc>
              </a:tr>
              <a:tr h="308323">
                <a:tc>
                  <a:txBody>
                    <a:bodyPr/>
                    <a:lstStyle/>
                    <a:p>
                      <a:r>
                        <a:rPr lang="it-IT" dirty="0" smtClean="0"/>
                        <a:t>Pentossido di fosforo</a:t>
                      </a:r>
                      <a:endParaRPr lang="it-IT" dirty="0"/>
                    </a:p>
                  </a:txBody>
                  <a:tcPr>
                    <a:solidFill>
                      <a:schemeClr val="bg1"/>
                    </a:solidFill>
                  </a:tcPr>
                </a:tc>
                <a:tc>
                  <a:txBody>
                    <a:bodyPr/>
                    <a:lstStyle/>
                    <a:p>
                      <a:r>
                        <a:rPr lang="it-IT" dirty="0" err="1" smtClean="0"/>
                        <a:t>Potassium</a:t>
                      </a:r>
                      <a:endParaRPr lang="it-IT" dirty="0"/>
                    </a:p>
                  </a:txBody>
                  <a:tcPr>
                    <a:solidFill>
                      <a:schemeClr val="bg1"/>
                    </a:solidFill>
                  </a:tcPr>
                </a:tc>
              </a:tr>
              <a:tr h="374433">
                <a:tc>
                  <a:txBody>
                    <a:bodyPr/>
                    <a:lstStyle/>
                    <a:p>
                      <a:r>
                        <a:rPr lang="it-IT" i="0" dirty="0" smtClean="0"/>
                        <a:t>Cromato di potassio</a:t>
                      </a:r>
                      <a:endParaRPr lang="it-IT" i="0" dirty="0"/>
                    </a:p>
                  </a:txBody>
                  <a:tcPr>
                    <a:solidFill>
                      <a:schemeClr val="bg1"/>
                    </a:solidFill>
                  </a:tcPr>
                </a:tc>
                <a:tc>
                  <a:txBody>
                    <a:bodyPr/>
                    <a:lstStyle/>
                    <a:p>
                      <a:r>
                        <a:rPr lang="it-IT" i="0" dirty="0" err="1" smtClean="0"/>
                        <a:t>Lithium</a:t>
                      </a:r>
                      <a:endParaRPr lang="it-IT" i="0" dirty="0"/>
                    </a:p>
                  </a:txBody>
                  <a:tcPr>
                    <a:solidFill>
                      <a:schemeClr val="bg1"/>
                    </a:solidFill>
                  </a:tcPr>
                </a:tc>
              </a:tr>
              <a:tr h="374433">
                <a:tc>
                  <a:txBody>
                    <a:bodyPr/>
                    <a:lstStyle/>
                    <a:p>
                      <a:r>
                        <a:rPr lang="it-IT" dirty="0" smtClean="0"/>
                        <a:t>Cloruro</a:t>
                      </a:r>
                      <a:r>
                        <a:rPr lang="it-IT" baseline="0" dirty="0" smtClean="0"/>
                        <a:t> di mercurio</a:t>
                      </a:r>
                      <a:endParaRPr lang="it-IT" dirty="0"/>
                    </a:p>
                  </a:txBody>
                  <a:tcPr>
                    <a:solidFill>
                      <a:schemeClr val="bg1"/>
                    </a:solidFill>
                  </a:tcPr>
                </a:tc>
                <a:tc>
                  <a:txBody>
                    <a:bodyPr/>
                    <a:lstStyle/>
                    <a:p>
                      <a:r>
                        <a:rPr lang="it-IT" dirty="0" err="1" smtClean="0"/>
                        <a:t>Phosphorus</a:t>
                      </a:r>
                      <a:endParaRPr lang="it-IT" dirty="0"/>
                    </a:p>
                  </a:txBody>
                  <a:tcPr>
                    <a:solidFill>
                      <a:schemeClr val="bg1"/>
                    </a:solidFill>
                  </a:tcPr>
                </a:tc>
              </a:tr>
              <a:tr h="374433">
                <a:tc>
                  <a:txBody>
                    <a:bodyPr/>
                    <a:lstStyle/>
                    <a:p>
                      <a:endParaRPr lang="it-IT" dirty="0"/>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it-IT" dirty="0" err="1" smtClean="0"/>
                        <a:t>Iodine</a:t>
                      </a:r>
                      <a:endParaRPr lang="it-IT" dirty="0"/>
                    </a:p>
                  </a:txBody>
                  <a:tcPr>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Irritating</a:t>
            </a:r>
            <a:r>
              <a:rPr lang="it-IT" dirty="0" smtClean="0"/>
              <a:t> </a:t>
            </a:r>
            <a:r>
              <a:rPr lang="it-IT" dirty="0" err="1" smtClean="0"/>
              <a:t>substances</a:t>
            </a:r>
            <a:endParaRPr lang="it-IT" dirty="0"/>
          </a:p>
        </p:txBody>
      </p:sp>
      <p:sp>
        <p:nvSpPr>
          <p:cNvPr id="3" name="Segnaposto contenuto 2"/>
          <p:cNvSpPr>
            <a:spLocks noGrp="1"/>
          </p:cNvSpPr>
          <p:nvPr>
            <p:ph idx="1"/>
          </p:nvPr>
        </p:nvSpPr>
        <p:spPr/>
        <p:txBody>
          <a:bodyPr>
            <a:normAutofit fontScale="92500" lnSpcReduction="10000"/>
          </a:bodyPr>
          <a:lstStyle/>
          <a:p>
            <a:r>
              <a:rPr lang="it-IT" dirty="0" err="1" smtClean="0"/>
              <a:t>Berillium</a:t>
            </a:r>
            <a:r>
              <a:rPr lang="it-IT" dirty="0" smtClean="0"/>
              <a:t> and </a:t>
            </a:r>
            <a:r>
              <a:rPr lang="it-IT" dirty="0" err="1" smtClean="0"/>
              <a:t>its</a:t>
            </a:r>
            <a:r>
              <a:rPr lang="it-IT" dirty="0" smtClean="0"/>
              <a:t> </a:t>
            </a:r>
            <a:r>
              <a:rPr lang="it-IT" dirty="0" err="1" smtClean="0"/>
              <a:t>compounds</a:t>
            </a:r>
            <a:endParaRPr lang="it-IT" dirty="0" smtClean="0"/>
          </a:p>
          <a:p>
            <a:r>
              <a:rPr lang="it-IT" dirty="0" err="1" smtClean="0"/>
              <a:t>Carbon</a:t>
            </a:r>
            <a:r>
              <a:rPr lang="it-IT" dirty="0" smtClean="0"/>
              <a:t> </a:t>
            </a:r>
            <a:r>
              <a:rPr lang="it-IT" dirty="0" err="1" smtClean="0"/>
              <a:t>disulfide</a:t>
            </a:r>
            <a:endParaRPr lang="it-IT" dirty="0" smtClean="0"/>
          </a:p>
          <a:p>
            <a:r>
              <a:rPr lang="it-IT" dirty="0" err="1" smtClean="0"/>
              <a:t>Epthane</a:t>
            </a:r>
            <a:endParaRPr lang="it-IT" dirty="0" smtClean="0"/>
          </a:p>
          <a:p>
            <a:r>
              <a:rPr lang="it-IT" dirty="0" err="1" smtClean="0"/>
              <a:t>Cyclohexane</a:t>
            </a:r>
            <a:endParaRPr lang="it-IT" dirty="0" smtClean="0"/>
          </a:p>
          <a:p>
            <a:r>
              <a:rPr lang="it-IT" dirty="0" err="1" smtClean="0"/>
              <a:t>N-hexane</a:t>
            </a:r>
            <a:endParaRPr lang="it-IT" dirty="0" smtClean="0"/>
          </a:p>
          <a:p>
            <a:r>
              <a:rPr lang="it-IT" dirty="0" err="1" smtClean="0"/>
              <a:t>Tetramethyl-thiuram-disulfide</a:t>
            </a:r>
            <a:endParaRPr lang="it-IT" dirty="0" smtClean="0"/>
          </a:p>
          <a:p>
            <a:r>
              <a:rPr lang="it-IT" dirty="0" err="1" smtClean="0"/>
              <a:t>Silicon</a:t>
            </a:r>
            <a:r>
              <a:rPr lang="it-IT" dirty="0" smtClean="0"/>
              <a:t> </a:t>
            </a:r>
            <a:r>
              <a:rPr lang="it-IT" dirty="0" err="1" smtClean="0"/>
              <a:t>tetrachloride</a:t>
            </a:r>
            <a:endParaRPr lang="it-IT" dirty="0" smtClean="0"/>
          </a:p>
          <a:p>
            <a:r>
              <a:rPr lang="it-IT" dirty="0" err="1" smtClean="0"/>
              <a:t>Dimethyl-dichloro-sylane</a:t>
            </a:r>
            <a:endParaRPr lang="it-IT" dirty="0" smtClean="0"/>
          </a:p>
          <a:p>
            <a:r>
              <a:rPr lang="it-IT" dirty="0" err="1" smtClean="0"/>
              <a:t>Tributyl-phosphate</a:t>
            </a:r>
            <a:endParaRPr lang="it-IT" dirty="0" smtClean="0"/>
          </a:p>
          <a:p>
            <a:endParaRPr lang="it-IT"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err="1" smtClean="0"/>
              <a:t>Eye</a:t>
            </a:r>
            <a:r>
              <a:rPr lang="it-IT" dirty="0" smtClean="0"/>
              <a:t> </a:t>
            </a:r>
            <a:r>
              <a:rPr lang="it-IT" dirty="0" err="1" smtClean="0"/>
              <a:t>damage</a:t>
            </a:r>
            <a:r>
              <a:rPr lang="it-IT" dirty="0" smtClean="0"/>
              <a:t>/</a:t>
            </a:r>
            <a:r>
              <a:rPr lang="it-IT" dirty="0" err="1" smtClean="0"/>
              <a:t>irritation</a:t>
            </a:r>
            <a:endParaRPr lang="it-IT" dirty="0"/>
          </a:p>
        </p:txBody>
      </p:sp>
      <p:sp>
        <p:nvSpPr>
          <p:cNvPr id="3" name="Segnaposto contenuto 2"/>
          <p:cNvSpPr>
            <a:spLocks noGrp="1"/>
          </p:cNvSpPr>
          <p:nvPr>
            <p:ph sz="half" idx="1"/>
          </p:nvPr>
        </p:nvSpPr>
        <p:spPr/>
        <p:txBody>
          <a:bodyPr/>
          <a:lstStyle/>
          <a:p>
            <a:pPr marL="87313" indent="0" algn="ctr">
              <a:buNone/>
            </a:pPr>
            <a:r>
              <a:rPr lang="it-IT" b="1" dirty="0" err="1" smtClean="0"/>
              <a:t>Category</a:t>
            </a:r>
            <a:r>
              <a:rPr lang="it-IT" b="1" dirty="0" smtClean="0"/>
              <a:t> 1</a:t>
            </a:r>
          </a:p>
          <a:p>
            <a:r>
              <a:rPr lang="it-IT" dirty="0" err="1" smtClean="0">
                <a:latin typeface="Symbol" pitchFamily="18" charset="2"/>
              </a:rPr>
              <a:t>a</a:t>
            </a:r>
            <a:r>
              <a:rPr lang="it-IT" dirty="0" err="1" smtClean="0"/>
              <a:t>-chlorotoluene</a:t>
            </a:r>
            <a:endParaRPr lang="it-IT" dirty="0" smtClean="0"/>
          </a:p>
          <a:p>
            <a:r>
              <a:rPr lang="en-GB" dirty="0" err="1" smtClean="0"/>
              <a:t>α,α,α-trichlorotoluene</a:t>
            </a:r>
            <a:endParaRPr lang="en-GB" dirty="0" smtClean="0"/>
          </a:p>
          <a:p>
            <a:r>
              <a:rPr lang="en-GB" dirty="0" err="1" smtClean="0"/>
              <a:t>α,α-dichlorotoluene</a:t>
            </a:r>
            <a:endParaRPr lang="en-GB" dirty="0" smtClean="0"/>
          </a:p>
          <a:p>
            <a:r>
              <a:rPr lang="en-GB" dirty="0" smtClean="0"/>
              <a:t>2,3-dichloropropene</a:t>
            </a:r>
          </a:p>
          <a:p>
            <a:r>
              <a:rPr lang="en-GB" dirty="0" smtClean="0"/>
              <a:t>2-chloro-4,5-difluorobenzoic acid</a:t>
            </a:r>
          </a:p>
          <a:p>
            <a:r>
              <a:rPr lang="en-GB" dirty="0" smtClean="0"/>
              <a:t>n-</a:t>
            </a:r>
            <a:r>
              <a:rPr lang="en-GB" dirty="0" err="1" smtClean="0"/>
              <a:t>propanol</a:t>
            </a:r>
            <a:endParaRPr lang="en-GB" dirty="0" smtClean="0"/>
          </a:p>
          <a:p>
            <a:r>
              <a:rPr lang="en-GB" dirty="0" smtClean="0"/>
              <a:t>n-</a:t>
            </a:r>
            <a:r>
              <a:rPr lang="en-GB" dirty="0" err="1" smtClean="0"/>
              <a:t>butanol</a:t>
            </a:r>
            <a:endParaRPr lang="en-GB" dirty="0" smtClean="0"/>
          </a:p>
          <a:p>
            <a:r>
              <a:rPr lang="en-GB" dirty="0" err="1" smtClean="0"/>
              <a:t>diethanolamine</a:t>
            </a:r>
            <a:endParaRPr lang="it-IT" dirty="0"/>
          </a:p>
        </p:txBody>
      </p:sp>
      <p:sp>
        <p:nvSpPr>
          <p:cNvPr id="5" name="Segnaposto contenuto 4"/>
          <p:cNvSpPr>
            <a:spLocks noGrp="1"/>
          </p:cNvSpPr>
          <p:nvPr>
            <p:ph sz="half" idx="2"/>
          </p:nvPr>
        </p:nvSpPr>
        <p:spPr/>
        <p:txBody>
          <a:bodyPr/>
          <a:lstStyle/>
          <a:p>
            <a:pPr marL="87313" indent="17463" algn="ctr">
              <a:buNone/>
            </a:pPr>
            <a:r>
              <a:rPr lang="it-IT" b="1" dirty="0" err="1" smtClean="0"/>
              <a:t>Category</a:t>
            </a:r>
            <a:r>
              <a:rPr lang="it-IT" b="1" dirty="0" smtClean="0"/>
              <a:t> 2</a:t>
            </a:r>
          </a:p>
          <a:p>
            <a:r>
              <a:rPr lang="it-IT" dirty="0" smtClean="0"/>
              <a:t>Acetone </a:t>
            </a:r>
          </a:p>
          <a:p>
            <a:r>
              <a:rPr lang="it-IT" dirty="0" err="1" smtClean="0"/>
              <a:t>Butanone</a:t>
            </a:r>
            <a:r>
              <a:rPr lang="it-IT" dirty="0" smtClean="0"/>
              <a:t> </a:t>
            </a:r>
          </a:p>
          <a:p>
            <a:r>
              <a:rPr lang="it-IT" dirty="0" err="1" smtClean="0"/>
              <a:t>Sodium</a:t>
            </a:r>
            <a:r>
              <a:rPr lang="it-IT" dirty="0" smtClean="0"/>
              <a:t> carbonate</a:t>
            </a:r>
          </a:p>
          <a:p>
            <a:r>
              <a:rPr lang="it-IT" dirty="0" err="1" smtClean="0"/>
              <a:t>Tetrahydrofuran</a:t>
            </a:r>
            <a:endParaRPr lang="it-IT" dirty="0" smtClean="0"/>
          </a:p>
          <a:p>
            <a:r>
              <a:rPr lang="it-IT" dirty="0" err="1" smtClean="0"/>
              <a:t>Ethylacetate</a:t>
            </a:r>
            <a:endParaRPr lang="it-IT" dirty="0" smtClean="0"/>
          </a:p>
          <a:p>
            <a:r>
              <a:rPr lang="it-IT" dirty="0" err="1" smtClean="0"/>
              <a:t>Isopropanol</a:t>
            </a:r>
            <a:endParaRPr lang="it-IT" dirty="0" smtClean="0"/>
          </a:p>
          <a:p>
            <a:endParaRPr lang="it-IT"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a:xfrm>
            <a:off x="741363" y="557213"/>
            <a:ext cx="8607425" cy="1258887"/>
          </a:xfrm>
          <a:prstGeom prst="rect">
            <a:avLst/>
          </a:prstGeom>
        </p:spPr>
        <p:txBody>
          <a:bodyPr/>
          <a:lstStyle/>
          <a:p>
            <a:pPr marL="0" marR="0" lvl="0" indent="0" algn="ctr" defTabSz="449263" rtl="0" eaLnBrk="1" fontAlgn="base" latinLnBrk="0" hangingPunct="0">
              <a:lnSpc>
                <a:spcPct val="93000"/>
              </a:lnSpc>
              <a:spcBef>
                <a:spcPct val="0"/>
              </a:spcBef>
              <a:spcAft>
                <a:spcPct val="0"/>
              </a:spcAft>
              <a:buClr>
                <a:srgbClr val="000000"/>
              </a:buClr>
              <a:buSzPct val="45000"/>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Risk management</a:t>
            </a:r>
          </a:p>
        </p:txBody>
      </p:sp>
      <p:sp>
        <p:nvSpPr>
          <p:cNvPr id="3" name="Rectangle 2"/>
          <p:cNvSpPr txBox="1">
            <a:spLocks noChangeArrowheads="1"/>
          </p:cNvSpPr>
          <p:nvPr/>
        </p:nvSpPr>
        <p:spPr>
          <a:xfrm>
            <a:off x="741363" y="1899244"/>
            <a:ext cx="8607425" cy="5480993"/>
          </a:xfrm>
          <a:prstGeom prst="rect">
            <a:avLst/>
          </a:prstGeom>
        </p:spPr>
        <p:txBody>
          <a:bodyPr/>
          <a:lstStyle/>
          <a:p>
            <a:r>
              <a:rPr lang="en-US" sz="2200" dirty="0" smtClean="0">
                <a:solidFill>
                  <a:schemeClr val="tx1"/>
                </a:solidFill>
                <a:latin typeface="+mn-lt"/>
              </a:rPr>
              <a:t>For most chemicals, no effect levels (NELs) derived from studies in laboratory animals are converted into predicted or estimated NELs (PNELs or DNELs) for humans by applying </a:t>
            </a:r>
            <a:r>
              <a:rPr lang="en-US" sz="2200" i="1" dirty="0" smtClean="0">
                <a:solidFill>
                  <a:schemeClr val="tx1"/>
                </a:solidFill>
                <a:latin typeface="+mn-lt"/>
              </a:rPr>
              <a:t>assessment</a:t>
            </a:r>
          </a:p>
          <a:p>
            <a:r>
              <a:rPr lang="en-US" sz="2200" i="1" dirty="0" smtClean="0">
                <a:solidFill>
                  <a:schemeClr val="tx1"/>
                </a:solidFill>
                <a:latin typeface="+mn-lt"/>
              </a:rPr>
              <a:t>factors usually in the range of 10-10,000</a:t>
            </a:r>
            <a:r>
              <a:rPr lang="en-US" sz="2200" dirty="0" smtClean="0">
                <a:solidFill>
                  <a:schemeClr val="tx1"/>
                </a:solidFill>
                <a:latin typeface="+mn-lt"/>
              </a:rPr>
              <a:t>.</a:t>
            </a:r>
          </a:p>
          <a:p>
            <a:endParaRPr lang="en-US" sz="2200" dirty="0" smtClean="0">
              <a:solidFill>
                <a:schemeClr val="tx1"/>
              </a:solidFill>
              <a:latin typeface="+mn-lt"/>
            </a:endParaRPr>
          </a:p>
          <a:p>
            <a:r>
              <a:rPr lang="en-US" sz="2200" dirty="0" smtClean="0">
                <a:solidFill>
                  <a:schemeClr val="tx1"/>
                </a:solidFill>
                <a:latin typeface="+mn-lt"/>
              </a:rPr>
              <a:t>Assessment factors are numbers reflecting the estimated degree or amount of uncertainty when experimental data from model systems are extrapolated to humans. The rationale for assessment factors is</a:t>
            </a:r>
          </a:p>
          <a:p>
            <a:r>
              <a:rPr lang="en-US" sz="2200" dirty="0" smtClean="0">
                <a:solidFill>
                  <a:schemeClr val="tx1"/>
                </a:solidFill>
                <a:latin typeface="+mn-lt"/>
              </a:rPr>
              <a:t>that if no assessment factors are applied large groups of the human population or large parts of ecosystems will </a:t>
            </a:r>
            <a:r>
              <a:rPr lang="it-IT" sz="2200" dirty="0" err="1" smtClean="0">
                <a:solidFill>
                  <a:schemeClr val="tx1"/>
                </a:solidFill>
                <a:latin typeface="+mn-lt"/>
              </a:rPr>
              <a:t>remain</a:t>
            </a:r>
            <a:r>
              <a:rPr lang="it-IT" sz="2200" dirty="0" smtClean="0">
                <a:solidFill>
                  <a:schemeClr val="tx1"/>
                </a:solidFill>
                <a:latin typeface="+mn-lt"/>
              </a:rPr>
              <a:t> </a:t>
            </a:r>
            <a:r>
              <a:rPr lang="it-IT" sz="2200" dirty="0" err="1" smtClean="0">
                <a:solidFill>
                  <a:schemeClr val="tx1"/>
                </a:solidFill>
                <a:latin typeface="+mn-lt"/>
              </a:rPr>
              <a:t>unprotected</a:t>
            </a:r>
            <a:r>
              <a:rPr lang="it-IT" sz="2200" dirty="0" smtClean="0">
                <a:solidFill>
                  <a:schemeClr val="tx1"/>
                </a:solidFill>
                <a:latin typeface="+mn-lt"/>
              </a:rPr>
              <a:t>.</a:t>
            </a:r>
            <a:endParaRPr lang="en-US" sz="2200" dirty="0" smtClean="0">
              <a:solidFill>
                <a:schemeClr val="tx1"/>
              </a:solidFill>
              <a:latin typeface="+mn-lt"/>
            </a:endParaRPr>
          </a:p>
          <a:p>
            <a:endParaRPr lang="en-US" sz="2200" dirty="0" smtClean="0">
              <a:solidFill>
                <a:schemeClr val="tx1"/>
              </a:solidFill>
              <a:latin typeface="+mn-lt"/>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err="1" smtClean="0"/>
              <a:t>Sensitiser</a:t>
            </a:r>
            <a:endParaRPr lang="it-IT" dirty="0"/>
          </a:p>
        </p:txBody>
      </p:sp>
      <p:sp>
        <p:nvSpPr>
          <p:cNvPr id="6" name="Segnaposto contenuto 5"/>
          <p:cNvSpPr>
            <a:spLocks noGrp="1"/>
          </p:cNvSpPr>
          <p:nvPr>
            <p:ph idx="1"/>
          </p:nvPr>
        </p:nvSpPr>
        <p:spPr>
          <a:xfrm>
            <a:off x="741362" y="2101850"/>
            <a:ext cx="8907461" cy="4757738"/>
          </a:xfrm>
        </p:spPr>
        <p:txBody>
          <a:bodyPr>
            <a:normAutofit/>
          </a:bodyPr>
          <a:lstStyle/>
          <a:p>
            <a:r>
              <a:rPr lang="it-IT" b="1" dirty="0" err="1" smtClean="0"/>
              <a:t>Sensitisers</a:t>
            </a:r>
            <a:r>
              <a:rPr lang="it-IT" dirty="0" smtClean="0"/>
              <a:t> are </a:t>
            </a:r>
            <a:r>
              <a:rPr lang="it-IT" dirty="0" err="1" smtClean="0"/>
              <a:t>chemicals</a:t>
            </a:r>
            <a:r>
              <a:rPr lang="it-IT" dirty="0" smtClean="0"/>
              <a:t> </a:t>
            </a:r>
            <a:r>
              <a:rPr lang="it-IT" dirty="0" err="1" smtClean="0"/>
              <a:t>that</a:t>
            </a:r>
            <a:r>
              <a:rPr lang="it-IT" dirty="0" smtClean="0"/>
              <a:t> produce </a:t>
            </a:r>
            <a:r>
              <a:rPr lang="it-IT" dirty="0" err="1" smtClean="0"/>
              <a:t>their</a:t>
            </a:r>
            <a:r>
              <a:rPr lang="it-IT" dirty="0" smtClean="0"/>
              <a:t> </a:t>
            </a:r>
            <a:r>
              <a:rPr lang="it-IT" dirty="0" err="1" smtClean="0"/>
              <a:t>adverse</a:t>
            </a:r>
            <a:r>
              <a:rPr lang="it-IT" dirty="0" smtClean="0"/>
              <a:t> </a:t>
            </a:r>
            <a:r>
              <a:rPr lang="it-IT" dirty="0" err="1" smtClean="0"/>
              <a:t>effects</a:t>
            </a:r>
            <a:r>
              <a:rPr lang="it-IT" dirty="0" smtClean="0"/>
              <a:t> </a:t>
            </a:r>
            <a:r>
              <a:rPr lang="it-IT" dirty="0" err="1" smtClean="0"/>
              <a:t>inducing</a:t>
            </a:r>
            <a:r>
              <a:rPr lang="it-IT" dirty="0" smtClean="0"/>
              <a:t> a </a:t>
            </a:r>
            <a:r>
              <a:rPr lang="it-IT" dirty="0" err="1" smtClean="0"/>
              <a:t>hypersensitivity</a:t>
            </a:r>
            <a:r>
              <a:rPr lang="it-IT" dirty="0" smtClean="0"/>
              <a:t> or </a:t>
            </a:r>
            <a:r>
              <a:rPr lang="it-IT" dirty="0" err="1" smtClean="0"/>
              <a:t>an</a:t>
            </a:r>
            <a:r>
              <a:rPr lang="it-IT" dirty="0" smtClean="0"/>
              <a:t> </a:t>
            </a:r>
            <a:r>
              <a:rPr lang="it-IT" dirty="0" err="1" smtClean="0"/>
              <a:t>allergic</a:t>
            </a:r>
            <a:r>
              <a:rPr lang="it-IT" dirty="0" smtClean="0"/>
              <a:t> </a:t>
            </a:r>
            <a:r>
              <a:rPr lang="it-IT" dirty="0" err="1" smtClean="0"/>
              <a:t>response</a:t>
            </a:r>
            <a:r>
              <a:rPr lang="it-IT" dirty="0" smtClean="0"/>
              <a:t>.</a:t>
            </a:r>
          </a:p>
          <a:p>
            <a:r>
              <a:rPr lang="it-IT" dirty="0" err="1" smtClean="0"/>
              <a:t>They</a:t>
            </a:r>
            <a:r>
              <a:rPr lang="it-IT" dirty="0" smtClean="0"/>
              <a:t> are </a:t>
            </a:r>
            <a:r>
              <a:rPr lang="it-IT" dirty="0" err="1" smtClean="0"/>
              <a:t>classified</a:t>
            </a:r>
            <a:r>
              <a:rPr lang="it-IT" dirty="0" smtClean="0"/>
              <a:t> </a:t>
            </a:r>
            <a:r>
              <a:rPr lang="it-IT" dirty="0" err="1" smtClean="0"/>
              <a:t>as</a:t>
            </a:r>
            <a:r>
              <a:rPr lang="it-IT" dirty="0" smtClean="0"/>
              <a:t> acute </a:t>
            </a:r>
            <a:r>
              <a:rPr lang="it-IT" dirty="0" err="1" smtClean="0"/>
              <a:t>toxicant</a:t>
            </a:r>
            <a:r>
              <a:rPr lang="it-IT" dirty="0" smtClean="0"/>
              <a:t> </a:t>
            </a:r>
            <a:r>
              <a:rPr lang="it-IT" dirty="0" err="1" smtClean="0"/>
              <a:t>but</a:t>
            </a:r>
            <a:r>
              <a:rPr lang="it-IT" dirty="0" smtClean="0"/>
              <a:t> the </a:t>
            </a:r>
            <a:r>
              <a:rPr lang="it-IT" dirty="0" err="1" smtClean="0"/>
              <a:t>sensitisation</a:t>
            </a:r>
            <a:r>
              <a:rPr lang="it-IT" dirty="0" smtClean="0"/>
              <a:t> </a:t>
            </a:r>
            <a:r>
              <a:rPr lang="it-IT" dirty="0" err="1" smtClean="0"/>
              <a:t>includes</a:t>
            </a:r>
            <a:r>
              <a:rPr lang="it-IT" dirty="0" smtClean="0"/>
              <a:t> </a:t>
            </a:r>
            <a:r>
              <a:rPr lang="it-IT" dirty="0" err="1" smtClean="0"/>
              <a:t>two</a:t>
            </a:r>
            <a:r>
              <a:rPr lang="it-IT" dirty="0" smtClean="0"/>
              <a:t> </a:t>
            </a:r>
            <a:r>
              <a:rPr lang="it-IT" dirty="0" err="1" smtClean="0"/>
              <a:t>phases</a:t>
            </a:r>
            <a:r>
              <a:rPr lang="it-IT" dirty="0" smtClean="0"/>
              <a:t>: the first </a:t>
            </a:r>
            <a:r>
              <a:rPr lang="it-IT" dirty="0" err="1" smtClean="0"/>
              <a:t>phase</a:t>
            </a:r>
            <a:r>
              <a:rPr lang="it-IT" dirty="0" smtClean="0"/>
              <a:t> </a:t>
            </a:r>
            <a:r>
              <a:rPr lang="it-IT" dirty="0" err="1" smtClean="0"/>
              <a:t>is</a:t>
            </a:r>
            <a:r>
              <a:rPr lang="it-IT" dirty="0" smtClean="0"/>
              <a:t> </a:t>
            </a:r>
            <a:r>
              <a:rPr lang="it-IT" dirty="0" err="1" smtClean="0"/>
              <a:t>induction</a:t>
            </a:r>
            <a:r>
              <a:rPr lang="it-IT" dirty="0" smtClean="0"/>
              <a:t> </a:t>
            </a:r>
            <a:r>
              <a:rPr lang="it-IT" dirty="0" err="1" smtClean="0"/>
              <a:t>of</a:t>
            </a:r>
            <a:r>
              <a:rPr lang="it-IT" dirty="0" smtClean="0"/>
              <a:t> </a:t>
            </a:r>
            <a:r>
              <a:rPr lang="it-IT" dirty="0" err="1" smtClean="0"/>
              <a:t>specialized</a:t>
            </a:r>
            <a:r>
              <a:rPr lang="it-IT" dirty="0" smtClean="0"/>
              <a:t> </a:t>
            </a:r>
            <a:r>
              <a:rPr lang="it-IT" dirty="0" err="1" smtClean="0"/>
              <a:t>immunological</a:t>
            </a:r>
            <a:r>
              <a:rPr lang="it-IT" dirty="0" smtClean="0"/>
              <a:t> </a:t>
            </a:r>
            <a:r>
              <a:rPr lang="it-IT" dirty="0" err="1" smtClean="0"/>
              <a:t>memory</a:t>
            </a:r>
            <a:r>
              <a:rPr lang="it-IT" dirty="0" smtClean="0"/>
              <a:t>. The </a:t>
            </a:r>
            <a:r>
              <a:rPr lang="it-IT" dirty="0" err="1" smtClean="0"/>
              <a:t>seconnd</a:t>
            </a:r>
            <a:r>
              <a:rPr lang="it-IT" dirty="0" smtClean="0"/>
              <a:t> </a:t>
            </a:r>
            <a:r>
              <a:rPr lang="it-IT" dirty="0" err="1" smtClean="0"/>
              <a:t>phase</a:t>
            </a:r>
            <a:r>
              <a:rPr lang="it-IT" dirty="0" smtClean="0"/>
              <a:t> </a:t>
            </a:r>
            <a:r>
              <a:rPr lang="it-IT" dirty="0" err="1" smtClean="0"/>
              <a:t>is</a:t>
            </a:r>
            <a:r>
              <a:rPr lang="it-IT" dirty="0" smtClean="0"/>
              <a:t> </a:t>
            </a:r>
            <a:r>
              <a:rPr lang="it-IT" dirty="0" err="1" smtClean="0"/>
              <a:t>elicitation</a:t>
            </a:r>
            <a:r>
              <a:rPr lang="it-IT" dirty="0" smtClean="0"/>
              <a:t>, i.e. production </a:t>
            </a:r>
            <a:r>
              <a:rPr lang="it-IT" dirty="0" err="1" smtClean="0"/>
              <a:t>of</a:t>
            </a:r>
            <a:r>
              <a:rPr lang="it-IT" dirty="0" smtClean="0"/>
              <a:t> a </a:t>
            </a:r>
            <a:r>
              <a:rPr lang="it-IT" dirty="0" err="1" smtClean="0"/>
              <a:t>cell-mediated</a:t>
            </a:r>
            <a:r>
              <a:rPr lang="it-IT" dirty="0" smtClean="0"/>
              <a:t> or </a:t>
            </a:r>
            <a:r>
              <a:rPr lang="it-IT" dirty="0" err="1" smtClean="0"/>
              <a:t>antibody-mediated</a:t>
            </a:r>
            <a:r>
              <a:rPr lang="it-IT" dirty="0" smtClean="0"/>
              <a:t> </a:t>
            </a:r>
            <a:r>
              <a:rPr lang="it-IT" dirty="0" err="1" smtClean="0"/>
              <a:t>allergic</a:t>
            </a:r>
            <a:r>
              <a:rPr lang="it-IT" dirty="0" smtClean="0"/>
              <a:t> </a:t>
            </a:r>
            <a:r>
              <a:rPr lang="it-IT" dirty="0" err="1" smtClean="0"/>
              <a:t>response</a:t>
            </a:r>
            <a:r>
              <a:rPr lang="it-IT" dirty="0" smtClean="0"/>
              <a:t> </a:t>
            </a:r>
            <a:r>
              <a:rPr lang="it-IT" dirty="0" err="1" smtClean="0"/>
              <a:t>by</a:t>
            </a:r>
            <a:r>
              <a:rPr lang="it-IT" dirty="0" smtClean="0"/>
              <a:t> </a:t>
            </a:r>
            <a:r>
              <a:rPr lang="it-IT" dirty="0" err="1" smtClean="0"/>
              <a:t>exposure</a:t>
            </a:r>
            <a:r>
              <a:rPr lang="it-IT" dirty="0" smtClean="0"/>
              <a:t> </a:t>
            </a:r>
            <a:r>
              <a:rPr lang="it-IT" dirty="0" err="1" smtClean="0"/>
              <a:t>of</a:t>
            </a:r>
            <a:r>
              <a:rPr lang="it-IT" dirty="0" smtClean="0"/>
              <a:t> a </a:t>
            </a:r>
            <a:r>
              <a:rPr lang="it-IT" dirty="0" err="1" smtClean="0"/>
              <a:t>sensitized</a:t>
            </a:r>
            <a:r>
              <a:rPr lang="it-IT" dirty="0" smtClean="0"/>
              <a:t> </a:t>
            </a:r>
            <a:r>
              <a:rPr lang="it-IT" dirty="0" err="1" smtClean="0"/>
              <a:t>individual</a:t>
            </a:r>
            <a:r>
              <a:rPr lang="it-IT" dirty="0" smtClean="0"/>
              <a:t> </a:t>
            </a:r>
            <a:r>
              <a:rPr lang="it-IT" dirty="0" err="1" smtClean="0"/>
              <a:t>to</a:t>
            </a:r>
            <a:r>
              <a:rPr lang="it-IT" dirty="0" smtClean="0"/>
              <a:t> </a:t>
            </a:r>
            <a:r>
              <a:rPr lang="it-IT" dirty="0" err="1" smtClean="0"/>
              <a:t>an</a:t>
            </a:r>
            <a:r>
              <a:rPr lang="it-IT" dirty="0" smtClean="0"/>
              <a:t> allergene.</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Sensitisation</a:t>
            </a:r>
            <a:r>
              <a:rPr lang="it-IT" dirty="0" smtClean="0"/>
              <a:t> </a:t>
            </a:r>
            <a:r>
              <a:rPr lang="it-IT" dirty="0" err="1" smtClean="0"/>
              <a:t>effects</a:t>
            </a:r>
            <a:endParaRPr lang="it-IT" dirty="0"/>
          </a:p>
        </p:txBody>
      </p:sp>
      <p:sp>
        <p:nvSpPr>
          <p:cNvPr id="3" name="Segnaposto contenuto 2"/>
          <p:cNvSpPr>
            <a:spLocks noGrp="1"/>
          </p:cNvSpPr>
          <p:nvPr>
            <p:ph idx="1"/>
          </p:nvPr>
        </p:nvSpPr>
        <p:spPr/>
        <p:txBody>
          <a:bodyPr>
            <a:normAutofit fontScale="92500" lnSpcReduction="10000"/>
          </a:bodyPr>
          <a:lstStyle/>
          <a:p>
            <a:endParaRPr lang="en-US" dirty="0" smtClean="0"/>
          </a:p>
          <a:p>
            <a:r>
              <a:rPr lang="en-US" dirty="0" smtClean="0"/>
              <a:t>When a person is </a:t>
            </a:r>
            <a:r>
              <a:rPr lang="en-US" dirty="0" err="1" smtClean="0"/>
              <a:t>sensitised</a:t>
            </a:r>
            <a:r>
              <a:rPr lang="en-US" dirty="0" smtClean="0"/>
              <a:t> to a chemical, a subsequent exposure to a small amount can also produce an allergic reaction such as allergic contact dermatitis, </a:t>
            </a:r>
            <a:r>
              <a:rPr lang="en-US" dirty="0" err="1" smtClean="0"/>
              <a:t>urticaria</a:t>
            </a:r>
            <a:r>
              <a:rPr lang="en-US" dirty="0" smtClean="0"/>
              <a:t>, nasal secretion, sneezing, headache</a:t>
            </a:r>
            <a:endParaRPr lang="it-IT" dirty="0" smtClean="0"/>
          </a:p>
          <a:p>
            <a:r>
              <a:rPr lang="en-US" dirty="0" smtClean="0"/>
              <a:t>A respiratory </a:t>
            </a:r>
            <a:r>
              <a:rPr lang="en-US" dirty="0" err="1" smtClean="0"/>
              <a:t>sensitiser</a:t>
            </a:r>
            <a:r>
              <a:rPr lang="en-US" dirty="0" smtClean="0"/>
              <a:t> can produce asthma, difficulty in breathing and, rarely, anaphylactic shock</a:t>
            </a:r>
            <a:r>
              <a:rPr lang="it-IT" dirty="0" smtClean="0"/>
              <a:t>.</a:t>
            </a:r>
          </a:p>
          <a:p>
            <a:r>
              <a:rPr lang="en-US" dirty="0" smtClean="0"/>
              <a:t>A genetic component of sensitization has been proven. Not all people exposed to a given allergen are aware of it</a:t>
            </a:r>
            <a:endParaRPr lang="it-IT" dirty="0" smtClean="0"/>
          </a:p>
          <a:p>
            <a:endParaRPr lang="it-IT"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741363" y="557213"/>
            <a:ext cx="8604250" cy="1255712"/>
          </a:xfrm>
          <a:prstGeom prst="rect">
            <a:avLst/>
          </a:prstGeom>
        </p:spPr>
        <p:txBody>
          <a:bodyPr>
            <a:normAutofit fontScale="97500"/>
          </a:bodyPr>
          <a:lstStyle/>
          <a:p>
            <a:pPr marL="0" marR="0" lvl="0" indent="0" algn="ctr" defTabSz="449263" rtl="0" eaLnBrk="0" fontAlgn="base" latinLnBrk="0" hangingPunct="0">
              <a:lnSpc>
                <a:spcPct val="81000"/>
              </a:lnSpc>
              <a:spcBef>
                <a:spcPct val="0"/>
              </a:spcBef>
              <a:spcAft>
                <a:spcPct val="0"/>
              </a:spcAft>
              <a:buClr>
                <a:srgbClr val="000000"/>
              </a:buClr>
              <a:buSzPct val="45000"/>
              <a:buFont typeface="Wingdings" pitchFamily="2" charset="2"/>
              <a:buNone/>
              <a:tabLst/>
              <a:defRPr/>
            </a:pPr>
            <a:r>
              <a:rPr kumimoji="0" lang="it-IT" sz="36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Respiratory</a:t>
            </a:r>
            <a:r>
              <a:rPr kumimoji="0" lang="it-IT" sz="36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and </a:t>
            </a:r>
            <a:r>
              <a:rPr kumimoji="0" lang="it-IT" sz="36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skin</a:t>
            </a:r>
            <a:r>
              <a:rPr kumimoji="0" lang="it-IT" sz="36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a:t>
            </a:r>
            <a:r>
              <a:rPr kumimoji="0" lang="it-IT" sz="36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sensitisers</a:t>
            </a:r>
            <a:endParaRPr kumimoji="0" lang="it-IT" sz="3600" b="1" i="0" u="none" strike="noStrike" kern="0" cap="none" spc="0" normalizeH="0" baseline="0" noProof="0" dirty="0" smtClean="0">
              <a:ln>
                <a:noFill/>
              </a:ln>
              <a:solidFill>
                <a:srgbClr val="333333"/>
              </a:solidFill>
              <a:effectLst/>
              <a:uLnTx/>
              <a:uFillTx/>
              <a:latin typeface="+mj-lt"/>
              <a:ea typeface="Arial Unicode MS" pitchFamily="34" charset="-128"/>
              <a:cs typeface="+mj-cs"/>
            </a:endParaRPr>
          </a:p>
          <a:p>
            <a:pPr marL="0" marR="0" lvl="0" indent="0" algn="ctr" defTabSz="449263" rtl="0" eaLnBrk="0" fontAlgn="base" latinLnBrk="0" hangingPunct="0">
              <a:lnSpc>
                <a:spcPct val="81000"/>
              </a:lnSpc>
              <a:spcBef>
                <a:spcPct val="0"/>
              </a:spcBef>
              <a:spcAft>
                <a:spcPct val="0"/>
              </a:spcAft>
              <a:buClr>
                <a:srgbClr val="000000"/>
              </a:buClr>
              <a:buSzPct val="45000"/>
              <a:buFont typeface="Wingdings" pitchFamily="2" charset="2"/>
              <a:buNone/>
              <a:tabLst/>
              <a:defRPr/>
            </a:pPr>
            <a:r>
              <a:rPr kumimoji="0" lang="it-IT" sz="32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Label</a:t>
            </a:r>
            <a:r>
              <a:rPr kumimoji="0" lang="it-IT" sz="32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a:t>
            </a:r>
            <a:r>
              <a:rPr kumimoji="0" lang="it-IT" sz="32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elements</a:t>
            </a:r>
            <a:endParaRPr kumimoji="0" lang="it-IT" sz="4400" b="1" i="0" u="none" strike="noStrike" kern="0" cap="none" spc="0" normalizeH="0" baseline="0" noProof="0" dirty="0">
              <a:ln>
                <a:noFill/>
              </a:ln>
              <a:solidFill>
                <a:srgbClr val="333333"/>
              </a:solidFill>
              <a:effectLst/>
              <a:uLnTx/>
              <a:uFillTx/>
              <a:latin typeface="+mj-lt"/>
              <a:ea typeface="Arial Unicode MS" pitchFamily="34" charset="-128"/>
              <a:cs typeface="+mj-cs"/>
            </a:endParaRPr>
          </a:p>
        </p:txBody>
      </p:sp>
      <p:graphicFrame>
        <p:nvGraphicFramePr>
          <p:cNvPr id="3" name="Segnaposto contenuto 3"/>
          <p:cNvGraphicFramePr>
            <a:graphicFrameLocks/>
          </p:cNvGraphicFramePr>
          <p:nvPr/>
        </p:nvGraphicFramePr>
        <p:xfrm>
          <a:off x="741362" y="2101850"/>
          <a:ext cx="8656667" cy="5000603"/>
        </p:xfrm>
        <a:graphic>
          <a:graphicData uri="http://schemas.openxmlformats.org/drawingml/2006/table">
            <a:tbl>
              <a:tblPr/>
              <a:tblGrid>
                <a:gridCol w="1899791"/>
                <a:gridCol w="3378438"/>
                <a:gridCol w="3378438"/>
              </a:tblGrid>
              <a:tr h="295324">
                <a:tc rowSpan="2">
                  <a:txBody>
                    <a:bodyPr/>
                    <a:lstStyle/>
                    <a:p>
                      <a:pPr marL="0" indent="0" algn="ctr">
                        <a:lnSpc>
                          <a:spcPct val="100000"/>
                        </a:lnSpc>
                        <a:spcBef>
                          <a:spcPts val="600"/>
                        </a:spcBef>
                        <a:spcAft>
                          <a:spcPts val="0"/>
                        </a:spcAft>
                      </a:pPr>
                      <a:r>
                        <a:rPr lang="en-GB" sz="1400" dirty="0" smtClean="0">
                          <a:latin typeface="Times New Roman"/>
                          <a:ea typeface="Times New Roman"/>
                          <a:cs typeface="Times New Roman"/>
                        </a:rPr>
                        <a:t>Classification</a:t>
                      </a:r>
                      <a:endParaRPr lang="it-IT" sz="1400" dirty="0">
                        <a:latin typeface="Times New Roman"/>
                        <a:ea typeface="Times New Roman"/>
                        <a:cs typeface="Times New Roman"/>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indent="-539750" algn="ctr">
                        <a:lnSpc>
                          <a:spcPct val="100000"/>
                        </a:lnSpc>
                        <a:spcBef>
                          <a:spcPts val="0"/>
                        </a:spcBef>
                        <a:spcAft>
                          <a:spcPts val="0"/>
                        </a:spcAft>
                      </a:pPr>
                      <a:r>
                        <a:rPr lang="it-IT" sz="1400" kern="1200" dirty="0" err="1" smtClean="0">
                          <a:solidFill>
                            <a:schemeClr val="tx1"/>
                          </a:solidFill>
                          <a:latin typeface="Times New Roman"/>
                          <a:ea typeface="Times New Roman"/>
                          <a:cs typeface="Times New Roman"/>
                        </a:rPr>
                        <a:t>Respiratory</a:t>
                      </a:r>
                      <a:r>
                        <a:rPr lang="it-IT" sz="1400" kern="1200" dirty="0" smtClean="0">
                          <a:solidFill>
                            <a:schemeClr val="tx1"/>
                          </a:solidFill>
                          <a:latin typeface="Times New Roman"/>
                          <a:ea typeface="Times New Roman"/>
                          <a:cs typeface="Times New Roman"/>
                        </a:rPr>
                        <a:t> </a:t>
                      </a:r>
                      <a:r>
                        <a:rPr lang="it-IT" sz="1400" kern="1200" dirty="0" err="1" smtClean="0">
                          <a:solidFill>
                            <a:schemeClr val="tx1"/>
                          </a:solidFill>
                          <a:latin typeface="Times New Roman"/>
                          <a:ea typeface="Times New Roman"/>
                          <a:cs typeface="Times New Roman"/>
                        </a:rPr>
                        <a:t>sensitiser</a:t>
                      </a:r>
                      <a:endParaRPr lang="it-IT" sz="1400" kern="1200" dirty="0">
                        <a:solidFill>
                          <a:schemeClr val="tx1"/>
                        </a:solidFill>
                        <a:latin typeface="Times New Roman"/>
                        <a:ea typeface="Times New Roman"/>
                        <a:cs typeface="Times New Roman"/>
                      </a:endParaRPr>
                    </a:p>
                  </a:txBody>
                  <a:tcPr marL="17478" marR="17478" marT="17478" marB="174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539750" algn="ctr" defTabSz="914400" rtl="0" eaLnBrk="1" fontAlgn="auto" latinLnBrk="0" hangingPunct="1">
                        <a:lnSpc>
                          <a:spcPct val="100000"/>
                        </a:lnSpc>
                        <a:spcBef>
                          <a:spcPts val="0"/>
                        </a:spcBef>
                        <a:spcAft>
                          <a:spcPts val="0"/>
                        </a:spcAft>
                        <a:buClrTx/>
                        <a:buSzTx/>
                        <a:buFontTx/>
                        <a:buNone/>
                        <a:tabLst/>
                        <a:defRPr/>
                      </a:pPr>
                      <a:r>
                        <a:rPr lang="it-IT" sz="1400" kern="1200" dirty="0" err="1" smtClean="0">
                          <a:solidFill>
                            <a:schemeClr val="tx1"/>
                          </a:solidFill>
                          <a:latin typeface="Times New Roman"/>
                          <a:ea typeface="Times New Roman"/>
                          <a:cs typeface="Times New Roman"/>
                        </a:rPr>
                        <a:t>Skin</a:t>
                      </a:r>
                      <a:r>
                        <a:rPr lang="it-IT" sz="1400" kern="1200" dirty="0" smtClean="0">
                          <a:solidFill>
                            <a:schemeClr val="tx1"/>
                          </a:solidFill>
                          <a:latin typeface="Times New Roman"/>
                          <a:ea typeface="Times New Roman"/>
                          <a:cs typeface="Times New Roman"/>
                        </a:rPr>
                        <a:t> </a:t>
                      </a:r>
                      <a:r>
                        <a:rPr lang="it-IT" sz="1400" kern="1200" dirty="0" err="1" smtClean="0">
                          <a:solidFill>
                            <a:schemeClr val="tx1"/>
                          </a:solidFill>
                          <a:latin typeface="Times New Roman"/>
                          <a:ea typeface="Times New Roman"/>
                          <a:cs typeface="Times New Roman"/>
                        </a:rPr>
                        <a:t>senistisers</a:t>
                      </a:r>
                      <a:endParaRPr lang="it-IT" sz="1400" kern="1200" dirty="0" smtClean="0">
                        <a:solidFill>
                          <a:schemeClr val="tx1"/>
                        </a:solidFill>
                        <a:latin typeface="Times New Roman"/>
                        <a:ea typeface="Times New Roman"/>
                        <a:cs typeface="Times New Roman"/>
                      </a:endParaRPr>
                    </a:p>
                  </a:txBody>
                  <a:tcPr marL="17478" marR="17478" marT="17478" marB="174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295324">
                <a:tc vMerge="1">
                  <a:txBody>
                    <a:bodyPr/>
                    <a:lstStyle/>
                    <a:p>
                      <a:pPr marL="0" indent="0" algn="ctr">
                        <a:lnSpc>
                          <a:spcPct val="100000"/>
                        </a:lnSpc>
                        <a:spcBef>
                          <a:spcPts val="600"/>
                        </a:spcBef>
                        <a:spcAft>
                          <a:spcPts val="0"/>
                        </a:spcAft>
                      </a:pPr>
                      <a:endParaRPr lang="it-IT" sz="1400" dirty="0">
                        <a:latin typeface="Times New Roman"/>
                        <a:ea typeface="Times New Roman"/>
                        <a:cs typeface="Times New Roman"/>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indent="-539750" algn="ctr">
                        <a:lnSpc>
                          <a:spcPct val="100000"/>
                        </a:lnSpc>
                        <a:spcBef>
                          <a:spcPts val="0"/>
                        </a:spcBef>
                        <a:spcAft>
                          <a:spcPts val="0"/>
                        </a:spcAft>
                      </a:pPr>
                      <a:r>
                        <a:rPr lang="it-IT" sz="1400" kern="1200" dirty="0" err="1" smtClean="0">
                          <a:solidFill>
                            <a:schemeClr val="tx1"/>
                          </a:solidFill>
                          <a:latin typeface="Times New Roman"/>
                          <a:ea typeface="Times New Roman"/>
                          <a:cs typeface="Times New Roman"/>
                        </a:rPr>
                        <a:t>Category</a:t>
                      </a:r>
                      <a:r>
                        <a:rPr lang="it-IT" sz="1400" kern="1200" dirty="0" smtClean="0">
                          <a:solidFill>
                            <a:schemeClr val="tx1"/>
                          </a:solidFill>
                          <a:latin typeface="Times New Roman"/>
                          <a:ea typeface="Times New Roman"/>
                          <a:cs typeface="Times New Roman"/>
                        </a:rPr>
                        <a:t> 1</a:t>
                      </a:r>
                      <a:endParaRPr lang="it-IT" sz="1400" kern="1200" dirty="0">
                        <a:solidFill>
                          <a:schemeClr val="tx1"/>
                        </a:solidFill>
                        <a:latin typeface="Times New Roman"/>
                        <a:ea typeface="Times New Roman"/>
                        <a:cs typeface="Times New Roman"/>
                      </a:endParaRPr>
                    </a:p>
                  </a:txBody>
                  <a:tcPr marL="17478" marR="17478" marT="17478" marB="174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539750" algn="ctr" defTabSz="914400" rtl="0" eaLnBrk="1" fontAlgn="auto" latinLnBrk="0" hangingPunct="1">
                        <a:lnSpc>
                          <a:spcPct val="100000"/>
                        </a:lnSpc>
                        <a:spcBef>
                          <a:spcPts val="0"/>
                        </a:spcBef>
                        <a:spcAft>
                          <a:spcPts val="0"/>
                        </a:spcAft>
                        <a:buClrTx/>
                        <a:buSzTx/>
                        <a:buFontTx/>
                        <a:buNone/>
                        <a:tabLst/>
                        <a:defRPr/>
                      </a:pPr>
                      <a:r>
                        <a:rPr lang="en-GB" sz="1400" kern="1200" dirty="0" smtClean="0">
                          <a:solidFill>
                            <a:schemeClr val="tx1"/>
                          </a:solidFill>
                          <a:latin typeface="Times New Roman"/>
                          <a:ea typeface="Times New Roman"/>
                          <a:cs typeface="Times New Roman"/>
                        </a:rPr>
                        <a:t>Category 1</a:t>
                      </a:r>
                      <a:endParaRPr lang="it-IT" sz="1400" kern="1200" dirty="0">
                        <a:solidFill>
                          <a:schemeClr val="tx1"/>
                        </a:solidFill>
                        <a:latin typeface="Times New Roman"/>
                        <a:ea typeface="Times New Roman"/>
                        <a:cs typeface="Times New Roman"/>
                      </a:endParaRPr>
                    </a:p>
                  </a:txBody>
                  <a:tcPr marL="17478" marR="17478" marT="17478" marB="174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954035">
                <a:tc>
                  <a:txBody>
                    <a:bodyPr/>
                    <a:lstStyle/>
                    <a:p>
                      <a:pPr marL="0" indent="0" algn="l">
                        <a:lnSpc>
                          <a:spcPct val="100000"/>
                        </a:lnSpc>
                        <a:spcBef>
                          <a:spcPts val="600"/>
                        </a:spcBef>
                        <a:spcAft>
                          <a:spcPts val="0"/>
                        </a:spcAft>
                      </a:pPr>
                      <a:r>
                        <a:rPr lang="en-GB" sz="1400" dirty="0" smtClean="0">
                          <a:latin typeface="Times New Roman"/>
                          <a:ea typeface="Times New Roman"/>
                          <a:cs typeface="Times New Roman"/>
                        </a:rPr>
                        <a:t>GHS Pictograms</a:t>
                      </a:r>
                      <a:endParaRPr lang="it-IT" sz="1400" dirty="0">
                        <a:latin typeface="Times New Roman"/>
                        <a:ea typeface="Times New Roman"/>
                        <a:cs typeface="Times New Roman"/>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539750" indent="-539750" algn="ctr">
                        <a:lnSpc>
                          <a:spcPct val="150000"/>
                        </a:lnSpc>
                        <a:spcBef>
                          <a:spcPts val="600"/>
                        </a:spcBef>
                        <a:spcAft>
                          <a:spcPts val="0"/>
                        </a:spcAft>
                      </a:pPr>
                      <a:endParaRPr lang="en-GB" sz="1100" dirty="0">
                        <a:latin typeface="Times New Roman"/>
                        <a:ea typeface="Times New Roman"/>
                        <a:cs typeface="Times New Roman"/>
                      </a:endParaRPr>
                    </a:p>
                  </a:txBody>
                  <a:tcPr marL="17478" marR="17478" marT="17478" marB="174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0" indent="-539750" algn="ctr">
                        <a:lnSpc>
                          <a:spcPct val="150000"/>
                        </a:lnSpc>
                        <a:spcBef>
                          <a:spcPts val="600"/>
                        </a:spcBef>
                        <a:spcAft>
                          <a:spcPts val="0"/>
                        </a:spcAft>
                      </a:pPr>
                      <a:endParaRPr lang="en-GB" sz="1100" dirty="0">
                        <a:latin typeface="Times New Roman"/>
                        <a:ea typeface="Times New Roman"/>
                        <a:cs typeface="Times New Roman"/>
                      </a:endParaRPr>
                    </a:p>
                  </a:txBody>
                  <a:tcPr marL="17478" marR="17478" marT="17478" marB="174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324">
                <a:tc>
                  <a:txBody>
                    <a:bodyPr/>
                    <a:lstStyle/>
                    <a:p>
                      <a:pPr algn="l"/>
                      <a:r>
                        <a:rPr lang="it-IT" sz="1400" kern="1200" dirty="0" err="1" smtClean="0">
                          <a:solidFill>
                            <a:schemeClr val="tx1"/>
                          </a:solidFill>
                          <a:latin typeface="Times New Roman"/>
                          <a:ea typeface="Times New Roman"/>
                          <a:cs typeface="Times New Roman"/>
                        </a:rPr>
                        <a:t>Signal</a:t>
                      </a:r>
                      <a:r>
                        <a:rPr lang="it-IT" sz="1400" kern="1200" dirty="0" smtClean="0">
                          <a:solidFill>
                            <a:schemeClr val="tx1"/>
                          </a:solidFill>
                          <a:latin typeface="Times New Roman"/>
                          <a:ea typeface="Times New Roman"/>
                          <a:cs typeface="Times New Roman"/>
                        </a:rPr>
                        <a:t> word</a:t>
                      </a: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0000"/>
                        </a:lnSpc>
                        <a:spcBef>
                          <a:spcPts val="0"/>
                        </a:spcBef>
                        <a:spcAft>
                          <a:spcPts val="0"/>
                        </a:spcAft>
                      </a:pPr>
                      <a:r>
                        <a:rPr lang="it-IT" sz="1400" kern="1200" dirty="0" err="1" smtClean="0">
                          <a:solidFill>
                            <a:schemeClr val="tx1"/>
                          </a:solidFill>
                          <a:latin typeface="Times New Roman"/>
                          <a:ea typeface="Times New Roman"/>
                          <a:cs typeface="Times New Roman"/>
                        </a:rPr>
                        <a:t>Danhger</a:t>
                      </a:r>
                      <a:endParaRPr lang="it-IT" sz="1400" kern="1200" dirty="0">
                        <a:solidFill>
                          <a:schemeClr val="tx1"/>
                        </a:solidFill>
                        <a:latin typeface="Times New Roman"/>
                        <a:ea typeface="Times New Roman"/>
                        <a:cs typeface="Times New Roman"/>
                      </a:endParaRPr>
                    </a:p>
                  </a:txBody>
                  <a:tcPr marL="17478" marR="17478" marT="17478" marB="174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kern="1200" dirty="0" err="1" smtClean="0">
                          <a:solidFill>
                            <a:schemeClr val="tx1"/>
                          </a:solidFill>
                          <a:latin typeface="Times New Roman"/>
                          <a:ea typeface="Times New Roman"/>
                          <a:cs typeface="Times New Roman"/>
                        </a:rPr>
                        <a:t>Warning</a:t>
                      </a:r>
                      <a:endParaRPr lang="it-IT" sz="1400" kern="1200" dirty="0">
                        <a:solidFill>
                          <a:schemeClr val="tx1"/>
                        </a:solidFill>
                        <a:latin typeface="Times New Roman"/>
                        <a:ea typeface="Times New Roman"/>
                        <a:cs typeface="Times New Roman"/>
                      </a:endParaRPr>
                    </a:p>
                  </a:txBody>
                  <a:tcPr marL="17478" marR="17478" marT="17478" marB="174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5692">
                <a:tc>
                  <a:txBody>
                    <a:bodyPr/>
                    <a:lstStyle/>
                    <a:p>
                      <a:pPr algn="l"/>
                      <a:r>
                        <a:rPr lang="it-IT" sz="1400" kern="1200" dirty="0" err="1" smtClean="0">
                          <a:solidFill>
                            <a:schemeClr val="tx1"/>
                          </a:solidFill>
                          <a:latin typeface="Times New Roman"/>
                          <a:ea typeface="Times New Roman"/>
                          <a:cs typeface="Times New Roman"/>
                        </a:rPr>
                        <a:t>Hazrad</a:t>
                      </a:r>
                      <a:r>
                        <a:rPr lang="it-IT" sz="1400" kern="1200" baseline="0" dirty="0" smtClean="0">
                          <a:solidFill>
                            <a:schemeClr val="tx1"/>
                          </a:solidFill>
                          <a:latin typeface="Times New Roman"/>
                          <a:ea typeface="Times New Roman"/>
                          <a:cs typeface="Times New Roman"/>
                        </a:rPr>
                        <a:t> statement</a:t>
                      </a:r>
                      <a:endParaRPr lang="it-IT" sz="1400" kern="1200" dirty="0">
                        <a:solidFill>
                          <a:schemeClr val="tx1"/>
                        </a:solidFill>
                        <a:latin typeface="Times New Roman"/>
                        <a:ea typeface="Times New Roman"/>
                        <a:cs typeface="Times New Roman"/>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r>
                        <a:rPr lang="it-IT" sz="1400" kern="1200" dirty="0" smtClean="0">
                          <a:solidFill>
                            <a:schemeClr val="tx1"/>
                          </a:solidFill>
                          <a:latin typeface="Times New Roman"/>
                          <a:ea typeface="Times New Roman"/>
                          <a:cs typeface="Times New Roman"/>
                        </a:rPr>
                        <a:t>H334: May cause </a:t>
                      </a:r>
                      <a:r>
                        <a:rPr lang="it-IT" sz="1400" kern="1200" dirty="0" err="1" smtClean="0">
                          <a:solidFill>
                            <a:schemeClr val="tx1"/>
                          </a:solidFill>
                          <a:latin typeface="Times New Roman"/>
                          <a:ea typeface="Times New Roman"/>
                          <a:cs typeface="Times New Roman"/>
                        </a:rPr>
                        <a:t>allergy</a:t>
                      </a:r>
                      <a:r>
                        <a:rPr lang="it-IT" sz="1400" kern="1200" dirty="0" smtClean="0">
                          <a:solidFill>
                            <a:schemeClr val="tx1"/>
                          </a:solidFill>
                          <a:latin typeface="Times New Roman"/>
                          <a:ea typeface="Times New Roman"/>
                          <a:cs typeface="Times New Roman"/>
                        </a:rPr>
                        <a:t> or </a:t>
                      </a:r>
                      <a:r>
                        <a:rPr lang="it-IT" sz="1400" kern="1200" dirty="0" err="1" smtClean="0">
                          <a:solidFill>
                            <a:schemeClr val="tx1"/>
                          </a:solidFill>
                          <a:latin typeface="Times New Roman"/>
                          <a:ea typeface="Times New Roman"/>
                          <a:cs typeface="Times New Roman"/>
                        </a:rPr>
                        <a:t>asthma</a:t>
                      </a:r>
                      <a:r>
                        <a:rPr lang="it-IT" sz="1400" kern="1200" dirty="0" smtClean="0">
                          <a:solidFill>
                            <a:schemeClr val="tx1"/>
                          </a:solidFill>
                          <a:latin typeface="Times New Roman"/>
                          <a:ea typeface="Times New Roman"/>
                          <a:cs typeface="Times New Roman"/>
                        </a:rPr>
                        <a:t> </a:t>
                      </a:r>
                      <a:r>
                        <a:rPr lang="it-IT" sz="1400" kern="1200" dirty="0" err="1" smtClean="0">
                          <a:solidFill>
                            <a:schemeClr val="tx1"/>
                          </a:solidFill>
                          <a:latin typeface="Times New Roman"/>
                          <a:ea typeface="Times New Roman"/>
                          <a:cs typeface="Times New Roman"/>
                        </a:rPr>
                        <a:t>symptoms</a:t>
                      </a:r>
                      <a:r>
                        <a:rPr lang="it-IT" sz="1400" kern="1200" dirty="0" smtClean="0">
                          <a:solidFill>
                            <a:schemeClr val="tx1"/>
                          </a:solidFill>
                          <a:latin typeface="Times New Roman"/>
                          <a:ea typeface="Times New Roman"/>
                          <a:cs typeface="Times New Roman"/>
                        </a:rPr>
                        <a:t> or</a:t>
                      </a:r>
                      <a:r>
                        <a:rPr lang="it-IT" sz="1400" kern="1200" baseline="0" dirty="0" smtClean="0">
                          <a:solidFill>
                            <a:schemeClr val="tx1"/>
                          </a:solidFill>
                          <a:latin typeface="Times New Roman"/>
                          <a:ea typeface="Times New Roman"/>
                          <a:cs typeface="Times New Roman"/>
                        </a:rPr>
                        <a:t> </a:t>
                      </a:r>
                      <a:r>
                        <a:rPr lang="it-IT" sz="1400" kern="1200" baseline="0" dirty="0" err="1" smtClean="0">
                          <a:solidFill>
                            <a:schemeClr val="tx1"/>
                          </a:solidFill>
                          <a:latin typeface="Times New Roman"/>
                          <a:ea typeface="Times New Roman"/>
                          <a:cs typeface="Times New Roman"/>
                        </a:rPr>
                        <a:t>brething</a:t>
                      </a:r>
                      <a:r>
                        <a:rPr lang="it-IT" sz="1400" kern="1200" baseline="0" dirty="0" smtClean="0">
                          <a:solidFill>
                            <a:schemeClr val="tx1"/>
                          </a:solidFill>
                          <a:latin typeface="Times New Roman"/>
                          <a:ea typeface="Times New Roman"/>
                          <a:cs typeface="Times New Roman"/>
                        </a:rPr>
                        <a:t> </a:t>
                      </a:r>
                      <a:r>
                        <a:rPr lang="it-IT" sz="1400" kern="1200" baseline="0" dirty="0" err="1" smtClean="0">
                          <a:solidFill>
                            <a:schemeClr val="tx1"/>
                          </a:solidFill>
                          <a:latin typeface="Times New Roman"/>
                          <a:ea typeface="Times New Roman"/>
                          <a:cs typeface="Times New Roman"/>
                        </a:rPr>
                        <a:t>difficulties</a:t>
                      </a:r>
                      <a:r>
                        <a:rPr lang="it-IT" sz="1400" kern="1200" baseline="0" dirty="0" smtClean="0">
                          <a:solidFill>
                            <a:schemeClr val="tx1"/>
                          </a:solidFill>
                          <a:latin typeface="Times New Roman"/>
                          <a:ea typeface="Times New Roman"/>
                          <a:cs typeface="Times New Roman"/>
                        </a:rPr>
                        <a:t> </a:t>
                      </a:r>
                      <a:r>
                        <a:rPr lang="it-IT" sz="1400" kern="1200" baseline="0" dirty="0" err="1" smtClean="0">
                          <a:solidFill>
                            <a:schemeClr val="tx1"/>
                          </a:solidFill>
                          <a:latin typeface="Times New Roman"/>
                          <a:ea typeface="Times New Roman"/>
                          <a:cs typeface="Times New Roman"/>
                        </a:rPr>
                        <a:t>if</a:t>
                      </a:r>
                      <a:r>
                        <a:rPr lang="it-IT" sz="1400" kern="1200" baseline="0" dirty="0" smtClean="0">
                          <a:solidFill>
                            <a:schemeClr val="tx1"/>
                          </a:solidFill>
                          <a:latin typeface="Times New Roman"/>
                          <a:ea typeface="Times New Roman"/>
                          <a:cs typeface="Times New Roman"/>
                        </a:rPr>
                        <a:t> </a:t>
                      </a:r>
                      <a:r>
                        <a:rPr lang="it-IT" sz="1400" kern="1200" baseline="0" dirty="0" err="1" smtClean="0">
                          <a:solidFill>
                            <a:schemeClr val="tx1"/>
                          </a:solidFill>
                          <a:latin typeface="Times New Roman"/>
                          <a:ea typeface="Times New Roman"/>
                          <a:cs typeface="Times New Roman"/>
                        </a:rPr>
                        <a:t>inhaled</a:t>
                      </a:r>
                      <a:endParaRPr lang="it-IT" sz="1400" kern="1200" dirty="0" smtClean="0">
                        <a:solidFill>
                          <a:schemeClr val="tx1"/>
                        </a:solidFill>
                        <a:latin typeface="Times New Roman"/>
                        <a:ea typeface="Times New Roman"/>
                        <a:cs typeface="Times New Roman"/>
                      </a:endParaRPr>
                    </a:p>
                  </a:txBody>
                  <a:tcPr marL="17478" marR="17478" marT="17478" marB="174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t-IT" sz="1400" kern="1200" dirty="0" smtClean="0">
                          <a:solidFill>
                            <a:schemeClr val="tx1"/>
                          </a:solidFill>
                          <a:latin typeface="Times New Roman"/>
                          <a:ea typeface="Times New Roman"/>
                          <a:cs typeface="Times New Roman"/>
                        </a:rPr>
                        <a:t>H317: May cause </a:t>
                      </a:r>
                      <a:r>
                        <a:rPr lang="it-IT" sz="1400" kern="1200" dirty="0" err="1" smtClean="0">
                          <a:solidFill>
                            <a:schemeClr val="tx1"/>
                          </a:solidFill>
                          <a:latin typeface="Times New Roman"/>
                          <a:ea typeface="Times New Roman"/>
                          <a:cs typeface="Times New Roman"/>
                        </a:rPr>
                        <a:t>an</a:t>
                      </a:r>
                      <a:r>
                        <a:rPr lang="it-IT" sz="1400" kern="1200" dirty="0" smtClean="0">
                          <a:solidFill>
                            <a:schemeClr val="tx1"/>
                          </a:solidFill>
                          <a:latin typeface="Times New Roman"/>
                          <a:ea typeface="Times New Roman"/>
                          <a:cs typeface="Times New Roman"/>
                        </a:rPr>
                        <a:t> </a:t>
                      </a:r>
                      <a:r>
                        <a:rPr lang="it-IT" sz="1400" kern="1200" dirty="0" err="1" smtClean="0">
                          <a:solidFill>
                            <a:schemeClr val="tx1"/>
                          </a:solidFill>
                          <a:latin typeface="Times New Roman"/>
                          <a:ea typeface="Times New Roman"/>
                          <a:cs typeface="Times New Roman"/>
                        </a:rPr>
                        <a:t>allergic</a:t>
                      </a:r>
                      <a:r>
                        <a:rPr lang="it-IT" sz="1400" kern="1200" dirty="0" smtClean="0">
                          <a:solidFill>
                            <a:schemeClr val="tx1"/>
                          </a:solidFill>
                          <a:latin typeface="Times New Roman"/>
                          <a:ea typeface="Times New Roman"/>
                          <a:cs typeface="Times New Roman"/>
                        </a:rPr>
                        <a:t> </a:t>
                      </a:r>
                      <a:r>
                        <a:rPr lang="it-IT" sz="1400" kern="1200" dirty="0" err="1" smtClean="0">
                          <a:solidFill>
                            <a:schemeClr val="tx1"/>
                          </a:solidFill>
                          <a:latin typeface="Times New Roman"/>
                          <a:ea typeface="Times New Roman"/>
                          <a:cs typeface="Times New Roman"/>
                        </a:rPr>
                        <a:t>skin</a:t>
                      </a:r>
                      <a:r>
                        <a:rPr lang="it-IT" sz="1400" kern="1200" dirty="0" smtClean="0">
                          <a:solidFill>
                            <a:schemeClr val="tx1"/>
                          </a:solidFill>
                          <a:latin typeface="Times New Roman"/>
                          <a:ea typeface="Times New Roman"/>
                          <a:cs typeface="Times New Roman"/>
                        </a:rPr>
                        <a:t> </a:t>
                      </a:r>
                      <a:r>
                        <a:rPr lang="it-IT" sz="1400" kern="1200" dirty="0" err="1" smtClean="0">
                          <a:solidFill>
                            <a:schemeClr val="tx1"/>
                          </a:solidFill>
                          <a:latin typeface="Times New Roman"/>
                          <a:ea typeface="Times New Roman"/>
                          <a:cs typeface="Times New Roman"/>
                        </a:rPr>
                        <a:t>reaction</a:t>
                      </a:r>
                      <a:endParaRPr lang="it-IT" sz="1400" kern="1200" dirty="0" smtClean="0">
                        <a:solidFill>
                          <a:schemeClr val="tx1"/>
                        </a:solidFill>
                        <a:latin typeface="Times New Roman"/>
                        <a:ea typeface="Times New Roman"/>
                        <a:cs typeface="Times New Roman"/>
                      </a:endParaRPr>
                    </a:p>
                  </a:txBody>
                  <a:tcPr marL="17478" marR="17478" marT="17478" marB="174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0266">
                <a:tc>
                  <a:txBody>
                    <a:bodyPr/>
                    <a:lstStyle/>
                    <a:p>
                      <a:pPr algn="l"/>
                      <a:r>
                        <a:rPr lang="it-IT" sz="1400" kern="1200" dirty="0" err="1" smtClean="0">
                          <a:solidFill>
                            <a:schemeClr val="tx1"/>
                          </a:solidFill>
                          <a:latin typeface="Times New Roman"/>
                          <a:ea typeface="Times New Roman"/>
                          <a:cs typeface="Times New Roman"/>
                        </a:rPr>
                        <a:t>Precautionary</a:t>
                      </a:r>
                      <a:r>
                        <a:rPr lang="it-IT" sz="1400" kern="1200" dirty="0" smtClean="0">
                          <a:solidFill>
                            <a:schemeClr val="tx1"/>
                          </a:solidFill>
                          <a:latin typeface="Times New Roman"/>
                          <a:ea typeface="Times New Roman"/>
                          <a:cs typeface="Times New Roman"/>
                        </a:rPr>
                        <a:t> statement</a:t>
                      </a:r>
                    </a:p>
                    <a:p>
                      <a:pPr algn="l"/>
                      <a:r>
                        <a:rPr lang="it-IT" sz="1400" kern="1200" dirty="0" err="1" smtClean="0">
                          <a:solidFill>
                            <a:schemeClr val="tx1"/>
                          </a:solidFill>
                          <a:latin typeface="Times New Roman"/>
                          <a:ea typeface="Times New Roman"/>
                          <a:cs typeface="Times New Roman"/>
                        </a:rPr>
                        <a:t>Prevention</a:t>
                      </a:r>
                      <a:endParaRPr lang="it-IT" sz="1400" kern="1200" dirty="0" smtClean="0">
                        <a:solidFill>
                          <a:schemeClr val="tx1"/>
                        </a:solidFill>
                        <a:latin typeface="Times New Roman"/>
                        <a:ea typeface="Times New Roman"/>
                        <a:cs typeface="Times New Roman"/>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0000"/>
                        </a:lnSpc>
                        <a:spcBef>
                          <a:spcPts val="0"/>
                        </a:spcBef>
                        <a:spcAft>
                          <a:spcPts val="0"/>
                        </a:spcAft>
                      </a:pPr>
                      <a:r>
                        <a:rPr lang="en-GB" sz="1400" kern="1200" dirty="0" smtClean="0">
                          <a:solidFill>
                            <a:schemeClr val="tx1"/>
                          </a:solidFill>
                          <a:latin typeface="Times New Roman"/>
                          <a:ea typeface="Times New Roman"/>
                          <a:cs typeface="Times New Roman"/>
                        </a:rPr>
                        <a:t>P261</a:t>
                      </a:r>
                      <a:br>
                        <a:rPr lang="en-GB" sz="1400" kern="1200" dirty="0" smtClean="0">
                          <a:solidFill>
                            <a:schemeClr val="tx1"/>
                          </a:solidFill>
                          <a:latin typeface="Times New Roman"/>
                          <a:ea typeface="Times New Roman"/>
                          <a:cs typeface="Times New Roman"/>
                        </a:rPr>
                      </a:br>
                      <a:r>
                        <a:rPr lang="en-GB" sz="1400" kern="1200" dirty="0" smtClean="0">
                          <a:solidFill>
                            <a:schemeClr val="tx1"/>
                          </a:solidFill>
                          <a:latin typeface="Times New Roman"/>
                          <a:ea typeface="Times New Roman"/>
                          <a:cs typeface="Times New Roman"/>
                        </a:rPr>
                        <a:t>P285</a:t>
                      </a:r>
                      <a:endParaRPr lang="it-IT" sz="1400" kern="1200" dirty="0" smtClean="0">
                        <a:solidFill>
                          <a:schemeClr val="tx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en-GB" sz="1400" kern="1200" dirty="0" smtClean="0">
                          <a:solidFill>
                            <a:schemeClr val="tx1"/>
                          </a:solidFill>
                          <a:latin typeface="Times New Roman"/>
                          <a:ea typeface="Times New Roman"/>
                          <a:cs typeface="Times New Roman"/>
                        </a:rPr>
                        <a:t>P261</a:t>
                      </a:r>
                      <a:br>
                        <a:rPr lang="en-GB" sz="1400" kern="1200" dirty="0" smtClean="0">
                          <a:solidFill>
                            <a:schemeClr val="tx1"/>
                          </a:solidFill>
                          <a:latin typeface="Times New Roman"/>
                          <a:ea typeface="Times New Roman"/>
                          <a:cs typeface="Times New Roman"/>
                        </a:rPr>
                      </a:br>
                      <a:r>
                        <a:rPr lang="en-GB" sz="1400" kern="1200" dirty="0" smtClean="0">
                          <a:solidFill>
                            <a:schemeClr val="tx1"/>
                          </a:solidFill>
                          <a:latin typeface="Times New Roman"/>
                          <a:ea typeface="Times New Roman"/>
                          <a:cs typeface="Times New Roman"/>
                        </a:rPr>
                        <a:t>P272</a:t>
                      </a:r>
                      <a:br>
                        <a:rPr lang="en-GB" sz="1400" kern="1200" dirty="0" smtClean="0">
                          <a:solidFill>
                            <a:schemeClr val="tx1"/>
                          </a:solidFill>
                          <a:latin typeface="Times New Roman"/>
                          <a:ea typeface="Times New Roman"/>
                          <a:cs typeface="Times New Roman"/>
                        </a:rPr>
                      </a:br>
                      <a:r>
                        <a:rPr lang="en-GB" sz="1400" kern="1200" dirty="0" smtClean="0">
                          <a:solidFill>
                            <a:schemeClr val="tx1"/>
                          </a:solidFill>
                          <a:latin typeface="Times New Roman"/>
                          <a:ea typeface="Times New Roman"/>
                          <a:cs typeface="Times New Roman"/>
                        </a:rPr>
                        <a:t>P280</a:t>
                      </a:r>
                      <a:endParaRPr lang="it-IT" sz="1400" kern="1200" dirty="0" smtClean="0">
                        <a:solidFill>
                          <a:schemeClr val="tx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5692">
                <a:tc>
                  <a:txBody>
                    <a:bodyPr/>
                    <a:lstStyle/>
                    <a:p>
                      <a:pPr algn="l"/>
                      <a:r>
                        <a:rPr lang="it-IT" sz="1400" kern="1200" dirty="0" err="1" smtClean="0">
                          <a:solidFill>
                            <a:schemeClr val="tx1"/>
                          </a:solidFill>
                          <a:latin typeface="Times New Roman"/>
                          <a:ea typeface="Times New Roman"/>
                          <a:cs typeface="Times New Roman"/>
                        </a:rPr>
                        <a:t>Precautionary</a:t>
                      </a:r>
                      <a:r>
                        <a:rPr lang="it-IT" sz="1400" kern="1200" dirty="0" smtClean="0">
                          <a:solidFill>
                            <a:schemeClr val="tx1"/>
                          </a:solidFill>
                          <a:latin typeface="Times New Roman"/>
                          <a:ea typeface="Times New Roman"/>
                          <a:cs typeface="Times New Roman"/>
                        </a:rPr>
                        <a:t> statement</a:t>
                      </a:r>
                    </a:p>
                    <a:p>
                      <a:pPr algn="l"/>
                      <a:r>
                        <a:rPr lang="it-IT" sz="1400" kern="1200" dirty="0" err="1" smtClean="0">
                          <a:solidFill>
                            <a:schemeClr val="tx1"/>
                          </a:solidFill>
                          <a:latin typeface="Times New Roman"/>
                          <a:ea typeface="Times New Roman"/>
                          <a:cs typeface="Times New Roman"/>
                        </a:rPr>
                        <a:t>Response</a:t>
                      </a:r>
                      <a:endParaRPr lang="it-IT" sz="1400" kern="1200" dirty="0" smtClean="0">
                        <a:solidFill>
                          <a:schemeClr val="tx1"/>
                        </a:solidFill>
                        <a:latin typeface="Times New Roman"/>
                        <a:ea typeface="Times New Roman"/>
                        <a:cs typeface="Times New Roman"/>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0000"/>
                        </a:lnSpc>
                        <a:spcBef>
                          <a:spcPts val="0"/>
                        </a:spcBef>
                        <a:spcAft>
                          <a:spcPts val="0"/>
                        </a:spcAft>
                      </a:pPr>
                      <a:r>
                        <a:rPr lang="en-GB" sz="1400" kern="1200" dirty="0" smtClean="0">
                          <a:solidFill>
                            <a:schemeClr val="tx1"/>
                          </a:solidFill>
                          <a:latin typeface="Times New Roman"/>
                          <a:ea typeface="Times New Roman"/>
                          <a:cs typeface="Times New Roman"/>
                        </a:rPr>
                        <a:t>P304 + P341</a:t>
                      </a:r>
                      <a:br>
                        <a:rPr lang="en-GB" sz="1400" kern="1200" dirty="0" smtClean="0">
                          <a:solidFill>
                            <a:schemeClr val="tx1"/>
                          </a:solidFill>
                          <a:latin typeface="Times New Roman"/>
                          <a:ea typeface="Times New Roman"/>
                          <a:cs typeface="Times New Roman"/>
                        </a:rPr>
                      </a:br>
                      <a:r>
                        <a:rPr lang="en-GB" sz="1400" kern="1200" dirty="0" smtClean="0">
                          <a:solidFill>
                            <a:schemeClr val="tx1"/>
                          </a:solidFill>
                          <a:latin typeface="Times New Roman"/>
                          <a:ea typeface="Times New Roman"/>
                          <a:cs typeface="Times New Roman"/>
                        </a:rPr>
                        <a:t>P342+ P311</a:t>
                      </a:r>
                      <a:endParaRPr lang="it-IT" sz="1400" kern="1200" dirty="0" smtClean="0">
                        <a:solidFill>
                          <a:schemeClr val="tx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en-GB" sz="1400" kern="1200" dirty="0" smtClean="0">
                          <a:solidFill>
                            <a:schemeClr val="tx1"/>
                          </a:solidFill>
                          <a:latin typeface="Times New Roman"/>
                          <a:ea typeface="Times New Roman"/>
                          <a:cs typeface="Times New Roman"/>
                        </a:rPr>
                        <a:t>P302 + P352</a:t>
                      </a:r>
                      <a:br>
                        <a:rPr lang="en-GB" sz="1400" kern="1200" dirty="0" smtClean="0">
                          <a:solidFill>
                            <a:schemeClr val="tx1"/>
                          </a:solidFill>
                          <a:latin typeface="Times New Roman"/>
                          <a:ea typeface="Times New Roman"/>
                          <a:cs typeface="Times New Roman"/>
                        </a:rPr>
                      </a:br>
                      <a:r>
                        <a:rPr lang="en-GB" sz="1400" kern="1200" dirty="0" smtClean="0">
                          <a:solidFill>
                            <a:schemeClr val="tx1"/>
                          </a:solidFill>
                          <a:latin typeface="Times New Roman"/>
                          <a:ea typeface="Times New Roman"/>
                          <a:cs typeface="Times New Roman"/>
                        </a:rPr>
                        <a:t>P333 + P313</a:t>
                      </a:r>
                      <a:br>
                        <a:rPr lang="en-GB" sz="1400" kern="1200" dirty="0" smtClean="0">
                          <a:solidFill>
                            <a:schemeClr val="tx1"/>
                          </a:solidFill>
                          <a:latin typeface="Times New Roman"/>
                          <a:ea typeface="Times New Roman"/>
                          <a:cs typeface="Times New Roman"/>
                        </a:rPr>
                      </a:br>
                      <a:r>
                        <a:rPr lang="en-GB" sz="1400" kern="1200" dirty="0" smtClean="0">
                          <a:solidFill>
                            <a:schemeClr val="tx1"/>
                          </a:solidFill>
                          <a:latin typeface="Times New Roman"/>
                          <a:ea typeface="Times New Roman"/>
                          <a:cs typeface="Times New Roman"/>
                        </a:rPr>
                        <a:t>P321</a:t>
                      </a:r>
                      <a:br>
                        <a:rPr lang="en-GB" sz="1400" kern="1200" dirty="0" smtClean="0">
                          <a:solidFill>
                            <a:schemeClr val="tx1"/>
                          </a:solidFill>
                          <a:latin typeface="Times New Roman"/>
                          <a:ea typeface="Times New Roman"/>
                          <a:cs typeface="Times New Roman"/>
                        </a:rPr>
                      </a:br>
                      <a:r>
                        <a:rPr lang="en-GB" sz="1400" kern="1200" dirty="0" smtClean="0">
                          <a:solidFill>
                            <a:schemeClr val="tx1"/>
                          </a:solidFill>
                          <a:latin typeface="Times New Roman"/>
                          <a:ea typeface="Times New Roman"/>
                          <a:cs typeface="Times New Roman"/>
                        </a:rPr>
                        <a:t>P363</a:t>
                      </a:r>
                      <a:endParaRPr lang="it-IT" sz="1400" kern="1200" dirty="0" smtClean="0">
                        <a:solidFill>
                          <a:schemeClr val="tx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5692">
                <a:tc>
                  <a:txBody>
                    <a:bodyPr/>
                    <a:lstStyle/>
                    <a:p>
                      <a:pPr algn="l"/>
                      <a:r>
                        <a:rPr lang="it-IT" sz="1400" kern="1200" dirty="0" err="1" smtClean="0">
                          <a:solidFill>
                            <a:schemeClr val="tx1"/>
                          </a:solidFill>
                          <a:latin typeface="Times New Roman"/>
                          <a:ea typeface="Times New Roman"/>
                          <a:cs typeface="Times New Roman"/>
                        </a:rPr>
                        <a:t>Precautionary</a:t>
                      </a:r>
                      <a:r>
                        <a:rPr lang="it-IT" sz="1400" kern="1200" dirty="0" smtClean="0">
                          <a:solidFill>
                            <a:schemeClr val="tx1"/>
                          </a:solidFill>
                          <a:latin typeface="Times New Roman"/>
                          <a:ea typeface="Times New Roman"/>
                          <a:cs typeface="Times New Roman"/>
                        </a:rPr>
                        <a:t> statement</a:t>
                      </a:r>
                    </a:p>
                    <a:p>
                      <a:pPr algn="l"/>
                      <a:r>
                        <a:rPr lang="it-IT" sz="1400" kern="1200" dirty="0" err="1" smtClean="0">
                          <a:solidFill>
                            <a:schemeClr val="tx1"/>
                          </a:solidFill>
                          <a:latin typeface="Times New Roman"/>
                          <a:ea typeface="Times New Roman"/>
                          <a:cs typeface="Times New Roman"/>
                        </a:rPr>
                        <a:t>Storage</a:t>
                      </a:r>
                      <a:endParaRPr lang="it-IT" sz="1400" kern="1200" dirty="0" smtClean="0">
                        <a:solidFill>
                          <a:schemeClr val="tx1"/>
                        </a:solidFill>
                        <a:latin typeface="Times New Roman"/>
                        <a:ea typeface="Times New Roman"/>
                        <a:cs typeface="Times New Roman"/>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0000"/>
                        </a:lnSpc>
                        <a:spcBef>
                          <a:spcPts val="0"/>
                        </a:spcBef>
                        <a:spcAft>
                          <a:spcPts val="0"/>
                        </a:spcAft>
                      </a:pPr>
                      <a:endParaRPr lang="en-GB" sz="1400" kern="1200" dirty="0" smtClean="0">
                        <a:solidFill>
                          <a:schemeClr val="tx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endParaRPr lang="en-GB" sz="1400" kern="1200" dirty="0" smtClean="0">
                        <a:solidFill>
                          <a:schemeClr val="tx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5692">
                <a:tc>
                  <a:txBody>
                    <a:bodyPr/>
                    <a:lstStyle/>
                    <a:p>
                      <a:pPr algn="l"/>
                      <a:r>
                        <a:rPr lang="it-IT" sz="1400" kern="1200" dirty="0" err="1" smtClean="0">
                          <a:solidFill>
                            <a:schemeClr val="tx1"/>
                          </a:solidFill>
                          <a:latin typeface="Times New Roman"/>
                          <a:ea typeface="Times New Roman"/>
                          <a:cs typeface="Times New Roman"/>
                        </a:rPr>
                        <a:t>Precautionary</a:t>
                      </a:r>
                      <a:r>
                        <a:rPr lang="it-IT" sz="1400" kern="1200" dirty="0" smtClean="0">
                          <a:solidFill>
                            <a:schemeClr val="tx1"/>
                          </a:solidFill>
                          <a:latin typeface="Times New Roman"/>
                          <a:ea typeface="Times New Roman"/>
                          <a:cs typeface="Times New Roman"/>
                        </a:rPr>
                        <a:t> statement</a:t>
                      </a:r>
                    </a:p>
                    <a:p>
                      <a:pPr algn="l"/>
                      <a:r>
                        <a:rPr lang="it-IT" sz="1400" kern="1200" dirty="0" err="1" smtClean="0">
                          <a:solidFill>
                            <a:schemeClr val="tx1"/>
                          </a:solidFill>
                          <a:latin typeface="Times New Roman"/>
                          <a:ea typeface="Times New Roman"/>
                          <a:cs typeface="Times New Roman"/>
                        </a:rPr>
                        <a:t>Disposal</a:t>
                      </a:r>
                      <a:endParaRPr lang="en-GB" sz="1400" kern="1200" dirty="0" smtClean="0">
                        <a:solidFill>
                          <a:schemeClr val="tx1"/>
                        </a:solidFill>
                        <a:latin typeface="Times New Roman"/>
                        <a:ea typeface="Times New Roman"/>
                        <a:cs typeface="Times New Roman"/>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0000"/>
                        </a:lnSpc>
                        <a:spcBef>
                          <a:spcPts val="0"/>
                        </a:spcBef>
                        <a:spcAft>
                          <a:spcPts val="0"/>
                        </a:spcAft>
                      </a:pPr>
                      <a:r>
                        <a:rPr lang="en-GB" sz="1400" kern="1200" dirty="0" smtClean="0">
                          <a:solidFill>
                            <a:schemeClr val="tx1"/>
                          </a:solidFill>
                          <a:latin typeface="Times New Roman"/>
                          <a:ea typeface="Times New Roman"/>
                          <a:cs typeface="Times New Roman"/>
                        </a:rPr>
                        <a:t>P501</a:t>
                      </a:r>
                      <a:endParaRPr lang="it-IT" sz="1400" kern="1200" dirty="0" smtClean="0">
                        <a:solidFill>
                          <a:schemeClr val="tx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en-GB" sz="1400" kern="1200" dirty="0" smtClean="0">
                          <a:solidFill>
                            <a:schemeClr val="tx1"/>
                          </a:solidFill>
                          <a:latin typeface="Times New Roman"/>
                          <a:ea typeface="Times New Roman"/>
                          <a:cs typeface="Times New Roman"/>
                        </a:rPr>
                        <a:t>P501</a:t>
                      </a:r>
                      <a:endParaRPr lang="it-IT" sz="1400" kern="1200" dirty="0" smtClean="0">
                        <a:solidFill>
                          <a:schemeClr val="tx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Immagine 3" descr="!.jpg"/>
          <p:cNvPicPr>
            <a:picLocks noChangeAspect="1"/>
          </p:cNvPicPr>
          <p:nvPr/>
        </p:nvPicPr>
        <p:blipFill>
          <a:blip r:embed="rId2" cstate="print"/>
          <a:stretch>
            <a:fillRect/>
          </a:stretch>
        </p:blipFill>
        <p:spPr>
          <a:xfrm>
            <a:off x="7326328" y="2779705"/>
            <a:ext cx="811101" cy="820873"/>
          </a:xfrm>
          <a:prstGeom prst="rect">
            <a:avLst/>
          </a:prstGeom>
        </p:spPr>
      </p:pic>
      <p:pic>
        <p:nvPicPr>
          <p:cNvPr id="5" name="Immagine 4" descr="busto.jpg"/>
          <p:cNvPicPr>
            <a:picLocks noChangeAspect="1"/>
          </p:cNvPicPr>
          <p:nvPr/>
        </p:nvPicPr>
        <p:blipFill>
          <a:blip r:embed="rId3" cstate="print"/>
          <a:stretch>
            <a:fillRect/>
          </a:stretch>
        </p:blipFill>
        <p:spPr>
          <a:xfrm>
            <a:off x="3897304" y="2779705"/>
            <a:ext cx="785818" cy="805221"/>
          </a:xfrm>
          <a:prstGeom prst="rect">
            <a:avLst/>
          </a:prstGeom>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Sensitisers</a:t>
            </a:r>
            <a:endParaRPr lang="it-IT" dirty="0"/>
          </a:p>
        </p:txBody>
      </p:sp>
      <p:sp>
        <p:nvSpPr>
          <p:cNvPr id="3" name="Segnaposto contenuto 2"/>
          <p:cNvSpPr>
            <a:spLocks noGrp="1"/>
          </p:cNvSpPr>
          <p:nvPr>
            <p:ph idx="1"/>
          </p:nvPr>
        </p:nvSpPr>
        <p:spPr/>
        <p:txBody>
          <a:bodyPr/>
          <a:lstStyle/>
          <a:p>
            <a:r>
              <a:rPr lang="it-IT" dirty="0" err="1" smtClean="0"/>
              <a:t>Formaldheyde</a:t>
            </a:r>
            <a:r>
              <a:rPr lang="it-IT" dirty="0" smtClean="0"/>
              <a:t> (</a:t>
            </a:r>
            <a:r>
              <a:rPr lang="it-IT" dirty="0" err="1" smtClean="0"/>
              <a:t>skin</a:t>
            </a:r>
            <a:r>
              <a:rPr lang="it-IT" dirty="0" smtClean="0"/>
              <a:t>)</a:t>
            </a:r>
          </a:p>
          <a:p>
            <a:r>
              <a:rPr lang="it-IT" dirty="0" smtClean="0"/>
              <a:t>Toluene </a:t>
            </a:r>
            <a:r>
              <a:rPr lang="it-IT" dirty="0" err="1" smtClean="0"/>
              <a:t>diisocyanate</a:t>
            </a:r>
            <a:r>
              <a:rPr lang="it-IT" dirty="0" smtClean="0"/>
              <a:t> (</a:t>
            </a:r>
            <a:r>
              <a:rPr lang="it-IT" dirty="0" err="1" smtClean="0"/>
              <a:t>respiratory</a:t>
            </a:r>
            <a:r>
              <a:rPr lang="it-IT" dirty="0" smtClean="0"/>
              <a:t> and </a:t>
            </a:r>
            <a:r>
              <a:rPr lang="it-IT" dirty="0" err="1" smtClean="0"/>
              <a:t>skin</a:t>
            </a:r>
            <a:r>
              <a:rPr lang="it-IT" dirty="0" smtClean="0"/>
              <a:t>)</a:t>
            </a:r>
          </a:p>
          <a:p>
            <a:r>
              <a:rPr lang="it-IT" dirty="0" smtClean="0"/>
              <a:t>1-fluoro-2,4-dinitrobenzene (</a:t>
            </a:r>
            <a:r>
              <a:rPr lang="it-IT" dirty="0" err="1" smtClean="0"/>
              <a:t>skin</a:t>
            </a:r>
            <a:r>
              <a:rPr lang="it-IT" dirty="0" smtClean="0"/>
              <a:t>) </a:t>
            </a:r>
          </a:p>
          <a:p>
            <a:r>
              <a:rPr lang="it-IT" dirty="0" err="1" smtClean="0"/>
              <a:t>Potassium</a:t>
            </a:r>
            <a:r>
              <a:rPr lang="it-IT" dirty="0" smtClean="0"/>
              <a:t> </a:t>
            </a:r>
            <a:r>
              <a:rPr lang="it-IT" dirty="0" err="1" smtClean="0"/>
              <a:t>dichromate</a:t>
            </a:r>
            <a:r>
              <a:rPr lang="it-IT" dirty="0" smtClean="0"/>
              <a:t> (</a:t>
            </a:r>
            <a:r>
              <a:rPr lang="it-IT" dirty="0" err="1" smtClean="0"/>
              <a:t>respiratory</a:t>
            </a:r>
            <a:r>
              <a:rPr lang="it-IT" dirty="0" smtClean="0"/>
              <a:t> and </a:t>
            </a:r>
            <a:r>
              <a:rPr lang="it-IT" dirty="0" err="1" smtClean="0"/>
              <a:t>skin</a:t>
            </a:r>
            <a:r>
              <a:rPr lang="it-IT" dirty="0" smtClean="0"/>
              <a:t>)</a:t>
            </a:r>
          </a:p>
          <a:p>
            <a:r>
              <a:rPr lang="it-IT" dirty="0" smtClean="0"/>
              <a:t>N,N’</a:t>
            </a:r>
            <a:r>
              <a:rPr lang="it-IT" dirty="0" err="1" smtClean="0"/>
              <a:t>-dicyclohexildicarbodiimide</a:t>
            </a:r>
            <a:r>
              <a:rPr lang="it-IT" dirty="0" smtClean="0"/>
              <a:t> (</a:t>
            </a:r>
            <a:r>
              <a:rPr lang="it-IT" dirty="0" err="1" smtClean="0"/>
              <a:t>skin</a:t>
            </a:r>
            <a:r>
              <a:rPr lang="it-IT" dirty="0" smtClean="0"/>
              <a:t>)</a:t>
            </a:r>
          </a:p>
          <a:p>
            <a:r>
              <a:rPr lang="it-IT" dirty="0" smtClean="0"/>
              <a:t>Latex (</a:t>
            </a:r>
            <a:r>
              <a:rPr lang="it-IT" dirty="0" err="1" smtClean="0"/>
              <a:t>respiratory</a:t>
            </a:r>
            <a:r>
              <a:rPr lang="it-IT" dirty="0" smtClean="0"/>
              <a:t> and </a:t>
            </a:r>
            <a:r>
              <a:rPr lang="it-IT" dirty="0" err="1" smtClean="0"/>
              <a:t>skin</a:t>
            </a:r>
            <a:r>
              <a:rPr lang="it-IT" dirty="0" smtClean="0"/>
              <a:t>)</a:t>
            </a:r>
            <a:endParaRPr lang="it-IT"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Chronic</a:t>
            </a:r>
            <a:r>
              <a:rPr lang="it-IT" dirty="0" smtClean="0"/>
              <a:t> </a:t>
            </a:r>
            <a:r>
              <a:rPr lang="it-IT" dirty="0" err="1" smtClean="0"/>
              <a:t>toxicity</a:t>
            </a:r>
            <a:endParaRPr lang="it-IT" dirty="0"/>
          </a:p>
        </p:txBody>
      </p:sp>
      <p:sp>
        <p:nvSpPr>
          <p:cNvPr id="3" name="Segnaposto contenuto 2"/>
          <p:cNvSpPr>
            <a:spLocks noGrp="1"/>
          </p:cNvSpPr>
          <p:nvPr>
            <p:ph idx="1"/>
          </p:nvPr>
        </p:nvSpPr>
        <p:spPr/>
        <p:txBody>
          <a:bodyPr/>
          <a:lstStyle/>
          <a:p>
            <a:r>
              <a:rPr lang="en-US" dirty="0" smtClean="0"/>
              <a:t>Chronic toxicity is the production of systemic damage due to repeated exposure to small doses of a chemical for a long time</a:t>
            </a:r>
          </a:p>
          <a:p>
            <a:r>
              <a:rPr lang="en-US" dirty="0" smtClean="0"/>
              <a:t>The result is a chronic intoxication, cancer or other effects</a:t>
            </a:r>
          </a:p>
          <a:p>
            <a:r>
              <a:rPr lang="en-US" dirty="0" smtClean="0"/>
              <a:t>Acute toxicity does not necessarily precede chronic. Symptoms of chronic toxicity often appear slowly and progressively and it is not always easy to recognize the correlation with the exposure to the agent</a:t>
            </a:r>
            <a:endParaRPr lang="it-IT" dirty="0" smtClean="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Chronic</a:t>
            </a:r>
            <a:r>
              <a:rPr lang="it-IT" dirty="0" smtClean="0"/>
              <a:t> </a:t>
            </a:r>
            <a:r>
              <a:rPr lang="it-IT" dirty="0" err="1" smtClean="0"/>
              <a:t>toxicity</a:t>
            </a:r>
            <a:endParaRPr lang="it-IT" dirty="0"/>
          </a:p>
        </p:txBody>
      </p:sp>
      <p:sp>
        <p:nvSpPr>
          <p:cNvPr id="3" name="Segnaposto contenuto 2"/>
          <p:cNvSpPr>
            <a:spLocks noGrp="1"/>
          </p:cNvSpPr>
          <p:nvPr>
            <p:ph idx="1"/>
          </p:nvPr>
        </p:nvSpPr>
        <p:spPr>
          <a:xfrm>
            <a:off x="741362" y="2101850"/>
            <a:ext cx="8835453" cy="4757738"/>
          </a:xfrm>
        </p:spPr>
        <p:txBody>
          <a:bodyPr/>
          <a:lstStyle/>
          <a:p>
            <a:r>
              <a:rPr lang="en-US" dirty="0" smtClean="0"/>
              <a:t>Although case observation induces suspicion that a certain agent produces chronic toxicity, establishing the link between exposure and effect is often very difficult</a:t>
            </a:r>
            <a:r>
              <a:rPr lang="it-IT" dirty="0" smtClean="0"/>
              <a:t>;</a:t>
            </a:r>
          </a:p>
          <a:p>
            <a:r>
              <a:rPr lang="en-US" dirty="0" smtClean="0"/>
              <a:t>Often large number of subjects epidemiological studies are needed to infer correlation by statistical analysis</a:t>
            </a:r>
            <a:r>
              <a:rPr lang="it-IT" dirty="0" smtClean="0"/>
              <a:t>.</a:t>
            </a:r>
          </a:p>
          <a:p>
            <a:r>
              <a:rPr lang="en-US" dirty="0" smtClean="0"/>
              <a:t>First of all there are animal studies that are followed by epidemiological studies on population samples</a:t>
            </a:r>
            <a:r>
              <a:rPr lang="it-IT" dirty="0" smtClean="0"/>
              <a:t>.</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Germ</a:t>
            </a:r>
            <a:r>
              <a:rPr lang="it-IT" dirty="0" smtClean="0"/>
              <a:t> </a:t>
            </a:r>
            <a:r>
              <a:rPr lang="it-IT" dirty="0" err="1" smtClean="0"/>
              <a:t>cell</a:t>
            </a:r>
            <a:r>
              <a:rPr lang="it-IT" dirty="0" smtClean="0"/>
              <a:t> mutagenicity</a:t>
            </a:r>
            <a:endParaRPr lang="it-IT" dirty="0"/>
          </a:p>
        </p:txBody>
      </p:sp>
      <p:sp>
        <p:nvSpPr>
          <p:cNvPr id="3" name="Segnaposto contenuto 2"/>
          <p:cNvSpPr>
            <a:spLocks noGrp="1"/>
          </p:cNvSpPr>
          <p:nvPr>
            <p:ph idx="1"/>
          </p:nvPr>
        </p:nvSpPr>
        <p:spPr>
          <a:xfrm>
            <a:off x="741362" y="2101849"/>
            <a:ext cx="8979469" cy="5206380"/>
          </a:xfrm>
        </p:spPr>
        <p:txBody>
          <a:bodyPr>
            <a:normAutofit fontScale="92500" lnSpcReduction="20000"/>
          </a:bodyPr>
          <a:lstStyle/>
          <a:p>
            <a:pPr>
              <a:lnSpc>
                <a:spcPct val="120000"/>
              </a:lnSpc>
            </a:pPr>
            <a:r>
              <a:rPr lang="it-IT" dirty="0" smtClean="0"/>
              <a:t>A </a:t>
            </a:r>
            <a:r>
              <a:rPr lang="it-IT" b="1" dirty="0" err="1" smtClean="0"/>
              <a:t>mutation</a:t>
            </a:r>
            <a:r>
              <a:rPr lang="it-IT" dirty="0" smtClean="0"/>
              <a:t> </a:t>
            </a:r>
            <a:r>
              <a:rPr lang="it-IT" dirty="0" err="1" smtClean="0"/>
              <a:t>means</a:t>
            </a:r>
            <a:r>
              <a:rPr lang="it-IT" dirty="0" smtClean="0"/>
              <a:t> a </a:t>
            </a:r>
            <a:r>
              <a:rPr lang="it-IT" dirty="0" err="1" smtClean="0"/>
              <a:t>permanent</a:t>
            </a:r>
            <a:r>
              <a:rPr lang="it-IT" dirty="0" smtClean="0"/>
              <a:t> </a:t>
            </a:r>
            <a:r>
              <a:rPr lang="it-IT" dirty="0" err="1" smtClean="0"/>
              <a:t>change</a:t>
            </a:r>
            <a:r>
              <a:rPr lang="it-IT" dirty="0" smtClean="0"/>
              <a:t> in the </a:t>
            </a:r>
            <a:r>
              <a:rPr lang="it-IT" dirty="0" err="1" smtClean="0"/>
              <a:t>amount</a:t>
            </a:r>
            <a:r>
              <a:rPr lang="it-IT" dirty="0" smtClean="0"/>
              <a:t> or </a:t>
            </a:r>
            <a:r>
              <a:rPr lang="it-IT" dirty="0" err="1" smtClean="0"/>
              <a:t>structure</a:t>
            </a:r>
            <a:r>
              <a:rPr lang="it-IT" dirty="0" smtClean="0"/>
              <a:t> </a:t>
            </a:r>
            <a:r>
              <a:rPr lang="it-IT" dirty="0" err="1" smtClean="0"/>
              <a:t>of</a:t>
            </a:r>
            <a:r>
              <a:rPr lang="it-IT" dirty="0" smtClean="0"/>
              <a:t> </a:t>
            </a:r>
            <a:r>
              <a:rPr lang="it-IT" dirty="0" err="1" smtClean="0"/>
              <a:t>genetic</a:t>
            </a:r>
            <a:r>
              <a:rPr lang="it-IT" dirty="0" smtClean="0"/>
              <a:t> material in a </a:t>
            </a:r>
            <a:r>
              <a:rPr lang="it-IT" dirty="0" err="1" smtClean="0"/>
              <a:t>cell</a:t>
            </a:r>
            <a:endParaRPr lang="it-IT" dirty="0" smtClean="0"/>
          </a:p>
          <a:p>
            <a:pPr>
              <a:lnSpc>
                <a:spcPct val="120000"/>
              </a:lnSpc>
            </a:pPr>
            <a:r>
              <a:rPr lang="it-IT" dirty="0" smtClean="0"/>
              <a:t>The </a:t>
            </a:r>
            <a:r>
              <a:rPr lang="it-IT" dirty="0" err="1" smtClean="0"/>
              <a:t>term</a:t>
            </a:r>
            <a:r>
              <a:rPr lang="it-IT" b="1" dirty="0" smtClean="0"/>
              <a:t> </a:t>
            </a:r>
            <a:r>
              <a:rPr lang="it-IT" b="1" dirty="0" err="1" smtClean="0"/>
              <a:t>mutagenic</a:t>
            </a:r>
            <a:r>
              <a:rPr lang="it-IT" dirty="0" smtClean="0"/>
              <a:t> and </a:t>
            </a:r>
            <a:r>
              <a:rPr lang="it-IT" b="1" dirty="0" err="1" smtClean="0"/>
              <a:t>mutagen</a:t>
            </a:r>
            <a:r>
              <a:rPr lang="it-IT" dirty="0" smtClean="0"/>
              <a:t> </a:t>
            </a:r>
            <a:r>
              <a:rPr lang="it-IT" dirty="0" err="1" smtClean="0"/>
              <a:t>will</a:t>
            </a:r>
            <a:r>
              <a:rPr lang="it-IT" dirty="0" smtClean="0"/>
              <a:t> </a:t>
            </a:r>
            <a:r>
              <a:rPr lang="it-IT" dirty="0" err="1" smtClean="0"/>
              <a:t>be</a:t>
            </a:r>
            <a:r>
              <a:rPr lang="it-IT" dirty="0" smtClean="0"/>
              <a:t> </a:t>
            </a:r>
            <a:r>
              <a:rPr lang="it-IT" dirty="0" err="1" smtClean="0"/>
              <a:t>used</a:t>
            </a:r>
            <a:r>
              <a:rPr lang="it-IT" dirty="0" smtClean="0"/>
              <a:t> </a:t>
            </a:r>
            <a:r>
              <a:rPr lang="it-IT" dirty="0" err="1" smtClean="0"/>
              <a:t>for</a:t>
            </a:r>
            <a:r>
              <a:rPr lang="it-IT" dirty="0" smtClean="0"/>
              <a:t> </a:t>
            </a:r>
            <a:r>
              <a:rPr lang="it-IT" dirty="0" err="1" smtClean="0"/>
              <a:t>agents</a:t>
            </a:r>
            <a:r>
              <a:rPr lang="it-IT" dirty="0" smtClean="0"/>
              <a:t> </a:t>
            </a:r>
            <a:r>
              <a:rPr lang="it-IT" dirty="0" err="1" smtClean="0"/>
              <a:t>giving</a:t>
            </a:r>
            <a:r>
              <a:rPr lang="it-IT" dirty="0" smtClean="0"/>
              <a:t> rise </a:t>
            </a:r>
            <a:r>
              <a:rPr lang="it-IT" dirty="0" err="1" smtClean="0"/>
              <a:t>to</a:t>
            </a:r>
            <a:r>
              <a:rPr lang="it-IT" dirty="0" smtClean="0"/>
              <a:t> </a:t>
            </a:r>
            <a:r>
              <a:rPr lang="it-IT" dirty="0" err="1" smtClean="0"/>
              <a:t>an</a:t>
            </a:r>
            <a:r>
              <a:rPr lang="it-IT" dirty="0" smtClean="0"/>
              <a:t> </a:t>
            </a:r>
            <a:r>
              <a:rPr lang="it-IT" dirty="0" err="1" smtClean="0"/>
              <a:t>increased</a:t>
            </a:r>
            <a:r>
              <a:rPr lang="it-IT" dirty="0" smtClean="0"/>
              <a:t> </a:t>
            </a:r>
            <a:r>
              <a:rPr lang="it-IT" dirty="0" err="1" smtClean="0"/>
              <a:t>occurrence</a:t>
            </a:r>
            <a:r>
              <a:rPr lang="it-IT" dirty="0" smtClean="0"/>
              <a:t> </a:t>
            </a:r>
            <a:r>
              <a:rPr lang="it-IT" dirty="0" err="1" smtClean="0"/>
              <a:t>of</a:t>
            </a:r>
            <a:r>
              <a:rPr lang="it-IT" dirty="0" smtClean="0"/>
              <a:t> </a:t>
            </a:r>
            <a:r>
              <a:rPr lang="it-IT" dirty="0" err="1" smtClean="0"/>
              <a:t>mutation</a:t>
            </a:r>
            <a:r>
              <a:rPr lang="it-IT" dirty="0" smtClean="0"/>
              <a:t> in </a:t>
            </a:r>
            <a:r>
              <a:rPr lang="it-IT" dirty="0" err="1" smtClean="0"/>
              <a:t>popualtions</a:t>
            </a:r>
            <a:r>
              <a:rPr lang="it-IT" dirty="0" smtClean="0"/>
              <a:t> </a:t>
            </a:r>
            <a:r>
              <a:rPr lang="it-IT" dirty="0" err="1" smtClean="0"/>
              <a:t>of</a:t>
            </a:r>
            <a:r>
              <a:rPr lang="it-IT" dirty="0" smtClean="0"/>
              <a:t> </a:t>
            </a:r>
            <a:r>
              <a:rPr lang="it-IT" dirty="0" err="1" smtClean="0"/>
              <a:t>cell</a:t>
            </a:r>
            <a:r>
              <a:rPr lang="it-IT" dirty="0" smtClean="0"/>
              <a:t> and/or </a:t>
            </a:r>
            <a:r>
              <a:rPr lang="it-IT" dirty="0" err="1" smtClean="0"/>
              <a:t>organisms</a:t>
            </a:r>
            <a:r>
              <a:rPr lang="it-IT" dirty="0" smtClean="0"/>
              <a:t>.</a:t>
            </a:r>
          </a:p>
          <a:p>
            <a:pPr>
              <a:lnSpc>
                <a:spcPct val="120000"/>
              </a:lnSpc>
            </a:pPr>
            <a:r>
              <a:rPr lang="it-IT" dirty="0" err="1" smtClean="0"/>
              <a:t>This</a:t>
            </a:r>
            <a:r>
              <a:rPr lang="it-IT" dirty="0" smtClean="0"/>
              <a:t> </a:t>
            </a:r>
            <a:r>
              <a:rPr lang="it-IT" dirty="0" err="1" smtClean="0"/>
              <a:t>hazard</a:t>
            </a:r>
            <a:r>
              <a:rPr lang="it-IT" dirty="0" smtClean="0"/>
              <a:t> </a:t>
            </a:r>
            <a:r>
              <a:rPr lang="it-IT" dirty="0" err="1" smtClean="0"/>
              <a:t>class</a:t>
            </a:r>
            <a:r>
              <a:rPr lang="it-IT" dirty="0" smtClean="0"/>
              <a:t> </a:t>
            </a:r>
            <a:r>
              <a:rPr lang="it-IT" dirty="0" err="1" smtClean="0"/>
              <a:t>is</a:t>
            </a:r>
            <a:r>
              <a:rPr lang="it-IT" dirty="0" smtClean="0"/>
              <a:t> </a:t>
            </a:r>
            <a:r>
              <a:rPr lang="it-IT" dirty="0" err="1" smtClean="0"/>
              <a:t>primarily</a:t>
            </a:r>
            <a:r>
              <a:rPr lang="it-IT" dirty="0" smtClean="0"/>
              <a:t> </a:t>
            </a:r>
            <a:r>
              <a:rPr lang="it-IT" dirty="0" err="1" smtClean="0"/>
              <a:t>concerned</a:t>
            </a:r>
            <a:r>
              <a:rPr lang="it-IT" dirty="0" smtClean="0"/>
              <a:t> </a:t>
            </a:r>
            <a:r>
              <a:rPr lang="it-IT" dirty="0" err="1" smtClean="0"/>
              <a:t>with</a:t>
            </a:r>
            <a:r>
              <a:rPr lang="it-IT" dirty="0" smtClean="0"/>
              <a:t> </a:t>
            </a:r>
            <a:r>
              <a:rPr lang="it-IT" dirty="0" err="1" smtClean="0"/>
              <a:t>substances</a:t>
            </a:r>
            <a:r>
              <a:rPr lang="it-IT" dirty="0" smtClean="0"/>
              <a:t> </a:t>
            </a:r>
            <a:r>
              <a:rPr lang="it-IT" dirty="0" err="1" smtClean="0"/>
              <a:t>that</a:t>
            </a:r>
            <a:r>
              <a:rPr lang="it-IT" dirty="0" smtClean="0"/>
              <a:t> </a:t>
            </a:r>
            <a:r>
              <a:rPr lang="it-IT" dirty="0" err="1" smtClean="0"/>
              <a:t>may</a:t>
            </a:r>
            <a:r>
              <a:rPr lang="it-IT" dirty="0" smtClean="0"/>
              <a:t> cause </a:t>
            </a:r>
            <a:r>
              <a:rPr lang="it-IT" dirty="0" err="1" smtClean="0"/>
              <a:t>mutations</a:t>
            </a:r>
            <a:r>
              <a:rPr lang="it-IT" dirty="0" smtClean="0"/>
              <a:t> in the </a:t>
            </a:r>
            <a:r>
              <a:rPr lang="it-IT" dirty="0" err="1" smtClean="0"/>
              <a:t>germ</a:t>
            </a:r>
            <a:r>
              <a:rPr lang="it-IT" dirty="0" smtClean="0"/>
              <a:t> </a:t>
            </a:r>
            <a:r>
              <a:rPr lang="it-IT" dirty="0" err="1" smtClean="0"/>
              <a:t>cells</a:t>
            </a:r>
            <a:r>
              <a:rPr lang="it-IT" dirty="0" smtClean="0"/>
              <a:t> </a:t>
            </a:r>
            <a:r>
              <a:rPr lang="it-IT" dirty="0" err="1" smtClean="0"/>
              <a:t>of</a:t>
            </a:r>
            <a:r>
              <a:rPr lang="it-IT" dirty="0" smtClean="0"/>
              <a:t> </a:t>
            </a:r>
            <a:r>
              <a:rPr lang="it-IT" dirty="0" err="1" smtClean="0"/>
              <a:t>human</a:t>
            </a:r>
            <a:r>
              <a:rPr lang="it-IT" dirty="0" smtClean="0"/>
              <a:t> </a:t>
            </a:r>
            <a:r>
              <a:rPr lang="it-IT" dirty="0" err="1" smtClean="0"/>
              <a:t>that</a:t>
            </a:r>
            <a:r>
              <a:rPr lang="it-IT" dirty="0" smtClean="0"/>
              <a:t> can </a:t>
            </a:r>
            <a:r>
              <a:rPr lang="it-IT" dirty="0" err="1" smtClean="0"/>
              <a:t>be</a:t>
            </a:r>
            <a:r>
              <a:rPr lang="it-IT" dirty="0" smtClean="0"/>
              <a:t> </a:t>
            </a:r>
            <a:r>
              <a:rPr lang="it-IT" dirty="0" err="1" smtClean="0"/>
              <a:t>transmitted</a:t>
            </a:r>
            <a:r>
              <a:rPr lang="it-IT" dirty="0" smtClean="0"/>
              <a:t> </a:t>
            </a:r>
            <a:r>
              <a:rPr lang="it-IT" dirty="0" err="1" smtClean="0"/>
              <a:t>to</a:t>
            </a:r>
            <a:r>
              <a:rPr lang="it-IT" dirty="0" smtClean="0"/>
              <a:t> the </a:t>
            </a:r>
            <a:r>
              <a:rPr lang="it-IT" dirty="0" err="1" smtClean="0"/>
              <a:t>progeny</a:t>
            </a:r>
            <a:endParaRPr lang="it-IT" dirty="0" smtClean="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i="1" dirty="0" err="1" smtClean="0"/>
              <a:t>Germ</a:t>
            </a:r>
            <a:r>
              <a:rPr lang="it-IT" i="1" dirty="0" smtClean="0"/>
              <a:t> </a:t>
            </a:r>
            <a:r>
              <a:rPr lang="it-IT" i="1" dirty="0" err="1" smtClean="0"/>
              <a:t>cell</a:t>
            </a:r>
            <a:r>
              <a:rPr lang="it-IT" i="1" dirty="0" smtClean="0"/>
              <a:t> mutagenicity</a:t>
            </a:r>
            <a:endParaRPr lang="it-IT" dirty="0"/>
          </a:p>
        </p:txBody>
      </p:sp>
      <p:sp>
        <p:nvSpPr>
          <p:cNvPr id="3" name="Segnaposto contenuto 2"/>
          <p:cNvSpPr>
            <a:spLocks noGrp="1"/>
          </p:cNvSpPr>
          <p:nvPr>
            <p:ph idx="1"/>
          </p:nvPr>
        </p:nvSpPr>
        <p:spPr/>
        <p:txBody>
          <a:bodyPr>
            <a:normAutofit fontScale="92500"/>
          </a:bodyPr>
          <a:lstStyle/>
          <a:p>
            <a:pPr>
              <a:lnSpc>
                <a:spcPct val="110000"/>
              </a:lnSpc>
            </a:pPr>
            <a:r>
              <a:rPr lang="it-IT" dirty="0" smtClean="0"/>
              <a:t>The more </a:t>
            </a:r>
            <a:r>
              <a:rPr lang="it-IT" dirty="0" err="1" smtClean="0"/>
              <a:t>gebneral</a:t>
            </a:r>
            <a:r>
              <a:rPr lang="it-IT" dirty="0" smtClean="0"/>
              <a:t> </a:t>
            </a:r>
            <a:r>
              <a:rPr lang="it-IT" dirty="0" err="1" smtClean="0"/>
              <a:t>terms</a:t>
            </a:r>
            <a:r>
              <a:rPr lang="it-IT" dirty="0" smtClean="0"/>
              <a:t> «</a:t>
            </a:r>
            <a:r>
              <a:rPr lang="it-IT" i="1" dirty="0" err="1" smtClean="0"/>
              <a:t>genotoxic</a:t>
            </a:r>
            <a:r>
              <a:rPr lang="it-IT" dirty="0" smtClean="0"/>
              <a:t>» and «</a:t>
            </a:r>
            <a:r>
              <a:rPr lang="it-IT" i="1" dirty="0" err="1" smtClean="0"/>
              <a:t>genotoxicity</a:t>
            </a:r>
            <a:r>
              <a:rPr lang="it-IT" dirty="0" smtClean="0"/>
              <a:t>» </a:t>
            </a:r>
            <a:r>
              <a:rPr lang="it-IT" dirty="0" err="1" smtClean="0"/>
              <a:t>apply</a:t>
            </a:r>
            <a:r>
              <a:rPr lang="it-IT" dirty="0" smtClean="0"/>
              <a:t> </a:t>
            </a:r>
            <a:r>
              <a:rPr lang="it-IT" dirty="0" err="1" smtClean="0"/>
              <a:t>to</a:t>
            </a:r>
            <a:r>
              <a:rPr lang="it-IT" dirty="0" smtClean="0"/>
              <a:t> </a:t>
            </a:r>
            <a:r>
              <a:rPr lang="it-IT" dirty="0" err="1" smtClean="0"/>
              <a:t>agents</a:t>
            </a:r>
            <a:r>
              <a:rPr lang="it-IT" dirty="0" smtClean="0"/>
              <a:t> or </a:t>
            </a:r>
            <a:r>
              <a:rPr lang="it-IT" dirty="0" err="1" smtClean="0"/>
              <a:t>processes</a:t>
            </a:r>
            <a:r>
              <a:rPr lang="it-IT" dirty="0" smtClean="0"/>
              <a:t> </a:t>
            </a:r>
            <a:r>
              <a:rPr lang="it-IT" dirty="0" err="1" smtClean="0"/>
              <a:t>which</a:t>
            </a:r>
            <a:r>
              <a:rPr lang="it-IT" dirty="0" smtClean="0"/>
              <a:t> alter te </a:t>
            </a:r>
            <a:r>
              <a:rPr lang="it-IT" dirty="0" err="1" smtClean="0"/>
              <a:t>structure</a:t>
            </a:r>
            <a:r>
              <a:rPr lang="it-IT" dirty="0" smtClean="0"/>
              <a:t>, the information </a:t>
            </a:r>
            <a:r>
              <a:rPr lang="it-IT" dirty="0" err="1" smtClean="0"/>
              <a:t>content</a:t>
            </a:r>
            <a:r>
              <a:rPr lang="it-IT" dirty="0" smtClean="0"/>
              <a:t>, or </a:t>
            </a:r>
            <a:r>
              <a:rPr lang="it-IT" dirty="0" err="1" smtClean="0"/>
              <a:t>segregation</a:t>
            </a:r>
            <a:r>
              <a:rPr lang="it-IT" dirty="0" smtClean="0"/>
              <a:t> </a:t>
            </a:r>
            <a:r>
              <a:rPr lang="it-IT" dirty="0" err="1" smtClean="0"/>
              <a:t>of</a:t>
            </a:r>
            <a:r>
              <a:rPr lang="it-IT" dirty="0" smtClean="0"/>
              <a:t> DNA, </a:t>
            </a:r>
            <a:r>
              <a:rPr lang="it-IT" dirty="0" err="1" smtClean="0"/>
              <a:t>including</a:t>
            </a:r>
            <a:r>
              <a:rPr lang="it-IT" dirty="0" smtClean="0"/>
              <a:t> </a:t>
            </a:r>
            <a:r>
              <a:rPr lang="it-IT" dirty="0" err="1" smtClean="0"/>
              <a:t>thiose</a:t>
            </a:r>
            <a:r>
              <a:rPr lang="it-IT" dirty="0" smtClean="0"/>
              <a:t> </a:t>
            </a:r>
            <a:r>
              <a:rPr lang="it-IT" dirty="0" err="1" smtClean="0"/>
              <a:t>which</a:t>
            </a:r>
            <a:r>
              <a:rPr lang="it-IT" dirty="0" smtClean="0"/>
              <a:t> cause DNA </a:t>
            </a:r>
            <a:r>
              <a:rPr lang="it-IT" dirty="0" err="1" smtClean="0"/>
              <a:t>damage</a:t>
            </a:r>
            <a:r>
              <a:rPr lang="it-IT" dirty="0" smtClean="0"/>
              <a:t> </a:t>
            </a:r>
            <a:r>
              <a:rPr lang="it-IT" dirty="0" err="1" smtClean="0"/>
              <a:t>by</a:t>
            </a:r>
            <a:r>
              <a:rPr lang="it-IT" dirty="0" smtClean="0"/>
              <a:t> </a:t>
            </a:r>
            <a:r>
              <a:rPr lang="it-IT" dirty="0" err="1" smtClean="0"/>
              <a:t>interfering</a:t>
            </a:r>
            <a:r>
              <a:rPr lang="it-IT" dirty="0" smtClean="0"/>
              <a:t> </a:t>
            </a:r>
            <a:r>
              <a:rPr lang="it-IT" dirty="0" err="1" smtClean="0"/>
              <a:t>with</a:t>
            </a:r>
            <a:r>
              <a:rPr lang="it-IT" dirty="0" smtClean="0"/>
              <a:t> </a:t>
            </a:r>
            <a:r>
              <a:rPr lang="it-IT" dirty="0" err="1" smtClean="0"/>
              <a:t>normal</a:t>
            </a:r>
            <a:r>
              <a:rPr lang="it-IT" dirty="0" smtClean="0"/>
              <a:t> </a:t>
            </a:r>
            <a:r>
              <a:rPr lang="it-IT" dirty="0" err="1" smtClean="0"/>
              <a:t>replication</a:t>
            </a:r>
            <a:r>
              <a:rPr lang="it-IT" dirty="0" smtClean="0"/>
              <a:t> </a:t>
            </a:r>
            <a:r>
              <a:rPr lang="it-IT" dirty="0" err="1" smtClean="0"/>
              <a:t>processes</a:t>
            </a:r>
            <a:r>
              <a:rPr lang="it-IT" dirty="0" smtClean="0"/>
              <a:t>, or </a:t>
            </a:r>
            <a:r>
              <a:rPr lang="it-IT" dirty="0" err="1" smtClean="0"/>
              <a:t>which</a:t>
            </a:r>
            <a:r>
              <a:rPr lang="it-IT" dirty="0" smtClean="0"/>
              <a:t> in a </a:t>
            </a:r>
            <a:r>
              <a:rPr lang="it-IT" dirty="0" err="1" smtClean="0"/>
              <a:t>non-physiological</a:t>
            </a:r>
            <a:r>
              <a:rPr lang="it-IT" dirty="0" smtClean="0"/>
              <a:t> </a:t>
            </a:r>
            <a:r>
              <a:rPr lang="it-IT" dirty="0" err="1" smtClean="0"/>
              <a:t>manner</a:t>
            </a:r>
            <a:r>
              <a:rPr lang="it-IT" dirty="0" smtClean="0"/>
              <a:t> (</a:t>
            </a:r>
            <a:r>
              <a:rPr lang="it-IT" dirty="0" err="1" smtClean="0"/>
              <a:t>temporarily</a:t>
            </a:r>
            <a:r>
              <a:rPr lang="it-IT" dirty="0" smtClean="0"/>
              <a:t>) alter </a:t>
            </a:r>
            <a:r>
              <a:rPr lang="it-IT" dirty="0" err="1" smtClean="0"/>
              <a:t>its</a:t>
            </a:r>
            <a:r>
              <a:rPr lang="it-IT" dirty="0" smtClean="0"/>
              <a:t> </a:t>
            </a:r>
            <a:r>
              <a:rPr lang="it-IT" dirty="0" err="1" smtClean="0"/>
              <a:t>replication</a:t>
            </a:r>
            <a:r>
              <a:rPr lang="it-IT" dirty="0" smtClean="0"/>
              <a:t>. </a:t>
            </a:r>
            <a:r>
              <a:rPr lang="it-IT" dirty="0" err="1" smtClean="0"/>
              <a:t>Genotoxicity</a:t>
            </a:r>
            <a:r>
              <a:rPr lang="it-IT" dirty="0" smtClean="0"/>
              <a:t> test </a:t>
            </a:r>
            <a:r>
              <a:rPr lang="it-IT" dirty="0" err="1" smtClean="0"/>
              <a:t>results</a:t>
            </a:r>
            <a:r>
              <a:rPr lang="it-IT" dirty="0" smtClean="0"/>
              <a:t> are </a:t>
            </a:r>
            <a:r>
              <a:rPr lang="it-IT" dirty="0" err="1" smtClean="0"/>
              <a:t>usually</a:t>
            </a:r>
            <a:r>
              <a:rPr lang="it-IT" dirty="0" smtClean="0"/>
              <a:t> </a:t>
            </a:r>
            <a:r>
              <a:rPr lang="it-IT" dirty="0" err="1" smtClean="0"/>
              <a:t>taken</a:t>
            </a:r>
            <a:r>
              <a:rPr lang="it-IT" dirty="0" smtClean="0"/>
              <a:t> </a:t>
            </a:r>
            <a:r>
              <a:rPr lang="it-IT" dirty="0" err="1" smtClean="0"/>
              <a:t>as</a:t>
            </a:r>
            <a:r>
              <a:rPr lang="it-IT" dirty="0" smtClean="0"/>
              <a:t> </a:t>
            </a:r>
            <a:r>
              <a:rPr lang="it-IT" dirty="0" err="1" smtClean="0"/>
              <a:t>indicators</a:t>
            </a:r>
            <a:r>
              <a:rPr lang="it-IT" dirty="0" smtClean="0"/>
              <a:t> </a:t>
            </a:r>
            <a:r>
              <a:rPr lang="it-IT" dirty="0" err="1" smtClean="0"/>
              <a:t>for</a:t>
            </a:r>
            <a:r>
              <a:rPr lang="it-IT" dirty="0" smtClean="0"/>
              <a:t> </a:t>
            </a:r>
            <a:r>
              <a:rPr lang="it-IT" dirty="0" err="1" smtClean="0"/>
              <a:t>mutagenic</a:t>
            </a:r>
            <a:r>
              <a:rPr lang="it-IT" dirty="0" smtClean="0"/>
              <a:t> </a:t>
            </a:r>
            <a:r>
              <a:rPr lang="it-IT" dirty="0" err="1" smtClean="0"/>
              <a:t>effects</a:t>
            </a:r>
            <a:r>
              <a:rPr lang="it-IT" dirty="0" smtClean="0"/>
              <a:t>.</a:t>
            </a:r>
          </a:p>
          <a:p>
            <a:endParaRPr lang="it-IT"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t>Cerm</a:t>
            </a:r>
            <a:r>
              <a:rPr lang="it-IT" dirty="0" smtClean="0"/>
              <a:t> </a:t>
            </a:r>
            <a:r>
              <a:rPr lang="it-IT" dirty="0" err="1" smtClean="0"/>
              <a:t>gell</a:t>
            </a:r>
            <a:r>
              <a:rPr lang="it-IT" dirty="0" smtClean="0"/>
              <a:t> mutagenicity</a:t>
            </a:r>
            <a:br>
              <a:rPr lang="it-IT" dirty="0" smtClean="0"/>
            </a:br>
            <a:r>
              <a:rPr lang="it-IT" sz="3600" dirty="0" err="1" smtClean="0"/>
              <a:t>classification</a:t>
            </a:r>
            <a:endParaRPr lang="it-IT" dirty="0"/>
          </a:p>
        </p:txBody>
      </p:sp>
      <p:pic>
        <p:nvPicPr>
          <p:cNvPr id="2510849" name="Picture 1"/>
          <p:cNvPicPr>
            <a:picLocks noChangeAspect="1" noChangeArrowheads="1"/>
          </p:cNvPicPr>
          <p:nvPr/>
        </p:nvPicPr>
        <p:blipFill>
          <a:blip r:embed="rId2" cstate="print"/>
          <a:srcRect/>
          <a:stretch>
            <a:fillRect/>
          </a:stretch>
        </p:blipFill>
        <p:spPr bwMode="auto">
          <a:xfrm>
            <a:off x="44213" y="1979637"/>
            <a:ext cx="10036659" cy="42484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741363" y="557213"/>
            <a:ext cx="8604250" cy="1255712"/>
          </a:xfrm>
          <a:prstGeom prst="rect">
            <a:avLst/>
          </a:prstGeom>
        </p:spPr>
        <p:txBody>
          <a:bodyPr>
            <a:normAutofit/>
          </a:bodyPr>
          <a:lstStyle/>
          <a:p>
            <a:pPr marL="0" marR="0" lvl="0" indent="0" algn="ctr" defTabSz="449263" rtl="0" eaLnBrk="0" fontAlgn="base" latinLnBrk="0" hangingPunct="0">
              <a:lnSpc>
                <a:spcPct val="81000"/>
              </a:lnSpc>
              <a:spcBef>
                <a:spcPct val="0"/>
              </a:spcBef>
              <a:spcAft>
                <a:spcPct val="0"/>
              </a:spcAft>
              <a:buClr>
                <a:srgbClr val="000000"/>
              </a:buClr>
              <a:buSzPct val="45000"/>
              <a:buFont typeface="Wingdings" pitchFamily="2" charset="2"/>
              <a:buNone/>
              <a:tabLst/>
              <a:defRPr/>
            </a:pP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Germ</a:t>
            </a: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a:t>
            </a: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gell</a:t>
            </a: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mutagenicity</a:t>
            </a:r>
            <a:b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br>
            <a:r>
              <a:rPr kumimoji="0" lang="it-IT" sz="36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classification</a:t>
            </a:r>
            <a:endParaRPr kumimoji="0" lang="it-IT" sz="4400" b="1" i="0" u="none" strike="noStrike" kern="0" cap="none" spc="0" normalizeH="0" baseline="0" noProof="0" dirty="0">
              <a:ln>
                <a:noFill/>
              </a:ln>
              <a:solidFill>
                <a:srgbClr val="333333"/>
              </a:solidFill>
              <a:effectLst/>
              <a:uLnTx/>
              <a:uFillTx/>
              <a:latin typeface="+mj-lt"/>
              <a:ea typeface="Arial Unicode MS" pitchFamily="34" charset="-128"/>
              <a:cs typeface="+mj-cs"/>
            </a:endParaRPr>
          </a:p>
        </p:txBody>
      </p:sp>
      <p:pic>
        <p:nvPicPr>
          <p:cNvPr id="2766850" name="Picture 2"/>
          <p:cNvPicPr>
            <a:picLocks noChangeAspect="1" noChangeArrowheads="1"/>
          </p:cNvPicPr>
          <p:nvPr/>
        </p:nvPicPr>
        <p:blipFill>
          <a:blip r:embed="rId2" cstate="print"/>
          <a:srcRect/>
          <a:stretch>
            <a:fillRect/>
          </a:stretch>
        </p:blipFill>
        <p:spPr bwMode="auto">
          <a:xfrm>
            <a:off x="1119191" y="1562000"/>
            <a:ext cx="8313609" cy="5997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a:xfrm>
            <a:off x="741363" y="557213"/>
            <a:ext cx="8607425" cy="1258887"/>
          </a:xfrm>
          <a:prstGeom prst="rect">
            <a:avLst/>
          </a:prstGeom>
        </p:spPr>
        <p:txBody>
          <a:bodyPr/>
          <a:lstStyle/>
          <a:p>
            <a:pPr marL="0" marR="0" lvl="0" indent="0" algn="ctr" defTabSz="449263" rtl="0" eaLnBrk="1" fontAlgn="base" latinLnBrk="0" hangingPunct="0">
              <a:lnSpc>
                <a:spcPct val="93000"/>
              </a:lnSpc>
              <a:spcBef>
                <a:spcPct val="0"/>
              </a:spcBef>
              <a:spcAft>
                <a:spcPct val="0"/>
              </a:spcAft>
              <a:buClr>
                <a:srgbClr val="000000"/>
              </a:buClr>
              <a:buSzPct val="45000"/>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Risk management</a:t>
            </a:r>
          </a:p>
        </p:txBody>
      </p:sp>
      <p:sp>
        <p:nvSpPr>
          <p:cNvPr id="3" name="Rectangle 2"/>
          <p:cNvSpPr txBox="1">
            <a:spLocks noChangeArrowheads="1"/>
          </p:cNvSpPr>
          <p:nvPr/>
        </p:nvSpPr>
        <p:spPr>
          <a:xfrm>
            <a:off x="741363" y="1899244"/>
            <a:ext cx="8607425" cy="5480993"/>
          </a:xfrm>
          <a:prstGeom prst="rect">
            <a:avLst/>
          </a:prstGeom>
        </p:spPr>
        <p:txBody>
          <a:bodyPr/>
          <a:lstStyle/>
          <a:p>
            <a:r>
              <a:rPr lang="it-IT" sz="2200" b="1" i="1" dirty="0" err="1" smtClean="0">
                <a:solidFill>
                  <a:schemeClr val="tx1"/>
                </a:solidFill>
                <a:latin typeface="+mn-lt"/>
              </a:rPr>
              <a:t>Step</a:t>
            </a:r>
            <a:r>
              <a:rPr lang="it-IT" sz="2200" b="1" i="1" dirty="0" smtClean="0">
                <a:solidFill>
                  <a:schemeClr val="tx1"/>
                </a:solidFill>
                <a:latin typeface="+mn-lt"/>
              </a:rPr>
              <a:t> 4) </a:t>
            </a:r>
            <a:r>
              <a:rPr lang="it-IT" sz="2200" b="1" i="1" dirty="0" err="1" smtClean="0">
                <a:solidFill>
                  <a:schemeClr val="tx1"/>
                </a:solidFill>
                <a:latin typeface="+mn-lt"/>
              </a:rPr>
              <a:t>Risk</a:t>
            </a:r>
            <a:r>
              <a:rPr lang="it-IT" sz="2200" b="1" i="1" dirty="0" smtClean="0">
                <a:solidFill>
                  <a:schemeClr val="tx1"/>
                </a:solidFill>
                <a:latin typeface="+mn-lt"/>
              </a:rPr>
              <a:t> </a:t>
            </a:r>
            <a:r>
              <a:rPr lang="it-IT" sz="2200" b="1" i="1" dirty="0" err="1" smtClean="0">
                <a:solidFill>
                  <a:schemeClr val="tx1"/>
                </a:solidFill>
                <a:latin typeface="+mn-lt"/>
              </a:rPr>
              <a:t>characterization</a:t>
            </a:r>
            <a:r>
              <a:rPr lang="en-US" sz="2200" dirty="0" smtClean="0">
                <a:solidFill>
                  <a:schemeClr val="tx1"/>
                </a:solidFill>
                <a:latin typeface="+mn-lt"/>
              </a:rPr>
              <a:t>:</a:t>
            </a:r>
          </a:p>
          <a:p>
            <a:r>
              <a:rPr lang="en-US" sz="2000" dirty="0" smtClean="0">
                <a:solidFill>
                  <a:schemeClr val="tx1"/>
                </a:solidFill>
                <a:latin typeface="+mn-lt"/>
              </a:rPr>
              <a:t>Risk characterization is the estimation of the incidence and severity of the adverse effects likely to occur in the </a:t>
            </a:r>
            <a:r>
              <a:rPr lang="it-IT" sz="2000" dirty="0" err="1" smtClean="0">
                <a:solidFill>
                  <a:schemeClr val="tx1"/>
                </a:solidFill>
                <a:latin typeface="+mn-lt"/>
              </a:rPr>
              <a:t>human</a:t>
            </a:r>
            <a:r>
              <a:rPr lang="it-IT" sz="2000" dirty="0" smtClean="0">
                <a:solidFill>
                  <a:schemeClr val="tx1"/>
                </a:solidFill>
                <a:latin typeface="+mn-lt"/>
              </a:rPr>
              <a:t> </a:t>
            </a:r>
            <a:r>
              <a:rPr lang="it-IT" sz="2000" dirty="0" err="1" smtClean="0">
                <a:solidFill>
                  <a:schemeClr val="tx1"/>
                </a:solidFill>
                <a:latin typeface="+mn-lt"/>
              </a:rPr>
              <a:t>population</a:t>
            </a:r>
            <a:r>
              <a:rPr lang="it-IT" sz="2000" dirty="0" smtClean="0">
                <a:solidFill>
                  <a:schemeClr val="tx1"/>
                </a:solidFill>
                <a:latin typeface="+mn-lt"/>
              </a:rPr>
              <a:t> due </a:t>
            </a:r>
            <a:r>
              <a:rPr lang="en-US" sz="2000" dirty="0" smtClean="0">
                <a:solidFill>
                  <a:schemeClr val="tx1"/>
                </a:solidFill>
                <a:latin typeface="+mn-lt"/>
              </a:rPr>
              <a:t>to actual or predicted exposure to a substance, and may include risk estimation, i.e. the quantification of that </a:t>
            </a:r>
            <a:r>
              <a:rPr lang="it-IT" sz="2000" dirty="0" err="1" smtClean="0">
                <a:solidFill>
                  <a:schemeClr val="tx1"/>
                </a:solidFill>
                <a:latin typeface="+mn-lt"/>
              </a:rPr>
              <a:t>likelihood</a:t>
            </a:r>
            <a:r>
              <a:rPr lang="it-IT" sz="2000" dirty="0" smtClean="0">
                <a:solidFill>
                  <a:schemeClr val="tx1"/>
                </a:solidFill>
                <a:latin typeface="+mn-lt"/>
              </a:rPr>
              <a:t>.</a:t>
            </a:r>
            <a:endParaRPr lang="en-US" sz="2000" dirty="0" smtClean="0">
              <a:solidFill>
                <a:schemeClr val="tx1"/>
              </a:solidFill>
              <a:latin typeface="+mn-lt"/>
            </a:endParaRPr>
          </a:p>
          <a:p>
            <a:endParaRPr lang="en-US" sz="2000" dirty="0" smtClean="0">
              <a:solidFill>
                <a:schemeClr val="tx1"/>
              </a:solidFill>
              <a:latin typeface="+mn-lt"/>
            </a:endParaRPr>
          </a:p>
          <a:p>
            <a:r>
              <a:rPr lang="en-US" sz="2000" dirty="0" smtClean="0">
                <a:solidFill>
                  <a:schemeClr val="tx1"/>
                </a:solidFill>
                <a:latin typeface="+mn-lt"/>
              </a:rPr>
              <a:t>A framework to define the significance of the risk is developed, and all the assumptions, uncertainties, and scientific </a:t>
            </a:r>
            <a:r>
              <a:rPr lang="en-US" sz="2000" dirty="0" err="1" smtClean="0">
                <a:solidFill>
                  <a:schemeClr val="tx1"/>
                </a:solidFill>
                <a:latin typeface="+mn-lt"/>
              </a:rPr>
              <a:t>judgements</a:t>
            </a:r>
            <a:r>
              <a:rPr lang="en-US" sz="2000" dirty="0" smtClean="0">
                <a:solidFill>
                  <a:schemeClr val="tx1"/>
                </a:solidFill>
                <a:latin typeface="+mn-lt"/>
              </a:rPr>
              <a:t> from the preceding three steps are considered. In many international regulatory frameworks environmental risks are often expressed as PEC/PNEC ratios, i.e. as </a:t>
            </a:r>
            <a:r>
              <a:rPr lang="en-US" sz="2000" i="1" dirty="0" smtClean="0">
                <a:solidFill>
                  <a:schemeClr val="tx1"/>
                </a:solidFill>
                <a:latin typeface="+mn-lt"/>
              </a:rPr>
              <a:t>risk quotients. For human </a:t>
            </a:r>
            <a:r>
              <a:rPr lang="en-US" sz="2000" dirty="0" smtClean="0">
                <a:solidFill>
                  <a:schemeClr val="tx1"/>
                </a:solidFill>
                <a:latin typeface="+mn-lt"/>
              </a:rPr>
              <a:t>risks a similar comparison between exposure and the NEL is usually made. It should be noted that these ratios or comparisons provide no absolute measure of risks. Nobody knows the real risks of chemicals where the exposure exceeds the PNEC or NEL. We only know that the likelihood of adverse effects increases as the exposure/effect level ratios increase. Thus, exposure/effect ratios are internationally accepted substitutes for risks. It should also be noted that there is no such thing as precise risk assessments and scientists will always differ in the conclusions they draw from the same set of data, particularly if they contain some implicit value </a:t>
            </a:r>
            <a:r>
              <a:rPr lang="it-IT" sz="2000" dirty="0" err="1" smtClean="0">
                <a:solidFill>
                  <a:schemeClr val="tx1"/>
                </a:solidFill>
                <a:latin typeface="+mn-lt"/>
              </a:rPr>
              <a:t>judgements</a:t>
            </a:r>
            <a:r>
              <a:rPr lang="it-IT" sz="2000" dirty="0" smtClean="0">
                <a:solidFill>
                  <a:schemeClr val="tx1"/>
                </a:solidFill>
                <a:latin typeface="+mn-lt"/>
              </a:rPr>
              <a:t>.</a:t>
            </a:r>
            <a:endParaRPr lang="en-US" sz="2000" dirty="0" smtClean="0">
              <a:solidFill>
                <a:schemeClr val="tx1"/>
              </a:solidFill>
              <a:latin typeface="+mn-lt"/>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t>Germ</a:t>
            </a:r>
            <a:r>
              <a:rPr lang="it-IT" dirty="0" smtClean="0"/>
              <a:t> </a:t>
            </a:r>
            <a:r>
              <a:rPr lang="it-IT" dirty="0" err="1" smtClean="0"/>
              <a:t>cell</a:t>
            </a:r>
            <a:r>
              <a:rPr lang="it-IT" dirty="0" smtClean="0"/>
              <a:t> mutagenicity</a:t>
            </a:r>
            <a:br>
              <a:rPr lang="it-IT" dirty="0" smtClean="0"/>
            </a:br>
            <a:r>
              <a:rPr lang="it-IT" sz="3600" dirty="0" err="1" smtClean="0"/>
              <a:t>mixtures</a:t>
            </a:r>
            <a:r>
              <a:rPr lang="it-IT" sz="3600" dirty="0" smtClean="0"/>
              <a:t> </a:t>
            </a:r>
            <a:r>
              <a:rPr lang="it-IT" sz="3600" dirty="0" err="1" smtClean="0"/>
              <a:t>classification</a:t>
            </a:r>
            <a:endParaRPr lang="it-IT" dirty="0"/>
          </a:p>
        </p:txBody>
      </p:sp>
      <p:pic>
        <p:nvPicPr>
          <p:cNvPr id="2509825" name="Picture 1"/>
          <p:cNvPicPr>
            <a:picLocks noChangeAspect="1" noChangeArrowheads="1"/>
          </p:cNvPicPr>
          <p:nvPr/>
        </p:nvPicPr>
        <p:blipFill>
          <a:blip r:embed="rId2" cstate="print"/>
          <a:srcRect/>
          <a:stretch>
            <a:fillRect/>
          </a:stretch>
        </p:blipFill>
        <p:spPr bwMode="auto">
          <a:xfrm>
            <a:off x="0" y="1907629"/>
            <a:ext cx="10089831" cy="36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t>Germ</a:t>
            </a:r>
            <a:r>
              <a:rPr lang="it-IT" dirty="0" smtClean="0"/>
              <a:t> </a:t>
            </a:r>
            <a:r>
              <a:rPr lang="it-IT" dirty="0" err="1" smtClean="0"/>
              <a:t>cell</a:t>
            </a:r>
            <a:r>
              <a:rPr lang="it-IT" dirty="0" smtClean="0"/>
              <a:t> mutagenicity</a:t>
            </a:r>
            <a:br>
              <a:rPr lang="it-IT" dirty="0" smtClean="0"/>
            </a:br>
            <a:r>
              <a:rPr lang="it-IT" sz="3600" dirty="0" err="1" smtClean="0"/>
              <a:t>Label</a:t>
            </a:r>
            <a:r>
              <a:rPr lang="it-IT" sz="3600" dirty="0" smtClean="0"/>
              <a:t> </a:t>
            </a:r>
            <a:r>
              <a:rPr lang="it-IT" sz="3600" dirty="0" err="1" smtClean="0"/>
              <a:t>elements</a:t>
            </a:r>
            <a:endParaRPr lang="it-IT" dirty="0"/>
          </a:p>
        </p:txBody>
      </p:sp>
      <p:graphicFrame>
        <p:nvGraphicFramePr>
          <p:cNvPr id="4" name="Segnaposto contenuto 3"/>
          <p:cNvGraphicFramePr>
            <a:graphicFrameLocks noGrp="1"/>
          </p:cNvGraphicFramePr>
          <p:nvPr>
            <p:ph idx="1"/>
          </p:nvPr>
        </p:nvGraphicFramePr>
        <p:xfrm>
          <a:off x="611156" y="1963757"/>
          <a:ext cx="9072627" cy="5174265"/>
        </p:xfrm>
        <a:graphic>
          <a:graphicData uri="http://schemas.openxmlformats.org/drawingml/2006/table">
            <a:tbl>
              <a:tblPr/>
              <a:tblGrid>
                <a:gridCol w="2940203"/>
                <a:gridCol w="3066212"/>
                <a:gridCol w="3066212"/>
              </a:tblGrid>
              <a:tr h="408333">
                <a:tc>
                  <a:txBody>
                    <a:bodyPr/>
                    <a:lstStyle/>
                    <a:p>
                      <a:pPr algn="ctr">
                        <a:lnSpc>
                          <a:spcPct val="100000"/>
                        </a:lnSpc>
                        <a:spcBef>
                          <a:spcPts val="600"/>
                        </a:spcBef>
                        <a:spcAft>
                          <a:spcPts val="0"/>
                        </a:spcAft>
                      </a:pPr>
                      <a:r>
                        <a:rPr lang="en-GB" sz="1400" kern="1200" dirty="0" smtClean="0">
                          <a:solidFill>
                            <a:schemeClr val="tx1"/>
                          </a:solidFill>
                          <a:latin typeface="Times New Roman"/>
                          <a:ea typeface="Times New Roman"/>
                          <a:cs typeface="Times New Roman"/>
                        </a:rPr>
                        <a:t>Classification</a:t>
                      </a:r>
                      <a:endParaRPr lang="it-IT" sz="1400" kern="1200" dirty="0" smtClean="0">
                        <a:solidFill>
                          <a:schemeClr val="tx1"/>
                        </a:solidFill>
                        <a:latin typeface="Times New Roman"/>
                        <a:ea typeface="Times New Roman"/>
                        <a:cs typeface="Times New Roman"/>
                      </a:endParaRPr>
                    </a:p>
                  </a:txBody>
                  <a:tcPr marL="51042" marR="51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0000"/>
                        </a:lnSpc>
                        <a:spcBef>
                          <a:spcPts val="600"/>
                        </a:spcBef>
                        <a:spcAft>
                          <a:spcPts val="600"/>
                        </a:spcAft>
                      </a:pPr>
                      <a:r>
                        <a:rPr lang="it-IT" sz="1400" kern="1200" dirty="0" err="1" smtClean="0">
                          <a:solidFill>
                            <a:schemeClr val="tx1"/>
                          </a:solidFill>
                          <a:latin typeface="Times New Roman"/>
                          <a:ea typeface="Times New Roman"/>
                          <a:cs typeface="Times New Roman"/>
                        </a:rPr>
                        <a:t>Category</a:t>
                      </a:r>
                      <a:r>
                        <a:rPr lang="it-IT" sz="1400" kern="1200" dirty="0" smtClean="0">
                          <a:solidFill>
                            <a:schemeClr val="tx1"/>
                          </a:solidFill>
                          <a:latin typeface="Times New Roman"/>
                          <a:ea typeface="Times New Roman"/>
                          <a:cs typeface="Times New Roman"/>
                        </a:rPr>
                        <a:t> 1A or </a:t>
                      </a:r>
                      <a:r>
                        <a:rPr lang="it-IT" sz="1400" kern="1200" dirty="0" err="1" smtClean="0">
                          <a:solidFill>
                            <a:schemeClr val="tx1"/>
                          </a:solidFill>
                          <a:latin typeface="Times New Roman"/>
                          <a:ea typeface="Times New Roman"/>
                          <a:cs typeface="Times New Roman"/>
                        </a:rPr>
                        <a:t>category</a:t>
                      </a:r>
                      <a:r>
                        <a:rPr lang="it-IT" sz="1400" kern="1200" dirty="0" smtClean="0">
                          <a:solidFill>
                            <a:schemeClr val="tx1"/>
                          </a:solidFill>
                          <a:latin typeface="Times New Roman"/>
                          <a:ea typeface="Times New Roman"/>
                          <a:cs typeface="Times New Roman"/>
                        </a:rPr>
                        <a:t> 1B</a:t>
                      </a:r>
                    </a:p>
                  </a:txBody>
                  <a:tcPr marL="51042" marR="51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539750" indent="-539750" algn="ctr">
                        <a:lnSpc>
                          <a:spcPct val="100000"/>
                        </a:lnSpc>
                        <a:spcBef>
                          <a:spcPts val="600"/>
                        </a:spcBef>
                        <a:spcAft>
                          <a:spcPts val="0"/>
                        </a:spcAft>
                      </a:pPr>
                      <a:r>
                        <a:rPr lang="it-IT" sz="1400" kern="1200" dirty="0" err="1" smtClean="0">
                          <a:solidFill>
                            <a:schemeClr val="tx1"/>
                          </a:solidFill>
                          <a:latin typeface="Times New Roman"/>
                          <a:ea typeface="Times New Roman"/>
                          <a:cs typeface="Times New Roman"/>
                        </a:rPr>
                        <a:t>Category</a:t>
                      </a:r>
                      <a:r>
                        <a:rPr lang="it-IT" sz="1400" kern="1200" dirty="0" smtClean="0">
                          <a:solidFill>
                            <a:schemeClr val="tx1"/>
                          </a:solidFill>
                          <a:latin typeface="Times New Roman"/>
                          <a:ea typeface="Times New Roman"/>
                          <a:cs typeface="Times New Roman"/>
                        </a:rPr>
                        <a:t> 2</a:t>
                      </a:r>
                    </a:p>
                  </a:txBody>
                  <a:tcPr marL="51042" marR="51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979119">
                <a:tc>
                  <a:txBody>
                    <a:bodyPr/>
                    <a:lstStyle/>
                    <a:p>
                      <a:pPr marL="0" indent="0" algn="l">
                        <a:lnSpc>
                          <a:spcPct val="100000"/>
                        </a:lnSpc>
                        <a:spcBef>
                          <a:spcPts val="600"/>
                        </a:spcBef>
                        <a:spcAft>
                          <a:spcPts val="0"/>
                        </a:spcAft>
                      </a:pPr>
                      <a:r>
                        <a:rPr lang="en-GB" sz="1400" dirty="0" smtClean="0">
                          <a:latin typeface="Times New Roman"/>
                          <a:ea typeface="Times New Roman"/>
                          <a:cs typeface="Times New Roman"/>
                        </a:rPr>
                        <a:t>GHS Pictograms</a:t>
                      </a:r>
                      <a:endParaRPr lang="it-IT" sz="1400" dirty="0">
                        <a:latin typeface="Times New Roman"/>
                        <a:ea typeface="Times New Roman"/>
                        <a:cs typeface="Times New Roman"/>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539750" indent="-539750" algn="ctr">
                        <a:lnSpc>
                          <a:spcPct val="100000"/>
                        </a:lnSpc>
                        <a:spcBef>
                          <a:spcPts val="600"/>
                        </a:spcBef>
                        <a:spcAft>
                          <a:spcPts val="0"/>
                        </a:spcAft>
                      </a:pPr>
                      <a:endParaRPr lang="en-GB" sz="700" dirty="0">
                        <a:latin typeface="Times New Roman"/>
                        <a:ea typeface="Times New Roman"/>
                        <a:cs typeface="Times New Roman"/>
                      </a:endParaRPr>
                    </a:p>
                  </a:txBody>
                  <a:tcPr marL="51042" marR="51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0" indent="-539750" algn="ctr">
                        <a:lnSpc>
                          <a:spcPct val="100000"/>
                        </a:lnSpc>
                        <a:spcBef>
                          <a:spcPts val="600"/>
                        </a:spcBef>
                        <a:spcAft>
                          <a:spcPts val="0"/>
                        </a:spcAft>
                      </a:pPr>
                      <a:endParaRPr lang="en-GB" sz="900">
                        <a:latin typeface="Times New Roman"/>
                        <a:ea typeface="Times New Roman"/>
                        <a:cs typeface="Times New Roman"/>
                      </a:endParaRPr>
                    </a:p>
                  </a:txBody>
                  <a:tcPr marL="51042" marR="51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166">
                <a:tc>
                  <a:txBody>
                    <a:bodyPr/>
                    <a:lstStyle/>
                    <a:p>
                      <a:pPr algn="l">
                        <a:lnSpc>
                          <a:spcPct val="100000"/>
                        </a:lnSpc>
                      </a:pPr>
                      <a:r>
                        <a:rPr lang="it-IT" sz="1400" kern="1200" dirty="0" err="1" smtClean="0">
                          <a:solidFill>
                            <a:schemeClr val="tx1"/>
                          </a:solidFill>
                          <a:latin typeface="Times New Roman"/>
                          <a:ea typeface="Times New Roman"/>
                          <a:cs typeface="Times New Roman"/>
                        </a:rPr>
                        <a:t>Signal</a:t>
                      </a:r>
                      <a:r>
                        <a:rPr lang="it-IT" sz="1400" kern="1200" baseline="0" dirty="0" smtClean="0">
                          <a:solidFill>
                            <a:schemeClr val="tx1"/>
                          </a:solidFill>
                          <a:latin typeface="Times New Roman"/>
                          <a:ea typeface="Times New Roman"/>
                          <a:cs typeface="Times New Roman"/>
                        </a:rPr>
                        <a:t> word</a:t>
                      </a:r>
                      <a:endParaRPr lang="it-IT" sz="1400" kern="1200" dirty="0" smtClean="0">
                        <a:solidFill>
                          <a:schemeClr val="tx1"/>
                        </a:solidFill>
                        <a:latin typeface="Times New Roman"/>
                        <a:ea typeface="Times New Roman"/>
                        <a:cs typeface="Times New Roman"/>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539750" indent="-539750" algn="ctr">
                        <a:lnSpc>
                          <a:spcPct val="100000"/>
                        </a:lnSpc>
                        <a:spcBef>
                          <a:spcPts val="600"/>
                        </a:spcBef>
                        <a:spcAft>
                          <a:spcPts val="0"/>
                        </a:spcAft>
                      </a:pPr>
                      <a:r>
                        <a:rPr lang="en-GB" sz="1400" kern="1200" dirty="0" smtClean="0">
                          <a:solidFill>
                            <a:schemeClr val="tx1"/>
                          </a:solidFill>
                          <a:latin typeface="Times New Roman"/>
                          <a:ea typeface="Times New Roman"/>
                          <a:cs typeface="Times New Roman"/>
                        </a:rPr>
                        <a:t>Danger</a:t>
                      </a:r>
                      <a:endParaRPr lang="it-IT" sz="1400" kern="1200" dirty="0" smtClean="0">
                        <a:solidFill>
                          <a:schemeClr val="tx1"/>
                        </a:solidFill>
                        <a:latin typeface="Times New Roman"/>
                        <a:ea typeface="Times New Roman"/>
                        <a:cs typeface="Times New Roman"/>
                      </a:endParaRPr>
                    </a:p>
                  </a:txBody>
                  <a:tcPr marL="51042" marR="51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0" indent="-539750" algn="ctr">
                        <a:lnSpc>
                          <a:spcPct val="100000"/>
                        </a:lnSpc>
                        <a:spcBef>
                          <a:spcPts val="600"/>
                        </a:spcBef>
                        <a:spcAft>
                          <a:spcPts val="0"/>
                        </a:spcAft>
                      </a:pPr>
                      <a:r>
                        <a:rPr lang="en-GB" sz="1400" kern="1200" dirty="0" smtClean="0">
                          <a:solidFill>
                            <a:schemeClr val="tx1"/>
                          </a:solidFill>
                          <a:latin typeface="Times New Roman"/>
                          <a:ea typeface="Times New Roman"/>
                          <a:cs typeface="Times New Roman"/>
                        </a:rPr>
                        <a:t>Warning</a:t>
                      </a:r>
                      <a:endParaRPr lang="it-IT" sz="1400" kern="1200" dirty="0" smtClean="0">
                        <a:solidFill>
                          <a:schemeClr val="tx1"/>
                        </a:solidFill>
                        <a:latin typeface="Times New Roman"/>
                        <a:ea typeface="Times New Roman"/>
                        <a:cs typeface="Times New Roman"/>
                      </a:endParaRPr>
                    </a:p>
                  </a:txBody>
                  <a:tcPr marL="51042" marR="51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9080">
                <a:tc>
                  <a:txBody>
                    <a:bodyPr/>
                    <a:lstStyle/>
                    <a:p>
                      <a:pPr algn="l">
                        <a:lnSpc>
                          <a:spcPct val="100000"/>
                        </a:lnSpc>
                      </a:pPr>
                      <a:r>
                        <a:rPr lang="it-IT" sz="1400" kern="1200" dirty="0" err="1" smtClean="0">
                          <a:solidFill>
                            <a:schemeClr val="tx1"/>
                          </a:solidFill>
                          <a:latin typeface="Times New Roman"/>
                          <a:ea typeface="Times New Roman"/>
                          <a:cs typeface="Times New Roman"/>
                        </a:rPr>
                        <a:t>Hazard</a:t>
                      </a:r>
                      <a:r>
                        <a:rPr lang="it-IT" sz="1400" kern="1200" dirty="0" smtClean="0">
                          <a:solidFill>
                            <a:schemeClr val="tx1"/>
                          </a:solidFill>
                          <a:latin typeface="Times New Roman"/>
                          <a:ea typeface="Times New Roman"/>
                          <a:cs typeface="Times New Roman"/>
                        </a:rPr>
                        <a:t> statement</a:t>
                      </a:r>
                      <a:endParaRPr lang="it-IT" sz="1400" kern="1200" dirty="0">
                        <a:solidFill>
                          <a:schemeClr val="tx1"/>
                        </a:solidFill>
                        <a:latin typeface="Times New Roman"/>
                        <a:ea typeface="Times New Roman"/>
                        <a:cs typeface="Times New Roman"/>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indent="-539750" algn="ctr" defTabSz="914400" rtl="0" eaLnBrk="1" latinLnBrk="0" hangingPunct="1">
                        <a:lnSpc>
                          <a:spcPct val="100000"/>
                        </a:lnSpc>
                        <a:spcBef>
                          <a:spcPts val="0"/>
                        </a:spcBef>
                        <a:spcAft>
                          <a:spcPts val="0"/>
                        </a:spcAft>
                      </a:pPr>
                      <a:r>
                        <a:rPr lang="it-IT" sz="1400" kern="1200" dirty="0" smtClean="0">
                          <a:solidFill>
                            <a:schemeClr val="tx1"/>
                          </a:solidFill>
                          <a:latin typeface="Times New Roman"/>
                          <a:ea typeface="Times New Roman"/>
                          <a:cs typeface="Times New Roman"/>
                        </a:rPr>
                        <a:t>H340: May cause </a:t>
                      </a:r>
                      <a:r>
                        <a:rPr lang="it-IT" sz="1400" kern="1200" dirty="0" err="1" smtClean="0">
                          <a:solidFill>
                            <a:schemeClr val="tx1"/>
                          </a:solidFill>
                          <a:latin typeface="Times New Roman"/>
                          <a:ea typeface="Times New Roman"/>
                          <a:cs typeface="Times New Roman"/>
                        </a:rPr>
                        <a:t>genetic</a:t>
                      </a:r>
                      <a:r>
                        <a:rPr lang="it-IT" sz="1400" kern="1200" dirty="0" smtClean="0">
                          <a:solidFill>
                            <a:schemeClr val="tx1"/>
                          </a:solidFill>
                          <a:latin typeface="Times New Roman"/>
                          <a:ea typeface="Times New Roman"/>
                          <a:cs typeface="Times New Roman"/>
                        </a:rPr>
                        <a:t> </a:t>
                      </a:r>
                      <a:r>
                        <a:rPr lang="it-IT" sz="1400" kern="1200" dirty="0" err="1" smtClean="0">
                          <a:solidFill>
                            <a:schemeClr val="tx1"/>
                          </a:solidFill>
                          <a:latin typeface="Times New Roman"/>
                          <a:ea typeface="Times New Roman"/>
                          <a:cs typeface="Times New Roman"/>
                        </a:rPr>
                        <a:t>defects</a:t>
                      </a:r>
                      <a:r>
                        <a:rPr lang="it-IT" sz="1400" kern="1200" dirty="0" smtClean="0">
                          <a:solidFill>
                            <a:schemeClr val="tx1"/>
                          </a:solidFill>
                          <a:latin typeface="Times New Roman"/>
                          <a:ea typeface="Times New Roman"/>
                          <a:cs typeface="Times New Roman"/>
                        </a:rPr>
                        <a:t> (state </a:t>
                      </a:r>
                      <a:r>
                        <a:rPr lang="it-IT" sz="1400" kern="1200" dirty="0" err="1" smtClean="0">
                          <a:solidFill>
                            <a:schemeClr val="tx1"/>
                          </a:solidFill>
                          <a:latin typeface="Times New Roman"/>
                          <a:ea typeface="Times New Roman"/>
                          <a:cs typeface="Times New Roman"/>
                        </a:rPr>
                        <a:t>route</a:t>
                      </a:r>
                      <a:r>
                        <a:rPr lang="it-IT" sz="1400" kern="1200" baseline="0" dirty="0" smtClean="0">
                          <a:solidFill>
                            <a:schemeClr val="tx1"/>
                          </a:solidFill>
                          <a:latin typeface="Times New Roman"/>
                          <a:ea typeface="Times New Roman"/>
                          <a:cs typeface="Times New Roman"/>
                        </a:rPr>
                        <a:t> </a:t>
                      </a:r>
                      <a:r>
                        <a:rPr lang="it-IT" sz="1400" kern="1200" baseline="0" dirty="0" err="1" smtClean="0">
                          <a:solidFill>
                            <a:schemeClr val="tx1"/>
                          </a:solidFill>
                          <a:latin typeface="Times New Roman"/>
                          <a:ea typeface="Times New Roman"/>
                          <a:cs typeface="Times New Roman"/>
                        </a:rPr>
                        <a:t>of</a:t>
                      </a:r>
                      <a:r>
                        <a:rPr lang="it-IT" sz="1400" kern="1200" baseline="0" dirty="0" smtClean="0">
                          <a:solidFill>
                            <a:schemeClr val="tx1"/>
                          </a:solidFill>
                          <a:latin typeface="Times New Roman"/>
                          <a:ea typeface="Times New Roman"/>
                          <a:cs typeface="Times New Roman"/>
                        </a:rPr>
                        <a:t> </a:t>
                      </a:r>
                      <a:r>
                        <a:rPr lang="it-IT" sz="1400" kern="1200" baseline="0" dirty="0" err="1" smtClean="0">
                          <a:solidFill>
                            <a:schemeClr val="tx1"/>
                          </a:solidFill>
                          <a:latin typeface="Times New Roman"/>
                          <a:ea typeface="Times New Roman"/>
                          <a:cs typeface="Times New Roman"/>
                        </a:rPr>
                        <a:t>exposure</a:t>
                      </a:r>
                      <a:r>
                        <a:rPr lang="it-IT" sz="1400" kern="1200" baseline="0" dirty="0" smtClean="0">
                          <a:solidFill>
                            <a:schemeClr val="tx1"/>
                          </a:solidFill>
                          <a:latin typeface="Times New Roman"/>
                          <a:ea typeface="Times New Roman"/>
                          <a:cs typeface="Times New Roman"/>
                        </a:rPr>
                        <a:t> </a:t>
                      </a:r>
                      <a:r>
                        <a:rPr lang="it-IT" sz="1400" kern="1200" baseline="0" dirty="0" err="1" smtClean="0">
                          <a:solidFill>
                            <a:schemeClr val="tx1"/>
                          </a:solidFill>
                          <a:latin typeface="Times New Roman"/>
                          <a:ea typeface="Times New Roman"/>
                          <a:cs typeface="Times New Roman"/>
                        </a:rPr>
                        <a:t>if</a:t>
                      </a:r>
                      <a:r>
                        <a:rPr lang="it-IT" sz="1400" kern="1200" baseline="0" dirty="0" smtClean="0">
                          <a:solidFill>
                            <a:schemeClr val="tx1"/>
                          </a:solidFill>
                          <a:latin typeface="Times New Roman"/>
                          <a:ea typeface="Times New Roman"/>
                          <a:cs typeface="Times New Roman"/>
                        </a:rPr>
                        <a:t> </a:t>
                      </a:r>
                      <a:r>
                        <a:rPr lang="it-IT" sz="1400" kern="1200" baseline="0" dirty="0" err="1" smtClean="0">
                          <a:solidFill>
                            <a:schemeClr val="tx1"/>
                          </a:solidFill>
                          <a:latin typeface="Times New Roman"/>
                          <a:ea typeface="Times New Roman"/>
                          <a:cs typeface="Times New Roman"/>
                        </a:rPr>
                        <a:t>it</a:t>
                      </a:r>
                      <a:r>
                        <a:rPr lang="it-IT" sz="1400" kern="1200" baseline="0" dirty="0" smtClean="0">
                          <a:solidFill>
                            <a:schemeClr val="tx1"/>
                          </a:solidFill>
                          <a:latin typeface="Times New Roman"/>
                          <a:ea typeface="Times New Roman"/>
                          <a:cs typeface="Times New Roman"/>
                        </a:rPr>
                        <a:t> </a:t>
                      </a:r>
                      <a:r>
                        <a:rPr lang="it-IT" sz="1400" kern="1200" baseline="0" dirty="0" err="1" smtClean="0">
                          <a:solidFill>
                            <a:schemeClr val="tx1"/>
                          </a:solidFill>
                          <a:latin typeface="Times New Roman"/>
                          <a:ea typeface="Times New Roman"/>
                          <a:cs typeface="Times New Roman"/>
                        </a:rPr>
                        <a:t>is</a:t>
                      </a:r>
                      <a:r>
                        <a:rPr lang="it-IT" sz="1400" kern="1200" baseline="0" dirty="0" smtClean="0">
                          <a:solidFill>
                            <a:schemeClr val="tx1"/>
                          </a:solidFill>
                          <a:latin typeface="Times New Roman"/>
                          <a:ea typeface="Times New Roman"/>
                          <a:cs typeface="Times New Roman"/>
                        </a:rPr>
                        <a:t> </a:t>
                      </a:r>
                      <a:r>
                        <a:rPr lang="it-IT" sz="1400" kern="1200" baseline="0" dirty="0" err="1" smtClean="0">
                          <a:solidFill>
                            <a:schemeClr val="tx1"/>
                          </a:solidFill>
                          <a:latin typeface="Times New Roman"/>
                          <a:ea typeface="Times New Roman"/>
                          <a:cs typeface="Times New Roman"/>
                        </a:rPr>
                        <a:t>conclusively</a:t>
                      </a:r>
                      <a:r>
                        <a:rPr lang="it-IT" sz="1400" kern="1200" baseline="0" dirty="0" smtClean="0">
                          <a:solidFill>
                            <a:schemeClr val="tx1"/>
                          </a:solidFill>
                          <a:latin typeface="Times New Roman"/>
                          <a:ea typeface="Times New Roman"/>
                          <a:cs typeface="Times New Roman"/>
                        </a:rPr>
                        <a:t> </a:t>
                      </a:r>
                      <a:r>
                        <a:rPr lang="it-IT" sz="1400" kern="1200" baseline="0" dirty="0" err="1" smtClean="0">
                          <a:solidFill>
                            <a:schemeClr val="tx1"/>
                          </a:solidFill>
                          <a:latin typeface="Times New Roman"/>
                          <a:ea typeface="Times New Roman"/>
                          <a:cs typeface="Times New Roman"/>
                        </a:rPr>
                        <a:t>proven</a:t>
                      </a:r>
                      <a:r>
                        <a:rPr lang="it-IT" sz="1400" kern="1200" baseline="0" dirty="0" smtClean="0">
                          <a:solidFill>
                            <a:schemeClr val="tx1"/>
                          </a:solidFill>
                          <a:latin typeface="Times New Roman"/>
                          <a:ea typeface="Times New Roman"/>
                          <a:cs typeface="Times New Roman"/>
                        </a:rPr>
                        <a:t> </a:t>
                      </a:r>
                      <a:r>
                        <a:rPr lang="it-IT" sz="1400" kern="1200" baseline="0" dirty="0" err="1" smtClean="0">
                          <a:solidFill>
                            <a:schemeClr val="tx1"/>
                          </a:solidFill>
                          <a:latin typeface="Times New Roman"/>
                          <a:ea typeface="Times New Roman"/>
                          <a:cs typeface="Times New Roman"/>
                        </a:rPr>
                        <a:t>that</a:t>
                      </a:r>
                      <a:r>
                        <a:rPr lang="it-IT" sz="1400" kern="1200" baseline="0" dirty="0" smtClean="0">
                          <a:solidFill>
                            <a:schemeClr val="tx1"/>
                          </a:solidFill>
                          <a:latin typeface="Times New Roman"/>
                          <a:ea typeface="Times New Roman"/>
                          <a:cs typeface="Times New Roman"/>
                        </a:rPr>
                        <a:t> no </a:t>
                      </a:r>
                      <a:r>
                        <a:rPr lang="it-IT" sz="1400" kern="1200" baseline="0" dirty="0" err="1" smtClean="0">
                          <a:solidFill>
                            <a:schemeClr val="tx1"/>
                          </a:solidFill>
                          <a:latin typeface="Times New Roman"/>
                          <a:ea typeface="Times New Roman"/>
                          <a:cs typeface="Times New Roman"/>
                        </a:rPr>
                        <a:t>other</a:t>
                      </a:r>
                      <a:r>
                        <a:rPr lang="it-IT" sz="1400" kern="1200" baseline="0" dirty="0" smtClean="0">
                          <a:solidFill>
                            <a:schemeClr val="tx1"/>
                          </a:solidFill>
                          <a:latin typeface="Times New Roman"/>
                          <a:ea typeface="Times New Roman"/>
                          <a:cs typeface="Times New Roman"/>
                        </a:rPr>
                        <a:t> </a:t>
                      </a:r>
                      <a:r>
                        <a:rPr lang="it-IT" sz="1400" kern="1200" baseline="0" dirty="0" err="1" smtClean="0">
                          <a:solidFill>
                            <a:schemeClr val="tx1"/>
                          </a:solidFill>
                          <a:latin typeface="Times New Roman"/>
                          <a:ea typeface="Times New Roman"/>
                          <a:cs typeface="Times New Roman"/>
                        </a:rPr>
                        <a:t>route</a:t>
                      </a:r>
                      <a:r>
                        <a:rPr lang="it-IT" sz="1400" kern="1200" baseline="0" dirty="0" smtClean="0">
                          <a:solidFill>
                            <a:schemeClr val="tx1"/>
                          </a:solidFill>
                          <a:latin typeface="Times New Roman"/>
                          <a:ea typeface="Times New Roman"/>
                          <a:cs typeface="Times New Roman"/>
                        </a:rPr>
                        <a:t> </a:t>
                      </a:r>
                      <a:r>
                        <a:rPr lang="it-IT" sz="1400" kern="1200" baseline="0" dirty="0" err="1" smtClean="0">
                          <a:solidFill>
                            <a:schemeClr val="tx1"/>
                          </a:solidFill>
                          <a:latin typeface="Times New Roman"/>
                          <a:ea typeface="Times New Roman"/>
                          <a:cs typeface="Times New Roman"/>
                        </a:rPr>
                        <a:t>of</a:t>
                      </a:r>
                      <a:r>
                        <a:rPr lang="it-IT" sz="1400" kern="1200" baseline="0" dirty="0" smtClean="0">
                          <a:solidFill>
                            <a:schemeClr val="tx1"/>
                          </a:solidFill>
                          <a:latin typeface="Times New Roman"/>
                          <a:ea typeface="Times New Roman"/>
                          <a:cs typeface="Times New Roman"/>
                        </a:rPr>
                        <a:t> </a:t>
                      </a:r>
                      <a:r>
                        <a:rPr lang="it-IT" sz="1400" kern="1200" baseline="0" dirty="0" err="1" smtClean="0">
                          <a:solidFill>
                            <a:schemeClr val="tx1"/>
                          </a:solidFill>
                          <a:latin typeface="Times New Roman"/>
                          <a:ea typeface="Times New Roman"/>
                          <a:cs typeface="Times New Roman"/>
                        </a:rPr>
                        <a:t>exposure</a:t>
                      </a:r>
                      <a:r>
                        <a:rPr lang="it-IT" sz="1400" kern="1200" baseline="0" dirty="0" smtClean="0">
                          <a:solidFill>
                            <a:schemeClr val="tx1"/>
                          </a:solidFill>
                          <a:latin typeface="Times New Roman"/>
                          <a:ea typeface="Times New Roman"/>
                          <a:cs typeface="Times New Roman"/>
                        </a:rPr>
                        <a:t> cause the </a:t>
                      </a:r>
                      <a:r>
                        <a:rPr lang="it-IT" sz="1400" kern="1200" baseline="0" dirty="0" err="1" smtClean="0">
                          <a:solidFill>
                            <a:schemeClr val="tx1"/>
                          </a:solidFill>
                          <a:latin typeface="Times New Roman"/>
                          <a:ea typeface="Times New Roman"/>
                          <a:cs typeface="Times New Roman"/>
                        </a:rPr>
                        <a:t>hazard</a:t>
                      </a:r>
                      <a:r>
                        <a:rPr lang="it-IT" sz="1400" kern="1200" dirty="0" smtClean="0">
                          <a:solidFill>
                            <a:schemeClr val="tx1"/>
                          </a:solidFill>
                          <a:latin typeface="Times New Roman"/>
                          <a:ea typeface="Times New Roman"/>
                          <a:cs typeface="Times New Roman"/>
                        </a:rPr>
                        <a:t>)</a:t>
                      </a:r>
                    </a:p>
                  </a:txBody>
                  <a:tcPr marL="51042" marR="51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539750" algn="ctr" defTabSz="914400" rtl="0" eaLnBrk="1" latinLnBrk="0" hangingPunct="1">
                        <a:lnSpc>
                          <a:spcPct val="100000"/>
                        </a:lnSpc>
                        <a:spcBef>
                          <a:spcPts val="0"/>
                        </a:spcBef>
                        <a:spcAft>
                          <a:spcPts val="0"/>
                        </a:spcAft>
                      </a:pPr>
                      <a:r>
                        <a:rPr lang="it-IT" sz="1400" kern="1200" dirty="0" smtClean="0">
                          <a:solidFill>
                            <a:schemeClr val="tx1"/>
                          </a:solidFill>
                          <a:latin typeface="Times New Roman"/>
                          <a:ea typeface="Times New Roman"/>
                          <a:cs typeface="Times New Roman"/>
                        </a:rPr>
                        <a:t>H341: </a:t>
                      </a:r>
                      <a:r>
                        <a:rPr lang="it-IT" sz="1400" kern="1200" dirty="0" err="1" smtClean="0">
                          <a:solidFill>
                            <a:schemeClr val="tx1"/>
                          </a:solidFill>
                          <a:latin typeface="Times New Roman"/>
                          <a:ea typeface="Times New Roman"/>
                          <a:cs typeface="Times New Roman"/>
                        </a:rPr>
                        <a:t>Ssuspected</a:t>
                      </a:r>
                      <a:r>
                        <a:rPr lang="it-IT" sz="1400" kern="1200" dirty="0" smtClean="0">
                          <a:solidFill>
                            <a:schemeClr val="tx1"/>
                          </a:solidFill>
                          <a:latin typeface="Times New Roman"/>
                          <a:ea typeface="Times New Roman"/>
                          <a:cs typeface="Times New Roman"/>
                        </a:rPr>
                        <a:t> </a:t>
                      </a:r>
                      <a:r>
                        <a:rPr lang="it-IT" sz="1400" kern="1200" dirty="0" err="1" smtClean="0">
                          <a:solidFill>
                            <a:schemeClr val="tx1"/>
                          </a:solidFill>
                          <a:latin typeface="Times New Roman"/>
                          <a:ea typeface="Times New Roman"/>
                          <a:cs typeface="Times New Roman"/>
                        </a:rPr>
                        <a:t>to</a:t>
                      </a:r>
                      <a:r>
                        <a:rPr lang="it-IT" sz="1400" kern="1200" dirty="0" smtClean="0">
                          <a:solidFill>
                            <a:schemeClr val="tx1"/>
                          </a:solidFill>
                          <a:latin typeface="Times New Roman"/>
                          <a:ea typeface="Times New Roman"/>
                          <a:cs typeface="Times New Roman"/>
                        </a:rPr>
                        <a:t> cause </a:t>
                      </a:r>
                      <a:r>
                        <a:rPr lang="it-IT" sz="1400" kern="1200" dirty="0" err="1" smtClean="0">
                          <a:solidFill>
                            <a:schemeClr val="tx1"/>
                          </a:solidFill>
                          <a:latin typeface="Times New Roman"/>
                          <a:ea typeface="Times New Roman"/>
                          <a:cs typeface="Times New Roman"/>
                        </a:rPr>
                        <a:t>genetic</a:t>
                      </a:r>
                      <a:r>
                        <a:rPr lang="it-IT" sz="1400" kern="1200" dirty="0" smtClean="0">
                          <a:solidFill>
                            <a:schemeClr val="tx1"/>
                          </a:solidFill>
                          <a:latin typeface="Times New Roman"/>
                          <a:ea typeface="Times New Roman"/>
                          <a:cs typeface="Times New Roman"/>
                        </a:rPr>
                        <a:t> </a:t>
                      </a:r>
                      <a:r>
                        <a:rPr lang="it-IT" sz="1400" kern="1200" dirty="0" err="1" smtClean="0">
                          <a:solidFill>
                            <a:schemeClr val="tx1"/>
                          </a:solidFill>
                          <a:latin typeface="Times New Roman"/>
                          <a:ea typeface="Times New Roman"/>
                          <a:cs typeface="Times New Roman"/>
                        </a:rPr>
                        <a:t>defects</a:t>
                      </a:r>
                      <a:r>
                        <a:rPr lang="it-IT" sz="1400" kern="1200" dirty="0" smtClean="0">
                          <a:solidFill>
                            <a:schemeClr val="tx1"/>
                          </a:solidFill>
                          <a:latin typeface="Times New Roman"/>
                          <a:ea typeface="Times New Roman"/>
                          <a:cs typeface="Times New Roman"/>
                        </a:rPr>
                        <a:t> (state </a:t>
                      </a:r>
                      <a:r>
                        <a:rPr lang="it-IT" sz="1400" kern="1200" dirty="0" err="1" smtClean="0">
                          <a:solidFill>
                            <a:schemeClr val="tx1"/>
                          </a:solidFill>
                          <a:latin typeface="Times New Roman"/>
                          <a:ea typeface="Times New Roman"/>
                          <a:cs typeface="Times New Roman"/>
                        </a:rPr>
                        <a:t>route</a:t>
                      </a:r>
                      <a:r>
                        <a:rPr lang="it-IT" sz="1400" kern="1200" baseline="0" dirty="0" smtClean="0">
                          <a:solidFill>
                            <a:schemeClr val="tx1"/>
                          </a:solidFill>
                          <a:latin typeface="Times New Roman"/>
                          <a:ea typeface="Times New Roman"/>
                          <a:cs typeface="Times New Roman"/>
                        </a:rPr>
                        <a:t> </a:t>
                      </a:r>
                      <a:r>
                        <a:rPr lang="it-IT" sz="1400" kern="1200" baseline="0" dirty="0" err="1" smtClean="0">
                          <a:solidFill>
                            <a:schemeClr val="tx1"/>
                          </a:solidFill>
                          <a:latin typeface="Times New Roman"/>
                          <a:ea typeface="Times New Roman"/>
                          <a:cs typeface="Times New Roman"/>
                        </a:rPr>
                        <a:t>of</a:t>
                      </a:r>
                      <a:r>
                        <a:rPr lang="it-IT" sz="1400" kern="1200" baseline="0" dirty="0" smtClean="0">
                          <a:solidFill>
                            <a:schemeClr val="tx1"/>
                          </a:solidFill>
                          <a:latin typeface="Times New Roman"/>
                          <a:ea typeface="Times New Roman"/>
                          <a:cs typeface="Times New Roman"/>
                        </a:rPr>
                        <a:t> </a:t>
                      </a:r>
                      <a:r>
                        <a:rPr lang="it-IT" sz="1400" kern="1200" baseline="0" dirty="0" err="1" smtClean="0">
                          <a:solidFill>
                            <a:schemeClr val="tx1"/>
                          </a:solidFill>
                          <a:latin typeface="Times New Roman"/>
                          <a:ea typeface="Times New Roman"/>
                          <a:cs typeface="Times New Roman"/>
                        </a:rPr>
                        <a:t>exposure</a:t>
                      </a:r>
                      <a:r>
                        <a:rPr lang="it-IT" sz="1400" kern="1200" baseline="0" dirty="0" smtClean="0">
                          <a:solidFill>
                            <a:schemeClr val="tx1"/>
                          </a:solidFill>
                          <a:latin typeface="Times New Roman"/>
                          <a:ea typeface="Times New Roman"/>
                          <a:cs typeface="Times New Roman"/>
                        </a:rPr>
                        <a:t> </a:t>
                      </a:r>
                      <a:r>
                        <a:rPr lang="it-IT" sz="1400" kern="1200" baseline="0" dirty="0" err="1" smtClean="0">
                          <a:solidFill>
                            <a:schemeClr val="tx1"/>
                          </a:solidFill>
                          <a:latin typeface="Times New Roman"/>
                          <a:ea typeface="Times New Roman"/>
                          <a:cs typeface="Times New Roman"/>
                        </a:rPr>
                        <a:t>if</a:t>
                      </a:r>
                      <a:r>
                        <a:rPr lang="it-IT" sz="1400" kern="1200" baseline="0" dirty="0" smtClean="0">
                          <a:solidFill>
                            <a:schemeClr val="tx1"/>
                          </a:solidFill>
                          <a:latin typeface="Times New Roman"/>
                          <a:ea typeface="Times New Roman"/>
                          <a:cs typeface="Times New Roman"/>
                        </a:rPr>
                        <a:t> </a:t>
                      </a:r>
                      <a:r>
                        <a:rPr lang="it-IT" sz="1400" kern="1200" baseline="0" dirty="0" err="1" smtClean="0">
                          <a:solidFill>
                            <a:schemeClr val="tx1"/>
                          </a:solidFill>
                          <a:latin typeface="Times New Roman"/>
                          <a:ea typeface="Times New Roman"/>
                          <a:cs typeface="Times New Roman"/>
                        </a:rPr>
                        <a:t>it</a:t>
                      </a:r>
                      <a:r>
                        <a:rPr lang="it-IT" sz="1400" kern="1200" baseline="0" dirty="0" smtClean="0">
                          <a:solidFill>
                            <a:schemeClr val="tx1"/>
                          </a:solidFill>
                          <a:latin typeface="Times New Roman"/>
                          <a:ea typeface="Times New Roman"/>
                          <a:cs typeface="Times New Roman"/>
                        </a:rPr>
                        <a:t> </a:t>
                      </a:r>
                      <a:r>
                        <a:rPr lang="it-IT" sz="1400" kern="1200" baseline="0" dirty="0" err="1" smtClean="0">
                          <a:solidFill>
                            <a:schemeClr val="tx1"/>
                          </a:solidFill>
                          <a:latin typeface="Times New Roman"/>
                          <a:ea typeface="Times New Roman"/>
                          <a:cs typeface="Times New Roman"/>
                        </a:rPr>
                        <a:t>is</a:t>
                      </a:r>
                      <a:r>
                        <a:rPr lang="it-IT" sz="1400" kern="1200" baseline="0" dirty="0" smtClean="0">
                          <a:solidFill>
                            <a:schemeClr val="tx1"/>
                          </a:solidFill>
                          <a:latin typeface="Times New Roman"/>
                          <a:ea typeface="Times New Roman"/>
                          <a:cs typeface="Times New Roman"/>
                        </a:rPr>
                        <a:t> </a:t>
                      </a:r>
                      <a:r>
                        <a:rPr lang="it-IT" sz="1400" kern="1200" baseline="0" dirty="0" err="1" smtClean="0">
                          <a:solidFill>
                            <a:schemeClr val="tx1"/>
                          </a:solidFill>
                          <a:latin typeface="Times New Roman"/>
                          <a:ea typeface="Times New Roman"/>
                          <a:cs typeface="Times New Roman"/>
                        </a:rPr>
                        <a:t>conclusively</a:t>
                      </a:r>
                      <a:r>
                        <a:rPr lang="it-IT" sz="1400" kern="1200" baseline="0" dirty="0" smtClean="0">
                          <a:solidFill>
                            <a:schemeClr val="tx1"/>
                          </a:solidFill>
                          <a:latin typeface="Times New Roman"/>
                          <a:ea typeface="Times New Roman"/>
                          <a:cs typeface="Times New Roman"/>
                        </a:rPr>
                        <a:t> </a:t>
                      </a:r>
                      <a:r>
                        <a:rPr lang="it-IT" sz="1400" kern="1200" baseline="0" dirty="0" err="1" smtClean="0">
                          <a:solidFill>
                            <a:schemeClr val="tx1"/>
                          </a:solidFill>
                          <a:latin typeface="Times New Roman"/>
                          <a:ea typeface="Times New Roman"/>
                          <a:cs typeface="Times New Roman"/>
                        </a:rPr>
                        <a:t>proven</a:t>
                      </a:r>
                      <a:r>
                        <a:rPr lang="it-IT" sz="1400" kern="1200" baseline="0" dirty="0" smtClean="0">
                          <a:solidFill>
                            <a:schemeClr val="tx1"/>
                          </a:solidFill>
                          <a:latin typeface="Times New Roman"/>
                          <a:ea typeface="Times New Roman"/>
                          <a:cs typeface="Times New Roman"/>
                        </a:rPr>
                        <a:t> </a:t>
                      </a:r>
                      <a:r>
                        <a:rPr lang="it-IT" sz="1400" kern="1200" baseline="0" dirty="0" err="1" smtClean="0">
                          <a:solidFill>
                            <a:schemeClr val="tx1"/>
                          </a:solidFill>
                          <a:latin typeface="Times New Roman"/>
                          <a:ea typeface="Times New Roman"/>
                          <a:cs typeface="Times New Roman"/>
                        </a:rPr>
                        <a:t>that</a:t>
                      </a:r>
                      <a:r>
                        <a:rPr lang="it-IT" sz="1400" kern="1200" baseline="0" dirty="0" smtClean="0">
                          <a:solidFill>
                            <a:schemeClr val="tx1"/>
                          </a:solidFill>
                          <a:latin typeface="Times New Roman"/>
                          <a:ea typeface="Times New Roman"/>
                          <a:cs typeface="Times New Roman"/>
                        </a:rPr>
                        <a:t> no </a:t>
                      </a:r>
                      <a:r>
                        <a:rPr lang="it-IT" sz="1400" kern="1200" baseline="0" dirty="0" err="1" smtClean="0">
                          <a:solidFill>
                            <a:schemeClr val="tx1"/>
                          </a:solidFill>
                          <a:latin typeface="Times New Roman"/>
                          <a:ea typeface="Times New Roman"/>
                          <a:cs typeface="Times New Roman"/>
                        </a:rPr>
                        <a:t>other</a:t>
                      </a:r>
                      <a:r>
                        <a:rPr lang="it-IT" sz="1400" kern="1200" baseline="0" dirty="0" smtClean="0">
                          <a:solidFill>
                            <a:schemeClr val="tx1"/>
                          </a:solidFill>
                          <a:latin typeface="Times New Roman"/>
                          <a:ea typeface="Times New Roman"/>
                          <a:cs typeface="Times New Roman"/>
                        </a:rPr>
                        <a:t> </a:t>
                      </a:r>
                      <a:r>
                        <a:rPr lang="it-IT" sz="1400" kern="1200" baseline="0" dirty="0" err="1" smtClean="0">
                          <a:solidFill>
                            <a:schemeClr val="tx1"/>
                          </a:solidFill>
                          <a:latin typeface="Times New Roman"/>
                          <a:ea typeface="Times New Roman"/>
                          <a:cs typeface="Times New Roman"/>
                        </a:rPr>
                        <a:t>route</a:t>
                      </a:r>
                      <a:r>
                        <a:rPr lang="it-IT" sz="1400" kern="1200" baseline="0" dirty="0" smtClean="0">
                          <a:solidFill>
                            <a:schemeClr val="tx1"/>
                          </a:solidFill>
                          <a:latin typeface="Times New Roman"/>
                          <a:ea typeface="Times New Roman"/>
                          <a:cs typeface="Times New Roman"/>
                        </a:rPr>
                        <a:t> </a:t>
                      </a:r>
                      <a:r>
                        <a:rPr lang="it-IT" sz="1400" kern="1200" baseline="0" dirty="0" err="1" smtClean="0">
                          <a:solidFill>
                            <a:schemeClr val="tx1"/>
                          </a:solidFill>
                          <a:latin typeface="Times New Roman"/>
                          <a:ea typeface="Times New Roman"/>
                          <a:cs typeface="Times New Roman"/>
                        </a:rPr>
                        <a:t>of</a:t>
                      </a:r>
                      <a:r>
                        <a:rPr lang="it-IT" sz="1400" kern="1200" baseline="0" dirty="0" smtClean="0">
                          <a:solidFill>
                            <a:schemeClr val="tx1"/>
                          </a:solidFill>
                          <a:latin typeface="Times New Roman"/>
                          <a:ea typeface="Times New Roman"/>
                          <a:cs typeface="Times New Roman"/>
                        </a:rPr>
                        <a:t> </a:t>
                      </a:r>
                      <a:r>
                        <a:rPr lang="it-IT" sz="1400" kern="1200" baseline="0" dirty="0" err="1" smtClean="0">
                          <a:solidFill>
                            <a:schemeClr val="tx1"/>
                          </a:solidFill>
                          <a:latin typeface="Times New Roman"/>
                          <a:ea typeface="Times New Roman"/>
                          <a:cs typeface="Times New Roman"/>
                        </a:rPr>
                        <a:t>exposure</a:t>
                      </a:r>
                      <a:r>
                        <a:rPr lang="it-IT" sz="1400" kern="1200" baseline="0" dirty="0" smtClean="0">
                          <a:solidFill>
                            <a:schemeClr val="tx1"/>
                          </a:solidFill>
                          <a:latin typeface="Times New Roman"/>
                          <a:ea typeface="Times New Roman"/>
                          <a:cs typeface="Times New Roman"/>
                        </a:rPr>
                        <a:t> cause the </a:t>
                      </a:r>
                      <a:r>
                        <a:rPr lang="it-IT" sz="1400" kern="1200" baseline="0" dirty="0" err="1" smtClean="0">
                          <a:solidFill>
                            <a:schemeClr val="tx1"/>
                          </a:solidFill>
                          <a:latin typeface="Times New Roman"/>
                          <a:ea typeface="Times New Roman"/>
                          <a:cs typeface="Times New Roman"/>
                        </a:rPr>
                        <a:t>hazard</a:t>
                      </a:r>
                      <a:r>
                        <a:rPr lang="it-IT" sz="1400" kern="1200" dirty="0" smtClean="0">
                          <a:solidFill>
                            <a:schemeClr val="tx1"/>
                          </a:solidFill>
                          <a:latin typeface="Times New Roman"/>
                          <a:ea typeface="Times New Roman"/>
                          <a:cs typeface="Times New Roman"/>
                        </a:rPr>
                        <a:t>)</a:t>
                      </a:r>
                    </a:p>
                  </a:txBody>
                  <a:tcPr marL="51042" marR="51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5925">
                <a:tc>
                  <a:txBody>
                    <a:bodyPr/>
                    <a:lstStyle/>
                    <a:p>
                      <a:pPr algn="l">
                        <a:lnSpc>
                          <a:spcPct val="100000"/>
                        </a:lnSpc>
                      </a:pPr>
                      <a:r>
                        <a:rPr lang="it-IT" sz="1400" kern="1200" dirty="0" err="1" smtClean="0">
                          <a:solidFill>
                            <a:schemeClr val="tx1"/>
                          </a:solidFill>
                          <a:latin typeface="Times New Roman"/>
                          <a:ea typeface="Times New Roman"/>
                          <a:cs typeface="Times New Roman"/>
                        </a:rPr>
                        <a:t>Precautionary</a:t>
                      </a:r>
                      <a:r>
                        <a:rPr lang="it-IT" sz="1400" kern="1200" dirty="0" smtClean="0">
                          <a:solidFill>
                            <a:schemeClr val="tx1"/>
                          </a:solidFill>
                          <a:latin typeface="Times New Roman"/>
                          <a:ea typeface="Times New Roman"/>
                          <a:cs typeface="Times New Roman"/>
                        </a:rPr>
                        <a:t> statement</a:t>
                      </a:r>
                    </a:p>
                    <a:p>
                      <a:pPr algn="l">
                        <a:lnSpc>
                          <a:spcPct val="100000"/>
                        </a:lnSpc>
                      </a:pPr>
                      <a:r>
                        <a:rPr lang="it-IT" sz="1400" kern="1200" dirty="0" err="1" smtClean="0">
                          <a:solidFill>
                            <a:schemeClr val="tx1"/>
                          </a:solidFill>
                          <a:latin typeface="Times New Roman"/>
                          <a:ea typeface="Times New Roman"/>
                          <a:cs typeface="Times New Roman"/>
                        </a:rPr>
                        <a:t>Prevention</a:t>
                      </a:r>
                      <a:endParaRPr lang="it-IT" sz="1400" kern="1200" dirty="0" smtClean="0">
                        <a:solidFill>
                          <a:schemeClr val="tx1"/>
                        </a:solidFill>
                        <a:latin typeface="Times New Roman"/>
                        <a:ea typeface="Times New Roman"/>
                        <a:cs typeface="Times New Roman"/>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indent="-539750" algn="ctr">
                        <a:lnSpc>
                          <a:spcPct val="100000"/>
                        </a:lnSpc>
                        <a:spcBef>
                          <a:spcPts val="0"/>
                        </a:spcBef>
                        <a:spcAft>
                          <a:spcPts val="0"/>
                        </a:spcAft>
                      </a:pPr>
                      <a:r>
                        <a:rPr lang="en-GB" sz="1400" kern="1200" dirty="0" smtClean="0">
                          <a:solidFill>
                            <a:schemeClr val="tx1"/>
                          </a:solidFill>
                          <a:latin typeface="Times New Roman"/>
                          <a:ea typeface="Times New Roman"/>
                          <a:cs typeface="Times New Roman"/>
                        </a:rPr>
                        <a:t>P201</a:t>
                      </a:r>
                      <a:endParaRPr lang="it-IT" sz="1400" kern="1200" dirty="0" smtClean="0">
                        <a:solidFill>
                          <a:schemeClr val="tx1"/>
                        </a:solidFill>
                        <a:latin typeface="Times New Roman"/>
                        <a:ea typeface="Times New Roman"/>
                        <a:cs typeface="Times New Roman"/>
                      </a:endParaRPr>
                    </a:p>
                    <a:p>
                      <a:pPr marL="0" indent="-539750" algn="ctr">
                        <a:lnSpc>
                          <a:spcPct val="100000"/>
                        </a:lnSpc>
                        <a:spcBef>
                          <a:spcPts val="0"/>
                        </a:spcBef>
                        <a:spcAft>
                          <a:spcPts val="0"/>
                        </a:spcAft>
                      </a:pPr>
                      <a:r>
                        <a:rPr lang="en-GB" sz="1400" kern="1200" dirty="0" smtClean="0">
                          <a:solidFill>
                            <a:schemeClr val="tx1"/>
                          </a:solidFill>
                          <a:latin typeface="Times New Roman"/>
                          <a:ea typeface="Times New Roman"/>
                          <a:cs typeface="Times New Roman"/>
                        </a:rPr>
                        <a:t>P202</a:t>
                      </a:r>
                      <a:endParaRPr lang="it-IT" sz="1400" kern="1200" dirty="0" smtClean="0">
                        <a:solidFill>
                          <a:schemeClr val="tx1"/>
                        </a:solidFill>
                        <a:latin typeface="Times New Roman"/>
                        <a:ea typeface="Times New Roman"/>
                        <a:cs typeface="Times New Roman"/>
                      </a:endParaRPr>
                    </a:p>
                    <a:p>
                      <a:pPr marL="0" indent="-539750" algn="ctr">
                        <a:lnSpc>
                          <a:spcPct val="100000"/>
                        </a:lnSpc>
                        <a:spcBef>
                          <a:spcPts val="0"/>
                        </a:spcBef>
                        <a:spcAft>
                          <a:spcPts val="0"/>
                        </a:spcAft>
                      </a:pPr>
                      <a:r>
                        <a:rPr lang="en-GB" sz="1400" kern="1200" dirty="0" smtClean="0">
                          <a:solidFill>
                            <a:schemeClr val="tx1"/>
                          </a:solidFill>
                          <a:latin typeface="Times New Roman"/>
                          <a:ea typeface="Times New Roman"/>
                          <a:cs typeface="Times New Roman"/>
                        </a:rPr>
                        <a:t>P281</a:t>
                      </a:r>
                      <a:endParaRPr lang="it-IT" sz="1400" kern="1200" dirty="0" smtClean="0">
                        <a:solidFill>
                          <a:schemeClr val="tx1"/>
                        </a:solidFill>
                        <a:latin typeface="Times New Roman"/>
                        <a:ea typeface="Times New Roman"/>
                        <a:cs typeface="Times New Roman"/>
                      </a:endParaRPr>
                    </a:p>
                  </a:txBody>
                  <a:tcPr marL="51042" marR="51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539750" algn="ctr">
                        <a:lnSpc>
                          <a:spcPct val="100000"/>
                        </a:lnSpc>
                        <a:spcBef>
                          <a:spcPts val="0"/>
                        </a:spcBef>
                        <a:spcAft>
                          <a:spcPts val="0"/>
                        </a:spcAft>
                      </a:pPr>
                      <a:r>
                        <a:rPr lang="en-GB" sz="1400" kern="1200" dirty="0" smtClean="0">
                          <a:solidFill>
                            <a:schemeClr val="tx1"/>
                          </a:solidFill>
                          <a:latin typeface="Times New Roman"/>
                          <a:ea typeface="Times New Roman"/>
                          <a:cs typeface="Times New Roman"/>
                        </a:rPr>
                        <a:t>P201</a:t>
                      </a:r>
                      <a:endParaRPr lang="it-IT" sz="1400" kern="1200" dirty="0" smtClean="0">
                        <a:solidFill>
                          <a:schemeClr val="tx1"/>
                        </a:solidFill>
                        <a:latin typeface="Times New Roman"/>
                        <a:ea typeface="Times New Roman"/>
                        <a:cs typeface="Times New Roman"/>
                      </a:endParaRPr>
                    </a:p>
                    <a:p>
                      <a:pPr marL="0" indent="-539750" algn="ctr">
                        <a:lnSpc>
                          <a:spcPct val="100000"/>
                        </a:lnSpc>
                        <a:spcBef>
                          <a:spcPts val="0"/>
                        </a:spcBef>
                        <a:spcAft>
                          <a:spcPts val="0"/>
                        </a:spcAft>
                      </a:pPr>
                      <a:r>
                        <a:rPr lang="en-GB" sz="1400" kern="1200" dirty="0" smtClean="0">
                          <a:solidFill>
                            <a:schemeClr val="tx1"/>
                          </a:solidFill>
                          <a:latin typeface="Times New Roman"/>
                          <a:ea typeface="Times New Roman"/>
                          <a:cs typeface="Times New Roman"/>
                        </a:rPr>
                        <a:t>P202</a:t>
                      </a:r>
                      <a:endParaRPr lang="it-IT" sz="1400" kern="1200" dirty="0" smtClean="0">
                        <a:solidFill>
                          <a:schemeClr val="tx1"/>
                        </a:solidFill>
                        <a:latin typeface="Times New Roman"/>
                        <a:ea typeface="Times New Roman"/>
                        <a:cs typeface="Times New Roman"/>
                      </a:endParaRPr>
                    </a:p>
                    <a:p>
                      <a:pPr marL="0" indent="-539750" algn="ctr">
                        <a:lnSpc>
                          <a:spcPct val="100000"/>
                        </a:lnSpc>
                        <a:spcBef>
                          <a:spcPts val="0"/>
                        </a:spcBef>
                        <a:spcAft>
                          <a:spcPts val="0"/>
                        </a:spcAft>
                      </a:pPr>
                      <a:r>
                        <a:rPr lang="en-GB" sz="1400" kern="1200" dirty="0" smtClean="0">
                          <a:solidFill>
                            <a:schemeClr val="tx1"/>
                          </a:solidFill>
                          <a:latin typeface="Times New Roman"/>
                          <a:ea typeface="Times New Roman"/>
                          <a:cs typeface="Times New Roman"/>
                        </a:rPr>
                        <a:t>P281</a:t>
                      </a:r>
                      <a:endParaRPr lang="it-IT" sz="1400" kern="1200" dirty="0" smtClean="0">
                        <a:solidFill>
                          <a:schemeClr val="tx1"/>
                        </a:solidFill>
                        <a:latin typeface="Times New Roman"/>
                        <a:ea typeface="Times New Roman"/>
                        <a:cs typeface="Times New Roman"/>
                      </a:endParaRPr>
                    </a:p>
                  </a:txBody>
                  <a:tcPr marL="51042" marR="51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333">
                <a:tc>
                  <a:txBody>
                    <a:bodyPr/>
                    <a:lstStyle/>
                    <a:p>
                      <a:pPr algn="l">
                        <a:lnSpc>
                          <a:spcPct val="100000"/>
                        </a:lnSpc>
                      </a:pPr>
                      <a:r>
                        <a:rPr lang="it-IT" sz="1400" kern="1200" dirty="0" err="1" smtClean="0">
                          <a:solidFill>
                            <a:schemeClr val="tx1"/>
                          </a:solidFill>
                          <a:latin typeface="Times New Roman"/>
                          <a:ea typeface="Times New Roman"/>
                          <a:cs typeface="Times New Roman"/>
                        </a:rPr>
                        <a:t>Precautionary</a:t>
                      </a:r>
                      <a:r>
                        <a:rPr lang="it-IT" sz="1400" kern="1200" dirty="0" smtClean="0">
                          <a:solidFill>
                            <a:schemeClr val="tx1"/>
                          </a:solidFill>
                          <a:latin typeface="Times New Roman"/>
                          <a:ea typeface="Times New Roman"/>
                          <a:cs typeface="Times New Roman"/>
                        </a:rPr>
                        <a:t> statement</a:t>
                      </a:r>
                    </a:p>
                    <a:p>
                      <a:pPr algn="l">
                        <a:lnSpc>
                          <a:spcPct val="100000"/>
                        </a:lnSpc>
                      </a:pPr>
                      <a:r>
                        <a:rPr lang="it-IT" sz="1400" kern="1200" dirty="0" err="1" smtClean="0">
                          <a:solidFill>
                            <a:schemeClr val="tx1"/>
                          </a:solidFill>
                          <a:latin typeface="Times New Roman"/>
                          <a:ea typeface="Times New Roman"/>
                          <a:cs typeface="Times New Roman"/>
                        </a:rPr>
                        <a:t>Response</a:t>
                      </a:r>
                      <a:endParaRPr lang="it-IT" sz="1400" kern="1200" dirty="0" smtClean="0">
                        <a:solidFill>
                          <a:schemeClr val="tx1"/>
                        </a:solidFill>
                        <a:latin typeface="Times New Roman"/>
                        <a:ea typeface="Times New Roman"/>
                        <a:cs typeface="Times New Roman"/>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indent="-539750" algn="ctr">
                        <a:lnSpc>
                          <a:spcPct val="100000"/>
                        </a:lnSpc>
                        <a:spcBef>
                          <a:spcPts val="0"/>
                        </a:spcBef>
                        <a:spcAft>
                          <a:spcPts val="0"/>
                        </a:spcAft>
                      </a:pPr>
                      <a:r>
                        <a:rPr lang="en-GB" sz="1400" kern="1200" dirty="0" smtClean="0">
                          <a:solidFill>
                            <a:schemeClr val="tx1"/>
                          </a:solidFill>
                          <a:latin typeface="Times New Roman"/>
                          <a:ea typeface="Times New Roman"/>
                          <a:cs typeface="Times New Roman"/>
                        </a:rPr>
                        <a:t>P308 + P313</a:t>
                      </a:r>
                      <a:endParaRPr lang="it-IT" sz="1400" kern="1200" dirty="0" smtClean="0">
                        <a:solidFill>
                          <a:schemeClr val="tx1"/>
                        </a:solidFill>
                        <a:latin typeface="Times New Roman"/>
                        <a:ea typeface="Times New Roman"/>
                        <a:cs typeface="Times New Roman"/>
                      </a:endParaRPr>
                    </a:p>
                  </a:txBody>
                  <a:tcPr marL="51042" marR="51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539750" algn="ctr">
                        <a:lnSpc>
                          <a:spcPct val="100000"/>
                        </a:lnSpc>
                        <a:spcBef>
                          <a:spcPts val="0"/>
                        </a:spcBef>
                        <a:spcAft>
                          <a:spcPts val="0"/>
                        </a:spcAft>
                      </a:pPr>
                      <a:r>
                        <a:rPr lang="en-GB" sz="1400" kern="1200" dirty="0" smtClean="0">
                          <a:solidFill>
                            <a:schemeClr val="tx1"/>
                          </a:solidFill>
                          <a:latin typeface="Times New Roman"/>
                          <a:ea typeface="Times New Roman"/>
                          <a:cs typeface="Times New Roman"/>
                        </a:rPr>
                        <a:t>P308 + P313</a:t>
                      </a:r>
                      <a:endParaRPr lang="it-IT" sz="1400" kern="1200" dirty="0" smtClean="0">
                        <a:solidFill>
                          <a:schemeClr val="tx1"/>
                        </a:solidFill>
                        <a:latin typeface="Times New Roman"/>
                        <a:ea typeface="Times New Roman"/>
                        <a:cs typeface="Times New Roman"/>
                      </a:endParaRPr>
                    </a:p>
                  </a:txBody>
                  <a:tcPr marL="51042" marR="51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333">
                <a:tc>
                  <a:txBody>
                    <a:bodyPr/>
                    <a:lstStyle/>
                    <a:p>
                      <a:pPr algn="l">
                        <a:lnSpc>
                          <a:spcPct val="100000"/>
                        </a:lnSpc>
                      </a:pPr>
                      <a:r>
                        <a:rPr lang="it-IT" sz="1400" kern="1200" dirty="0" err="1" smtClean="0">
                          <a:solidFill>
                            <a:schemeClr val="tx1"/>
                          </a:solidFill>
                          <a:latin typeface="Times New Roman"/>
                          <a:ea typeface="Times New Roman"/>
                          <a:cs typeface="Times New Roman"/>
                        </a:rPr>
                        <a:t>Precautionary</a:t>
                      </a:r>
                      <a:r>
                        <a:rPr lang="it-IT" sz="1400" kern="1200" dirty="0" smtClean="0">
                          <a:solidFill>
                            <a:schemeClr val="tx1"/>
                          </a:solidFill>
                          <a:latin typeface="Times New Roman"/>
                          <a:ea typeface="Times New Roman"/>
                          <a:cs typeface="Times New Roman"/>
                        </a:rPr>
                        <a:t> statement</a:t>
                      </a:r>
                    </a:p>
                    <a:p>
                      <a:pPr algn="l">
                        <a:lnSpc>
                          <a:spcPct val="100000"/>
                        </a:lnSpc>
                      </a:pPr>
                      <a:r>
                        <a:rPr lang="it-IT" sz="1400" kern="1200" dirty="0" err="1" smtClean="0">
                          <a:solidFill>
                            <a:schemeClr val="tx1"/>
                          </a:solidFill>
                          <a:latin typeface="Times New Roman"/>
                          <a:ea typeface="Times New Roman"/>
                          <a:cs typeface="Times New Roman"/>
                        </a:rPr>
                        <a:t>Storage</a:t>
                      </a:r>
                      <a:endParaRPr lang="it-IT" sz="1400" kern="1200" dirty="0" smtClean="0">
                        <a:solidFill>
                          <a:schemeClr val="tx1"/>
                        </a:solidFill>
                        <a:latin typeface="Times New Roman"/>
                        <a:ea typeface="Times New Roman"/>
                        <a:cs typeface="Times New Roman"/>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indent="-539750" algn="ctr">
                        <a:lnSpc>
                          <a:spcPct val="100000"/>
                        </a:lnSpc>
                        <a:spcBef>
                          <a:spcPts val="0"/>
                        </a:spcBef>
                        <a:spcAft>
                          <a:spcPts val="0"/>
                        </a:spcAft>
                      </a:pPr>
                      <a:r>
                        <a:rPr lang="en-GB" sz="1400" kern="1200" dirty="0" smtClean="0">
                          <a:solidFill>
                            <a:schemeClr val="tx1"/>
                          </a:solidFill>
                          <a:latin typeface="Times New Roman"/>
                          <a:ea typeface="Times New Roman"/>
                          <a:cs typeface="Times New Roman"/>
                        </a:rPr>
                        <a:t>P405</a:t>
                      </a:r>
                      <a:endParaRPr lang="it-IT" sz="1400" kern="1200" dirty="0" smtClean="0">
                        <a:solidFill>
                          <a:schemeClr val="tx1"/>
                        </a:solidFill>
                        <a:latin typeface="Times New Roman"/>
                        <a:ea typeface="Times New Roman"/>
                        <a:cs typeface="Times New Roman"/>
                      </a:endParaRPr>
                    </a:p>
                  </a:txBody>
                  <a:tcPr marL="51042" marR="51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539750" algn="ctr">
                        <a:lnSpc>
                          <a:spcPct val="100000"/>
                        </a:lnSpc>
                        <a:spcBef>
                          <a:spcPts val="0"/>
                        </a:spcBef>
                        <a:spcAft>
                          <a:spcPts val="0"/>
                        </a:spcAft>
                      </a:pPr>
                      <a:r>
                        <a:rPr lang="en-GB" sz="1400" kern="1200" dirty="0" smtClean="0">
                          <a:solidFill>
                            <a:schemeClr val="tx1"/>
                          </a:solidFill>
                          <a:latin typeface="Times New Roman"/>
                          <a:ea typeface="Times New Roman"/>
                          <a:cs typeface="Times New Roman"/>
                        </a:rPr>
                        <a:t>P405</a:t>
                      </a:r>
                      <a:endParaRPr lang="it-IT" sz="1400" kern="1200" dirty="0" smtClean="0">
                        <a:solidFill>
                          <a:schemeClr val="tx1"/>
                        </a:solidFill>
                        <a:latin typeface="Times New Roman"/>
                        <a:ea typeface="Times New Roman"/>
                        <a:cs typeface="Times New Roman"/>
                      </a:endParaRPr>
                    </a:p>
                  </a:txBody>
                  <a:tcPr marL="51042" marR="51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333">
                <a:tc>
                  <a:txBody>
                    <a:bodyPr/>
                    <a:lstStyle/>
                    <a:p>
                      <a:pPr algn="l">
                        <a:lnSpc>
                          <a:spcPct val="100000"/>
                        </a:lnSpc>
                      </a:pPr>
                      <a:r>
                        <a:rPr lang="it-IT" sz="1400" kern="1200" dirty="0" err="1" smtClean="0">
                          <a:solidFill>
                            <a:schemeClr val="tx1"/>
                          </a:solidFill>
                          <a:latin typeface="Times New Roman"/>
                          <a:ea typeface="Times New Roman"/>
                          <a:cs typeface="Times New Roman"/>
                        </a:rPr>
                        <a:t>Precautionary</a:t>
                      </a:r>
                      <a:r>
                        <a:rPr lang="it-IT" sz="1400" kern="1200" dirty="0" smtClean="0">
                          <a:solidFill>
                            <a:schemeClr val="tx1"/>
                          </a:solidFill>
                          <a:latin typeface="Times New Roman"/>
                          <a:ea typeface="Times New Roman"/>
                          <a:cs typeface="Times New Roman"/>
                        </a:rPr>
                        <a:t> statement</a:t>
                      </a:r>
                    </a:p>
                    <a:p>
                      <a:pPr algn="l">
                        <a:lnSpc>
                          <a:spcPct val="100000"/>
                        </a:lnSpc>
                      </a:pPr>
                      <a:r>
                        <a:rPr lang="it-IT" sz="1400" kern="1200" dirty="0" err="1" smtClean="0">
                          <a:solidFill>
                            <a:schemeClr val="tx1"/>
                          </a:solidFill>
                          <a:latin typeface="Times New Roman"/>
                          <a:ea typeface="Times New Roman"/>
                          <a:cs typeface="Times New Roman"/>
                        </a:rPr>
                        <a:t>Disposal</a:t>
                      </a:r>
                      <a:endParaRPr lang="en-GB" sz="1400" kern="1200" dirty="0" smtClean="0">
                        <a:solidFill>
                          <a:schemeClr val="tx1"/>
                        </a:solidFill>
                        <a:latin typeface="Times New Roman"/>
                        <a:ea typeface="Times New Roman"/>
                        <a:cs typeface="Times New Roman"/>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indent="-539750" algn="ctr">
                        <a:lnSpc>
                          <a:spcPct val="100000"/>
                        </a:lnSpc>
                        <a:spcBef>
                          <a:spcPts val="0"/>
                        </a:spcBef>
                        <a:spcAft>
                          <a:spcPts val="0"/>
                        </a:spcAft>
                      </a:pPr>
                      <a:r>
                        <a:rPr lang="en-GB" sz="1400" kern="1200" dirty="0" smtClean="0">
                          <a:solidFill>
                            <a:schemeClr val="tx1"/>
                          </a:solidFill>
                          <a:latin typeface="Times New Roman"/>
                          <a:ea typeface="Times New Roman"/>
                          <a:cs typeface="Times New Roman"/>
                        </a:rPr>
                        <a:t>P501</a:t>
                      </a:r>
                      <a:endParaRPr lang="it-IT" sz="1400" kern="1200" dirty="0" smtClean="0">
                        <a:solidFill>
                          <a:schemeClr val="tx1"/>
                        </a:solidFill>
                        <a:latin typeface="Times New Roman"/>
                        <a:ea typeface="Times New Roman"/>
                        <a:cs typeface="Times New Roman"/>
                      </a:endParaRPr>
                    </a:p>
                  </a:txBody>
                  <a:tcPr marL="51042" marR="51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539750" algn="ctr">
                        <a:lnSpc>
                          <a:spcPct val="100000"/>
                        </a:lnSpc>
                        <a:spcBef>
                          <a:spcPts val="0"/>
                        </a:spcBef>
                        <a:spcAft>
                          <a:spcPts val="0"/>
                        </a:spcAft>
                      </a:pPr>
                      <a:r>
                        <a:rPr lang="en-GB" sz="1400" kern="1200" dirty="0" smtClean="0">
                          <a:solidFill>
                            <a:schemeClr val="tx1"/>
                          </a:solidFill>
                          <a:latin typeface="Times New Roman"/>
                          <a:ea typeface="Times New Roman"/>
                          <a:cs typeface="Times New Roman"/>
                        </a:rPr>
                        <a:t>P501</a:t>
                      </a:r>
                      <a:endParaRPr lang="it-IT" sz="1400" kern="1200" dirty="0" smtClean="0">
                        <a:solidFill>
                          <a:schemeClr val="tx1"/>
                        </a:solidFill>
                        <a:latin typeface="Times New Roman"/>
                        <a:ea typeface="Times New Roman"/>
                        <a:cs typeface="Times New Roman"/>
                      </a:endParaRPr>
                    </a:p>
                  </a:txBody>
                  <a:tcPr marL="51042" marR="51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40386" name="Picture 2"/>
          <p:cNvPicPr>
            <a:picLocks noChangeAspect="1" noChangeArrowheads="1"/>
          </p:cNvPicPr>
          <p:nvPr/>
        </p:nvPicPr>
        <p:blipFill>
          <a:blip r:embed="rId2" cstate="print"/>
          <a:srcRect/>
          <a:stretch>
            <a:fillRect/>
          </a:stretch>
        </p:blipFill>
        <p:spPr bwMode="auto">
          <a:xfrm>
            <a:off x="7754956" y="2493953"/>
            <a:ext cx="762000" cy="771525"/>
          </a:xfrm>
          <a:prstGeom prst="rect">
            <a:avLst/>
          </a:prstGeom>
          <a:noFill/>
        </p:spPr>
      </p:pic>
      <p:pic>
        <p:nvPicPr>
          <p:cNvPr id="1040385" name="Picture 1"/>
          <p:cNvPicPr>
            <a:picLocks noChangeAspect="1" noChangeArrowheads="1"/>
          </p:cNvPicPr>
          <p:nvPr/>
        </p:nvPicPr>
        <p:blipFill>
          <a:blip r:embed="rId3" cstate="print"/>
          <a:srcRect/>
          <a:stretch>
            <a:fillRect/>
          </a:stretch>
        </p:blipFill>
        <p:spPr bwMode="auto">
          <a:xfrm>
            <a:off x="4683122" y="2493953"/>
            <a:ext cx="762000" cy="771525"/>
          </a:xfrm>
          <a:prstGeom prst="rect">
            <a:avLst/>
          </a:prstGeom>
          <a:noFill/>
        </p:spPr>
      </p:pic>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Carcinogenity</a:t>
            </a:r>
            <a:r>
              <a:rPr lang="it-IT" dirty="0" smtClean="0"/>
              <a:t/>
            </a:r>
            <a:br>
              <a:rPr lang="it-IT" dirty="0" smtClean="0"/>
            </a:br>
            <a:r>
              <a:rPr lang="it-IT" sz="3600" dirty="0" err="1" smtClean="0"/>
              <a:t>Definition</a:t>
            </a:r>
            <a:endParaRPr lang="it-IT" dirty="0"/>
          </a:p>
        </p:txBody>
      </p:sp>
      <p:sp>
        <p:nvSpPr>
          <p:cNvPr id="3" name="Segnaposto contenuto 2"/>
          <p:cNvSpPr>
            <a:spLocks noGrp="1"/>
          </p:cNvSpPr>
          <p:nvPr>
            <p:ph idx="1"/>
          </p:nvPr>
        </p:nvSpPr>
        <p:spPr/>
        <p:txBody>
          <a:bodyPr/>
          <a:lstStyle/>
          <a:p>
            <a:r>
              <a:rPr lang="it-IT" b="1" dirty="0" err="1" smtClean="0"/>
              <a:t>Carcinogen</a:t>
            </a:r>
            <a:r>
              <a:rPr lang="it-IT" dirty="0" smtClean="0"/>
              <a:t> </a:t>
            </a:r>
            <a:r>
              <a:rPr lang="it-IT" dirty="0" err="1" smtClean="0"/>
              <a:t>means</a:t>
            </a:r>
            <a:r>
              <a:rPr lang="it-IT" dirty="0" smtClean="0"/>
              <a:t> a </a:t>
            </a:r>
            <a:r>
              <a:rPr lang="it-IT" dirty="0" err="1" smtClean="0"/>
              <a:t>substance</a:t>
            </a:r>
            <a:r>
              <a:rPr lang="it-IT" dirty="0" smtClean="0"/>
              <a:t> or a </a:t>
            </a:r>
            <a:r>
              <a:rPr lang="it-IT" dirty="0" err="1" smtClean="0"/>
              <a:t>mixture</a:t>
            </a:r>
            <a:r>
              <a:rPr lang="it-IT" dirty="0" smtClean="0"/>
              <a:t> </a:t>
            </a:r>
            <a:r>
              <a:rPr lang="it-IT" dirty="0" err="1" smtClean="0"/>
              <a:t>of</a:t>
            </a:r>
            <a:r>
              <a:rPr lang="it-IT" dirty="0" smtClean="0"/>
              <a:t> </a:t>
            </a:r>
            <a:r>
              <a:rPr lang="it-IT" dirty="0" err="1" smtClean="0"/>
              <a:t>substances</a:t>
            </a:r>
            <a:r>
              <a:rPr lang="it-IT" dirty="0" smtClean="0"/>
              <a:t> </a:t>
            </a:r>
            <a:r>
              <a:rPr lang="it-IT" dirty="0" err="1" smtClean="0"/>
              <a:t>which</a:t>
            </a:r>
            <a:r>
              <a:rPr lang="it-IT" dirty="0" smtClean="0"/>
              <a:t> induce </a:t>
            </a:r>
            <a:r>
              <a:rPr lang="it-IT" dirty="0" err="1" smtClean="0"/>
              <a:t>cancer</a:t>
            </a:r>
            <a:r>
              <a:rPr lang="it-IT" dirty="0" smtClean="0"/>
              <a:t> or </a:t>
            </a:r>
            <a:r>
              <a:rPr lang="it-IT" dirty="0" err="1" smtClean="0"/>
              <a:t>increase</a:t>
            </a:r>
            <a:r>
              <a:rPr lang="it-IT" dirty="0" smtClean="0"/>
              <a:t> </a:t>
            </a:r>
            <a:r>
              <a:rPr lang="it-IT" dirty="0" err="1" smtClean="0"/>
              <a:t>its</a:t>
            </a:r>
            <a:r>
              <a:rPr lang="it-IT" dirty="0" smtClean="0"/>
              <a:t> </a:t>
            </a:r>
            <a:r>
              <a:rPr lang="it-IT" dirty="0" err="1" smtClean="0"/>
              <a:t>incidence</a:t>
            </a:r>
            <a:r>
              <a:rPr lang="it-IT" dirty="0" smtClean="0"/>
              <a:t>. </a:t>
            </a:r>
          </a:p>
          <a:p>
            <a:r>
              <a:rPr lang="it-IT" dirty="0" err="1" smtClean="0"/>
              <a:t>Substances</a:t>
            </a:r>
            <a:r>
              <a:rPr lang="it-IT" dirty="0" smtClean="0"/>
              <a:t> </a:t>
            </a:r>
            <a:r>
              <a:rPr lang="it-IT" dirty="0" err="1" smtClean="0"/>
              <a:t>which</a:t>
            </a:r>
            <a:r>
              <a:rPr lang="it-IT" dirty="0" smtClean="0"/>
              <a:t> </a:t>
            </a:r>
            <a:r>
              <a:rPr lang="it-IT" dirty="0" err="1" smtClean="0"/>
              <a:t>have</a:t>
            </a:r>
            <a:r>
              <a:rPr lang="it-IT" dirty="0" smtClean="0"/>
              <a:t> </a:t>
            </a:r>
            <a:r>
              <a:rPr lang="it-IT" dirty="0" err="1" smtClean="0"/>
              <a:t>induced</a:t>
            </a:r>
            <a:r>
              <a:rPr lang="it-IT" dirty="0" smtClean="0"/>
              <a:t> </a:t>
            </a:r>
            <a:r>
              <a:rPr lang="it-IT" dirty="0" err="1" smtClean="0"/>
              <a:t>benign</a:t>
            </a:r>
            <a:r>
              <a:rPr lang="it-IT" dirty="0" smtClean="0"/>
              <a:t> or </a:t>
            </a:r>
            <a:r>
              <a:rPr lang="it-IT" dirty="0" err="1" smtClean="0"/>
              <a:t>malignant</a:t>
            </a:r>
            <a:r>
              <a:rPr lang="it-IT" dirty="0" smtClean="0"/>
              <a:t> </a:t>
            </a:r>
            <a:r>
              <a:rPr lang="it-IT" dirty="0" err="1" smtClean="0"/>
              <a:t>tumors</a:t>
            </a:r>
            <a:r>
              <a:rPr lang="it-IT" dirty="0" smtClean="0"/>
              <a:t> in </a:t>
            </a:r>
            <a:r>
              <a:rPr lang="it-IT" dirty="0" err="1" smtClean="0"/>
              <a:t>well</a:t>
            </a:r>
            <a:r>
              <a:rPr lang="it-IT" dirty="0" smtClean="0"/>
              <a:t> </a:t>
            </a:r>
            <a:r>
              <a:rPr lang="it-IT" dirty="0" err="1" smtClean="0"/>
              <a:t>performed</a:t>
            </a:r>
            <a:r>
              <a:rPr lang="it-IT" dirty="0" smtClean="0"/>
              <a:t> </a:t>
            </a:r>
            <a:r>
              <a:rPr lang="it-IT" dirty="0" err="1" smtClean="0"/>
              <a:t>experimental</a:t>
            </a:r>
            <a:r>
              <a:rPr lang="it-IT" dirty="0" smtClean="0"/>
              <a:t> </a:t>
            </a:r>
            <a:r>
              <a:rPr lang="it-IT" dirty="0" err="1" smtClean="0"/>
              <a:t>studies</a:t>
            </a:r>
            <a:r>
              <a:rPr lang="it-IT" dirty="0" smtClean="0"/>
              <a:t> on </a:t>
            </a:r>
            <a:r>
              <a:rPr lang="it-IT" dirty="0" err="1" smtClean="0"/>
              <a:t>animals</a:t>
            </a:r>
            <a:r>
              <a:rPr lang="it-IT" dirty="0" smtClean="0"/>
              <a:t> are </a:t>
            </a:r>
            <a:r>
              <a:rPr lang="it-IT" dirty="0" err="1" smtClean="0"/>
              <a:t>considered</a:t>
            </a:r>
            <a:r>
              <a:rPr lang="it-IT" dirty="0" smtClean="0"/>
              <a:t> </a:t>
            </a:r>
            <a:r>
              <a:rPr lang="it-IT" dirty="0" err="1" smtClean="0"/>
              <a:t>also</a:t>
            </a:r>
            <a:r>
              <a:rPr lang="it-IT" dirty="0" smtClean="0"/>
              <a:t> </a:t>
            </a:r>
            <a:r>
              <a:rPr lang="it-IT" dirty="0" err="1" smtClean="0"/>
              <a:t>to</a:t>
            </a:r>
            <a:r>
              <a:rPr lang="it-IT" dirty="0" smtClean="0"/>
              <a:t> </a:t>
            </a:r>
            <a:r>
              <a:rPr lang="it-IT" dirty="0" err="1" smtClean="0"/>
              <a:t>be</a:t>
            </a:r>
            <a:r>
              <a:rPr lang="it-IT" dirty="0" smtClean="0"/>
              <a:t> </a:t>
            </a:r>
            <a:r>
              <a:rPr lang="it-IT" dirty="0" err="1" smtClean="0"/>
              <a:t>presumed</a:t>
            </a:r>
            <a:r>
              <a:rPr lang="it-IT" dirty="0" smtClean="0"/>
              <a:t> or </a:t>
            </a:r>
            <a:r>
              <a:rPr lang="it-IT" dirty="0" err="1" smtClean="0"/>
              <a:t>suspected</a:t>
            </a:r>
            <a:r>
              <a:rPr lang="it-IT" dirty="0" smtClean="0"/>
              <a:t> </a:t>
            </a:r>
            <a:r>
              <a:rPr lang="it-IT" dirty="0" err="1" smtClean="0"/>
              <a:t>human</a:t>
            </a:r>
            <a:r>
              <a:rPr lang="it-IT" dirty="0" smtClean="0"/>
              <a:t> </a:t>
            </a:r>
            <a:r>
              <a:rPr lang="it-IT" dirty="0" err="1" smtClean="0"/>
              <a:t>carcinogens</a:t>
            </a:r>
            <a:r>
              <a:rPr lang="it-IT" dirty="0" smtClean="0"/>
              <a:t> </a:t>
            </a:r>
            <a:r>
              <a:rPr lang="it-IT" dirty="0" err="1" smtClean="0"/>
              <a:t>unless</a:t>
            </a:r>
            <a:r>
              <a:rPr lang="it-IT" dirty="0" smtClean="0"/>
              <a:t> </a:t>
            </a:r>
            <a:r>
              <a:rPr lang="it-IT" dirty="0" err="1" smtClean="0"/>
              <a:t>there</a:t>
            </a:r>
            <a:r>
              <a:rPr lang="it-IT" dirty="0" smtClean="0"/>
              <a:t> </a:t>
            </a:r>
            <a:r>
              <a:rPr lang="it-IT" dirty="0" err="1" smtClean="0"/>
              <a:t>is</a:t>
            </a:r>
            <a:r>
              <a:rPr lang="it-IT" dirty="0" smtClean="0"/>
              <a:t> strong </a:t>
            </a:r>
            <a:r>
              <a:rPr lang="it-IT" dirty="0" err="1" smtClean="0"/>
              <a:t>evidence</a:t>
            </a:r>
            <a:r>
              <a:rPr lang="it-IT" dirty="0" smtClean="0"/>
              <a:t> </a:t>
            </a:r>
            <a:r>
              <a:rPr lang="it-IT" dirty="0" err="1" smtClean="0"/>
              <a:t>that</a:t>
            </a:r>
            <a:r>
              <a:rPr lang="it-IT" dirty="0" smtClean="0"/>
              <a:t> the </a:t>
            </a:r>
            <a:r>
              <a:rPr lang="it-IT" dirty="0" err="1" smtClean="0"/>
              <a:t>mechanism</a:t>
            </a:r>
            <a:r>
              <a:rPr lang="it-IT" dirty="0" smtClean="0"/>
              <a:t> </a:t>
            </a:r>
            <a:r>
              <a:rPr lang="it-IT" dirty="0" err="1" smtClean="0"/>
              <a:t>of</a:t>
            </a:r>
            <a:r>
              <a:rPr lang="it-IT" dirty="0" smtClean="0"/>
              <a:t> </a:t>
            </a:r>
            <a:r>
              <a:rPr lang="it-IT" dirty="0" err="1" smtClean="0"/>
              <a:t>tumor</a:t>
            </a:r>
            <a:r>
              <a:rPr lang="it-IT" dirty="0" smtClean="0"/>
              <a:t> </a:t>
            </a:r>
            <a:r>
              <a:rPr lang="it-IT" dirty="0" err="1" smtClean="0"/>
              <a:t>formation</a:t>
            </a:r>
            <a:r>
              <a:rPr lang="it-IT" dirty="0" smtClean="0"/>
              <a:t> </a:t>
            </a:r>
            <a:r>
              <a:rPr lang="it-IT" dirty="0" err="1" smtClean="0"/>
              <a:t>is</a:t>
            </a:r>
            <a:r>
              <a:rPr lang="it-IT" dirty="0" smtClean="0"/>
              <a:t> </a:t>
            </a:r>
            <a:r>
              <a:rPr lang="it-IT" dirty="0" err="1" smtClean="0"/>
              <a:t>not</a:t>
            </a:r>
            <a:r>
              <a:rPr lang="it-IT" dirty="0" smtClean="0"/>
              <a:t> </a:t>
            </a:r>
            <a:r>
              <a:rPr lang="it-IT" dirty="0" err="1" smtClean="0"/>
              <a:t>relevant</a:t>
            </a:r>
            <a:r>
              <a:rPr lang="it-IT" dirty="0" smtClean="0"/>
              <a:t> </a:t>
            </a:r>
            <a:r>
              <a:rPr lang="it-IT" dirty="0" err="1" smtClean="0"/>
              <a:t>for</a:t>
            </a:r>
            <a:r>
              <a:rPr lang="it-IT" dirty="0" smtClean="0"/>
              <a:t> </a:t>
            </a:r>
            <a:r>
              <a:rPr lang="it-IT" dirty="0" err="1" smtClean="0"/>
              <a:t>humans</a:t>
            </a:r>
            <a:r>
              <a:rPr lang="it-IT" dirty="0" smtClean="0"/>
              <a:t>.</a:t>
            </a:r>
            <a:endParaRPr lang="it-IT" dirty="0"/>
          </a:p>
        </p:txBody>
      </p:sp>
      <p:pic>
        <p:nvPicPr>
          <p:cNvPr id="4" name="Picture 1"/>
          <p:cNvPicPr>
            <a:picLocks noChangeAspect="1" noChangeArrowheads="1"/>
          </p:cNvPicPr>
          <p:nvPr/>
        </p:nvPicPr>
        <p:blipFill>
          <a:blip r:embed="rId2" cstate="print"/>
          <a:srcRect/>
          <a:stretch>
            <a:fillRect/>
          </a:stretch>
        </p:blipFill>
        <p:spPr bwMode="auto">
          <a:xfrm>
            <a:off x="8784728" y="683493"/>
            <a:ext cx="762000" cy="771525"/>
          </a:xfrm>
          <a:prstGeom prst="rect">
            <a:avLst/>
          </a:prstGeom>
          <a:noFill/>
        </p:spPr>
      </p:pic>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t>Carcinogenity</a:t>
            </a:r>
            <a:r>
              <a:rPr lang="it-IT" dirty="0" smtClean="0"/>
              <a:t/>
            </a:r>
            <a:br>
              <a:rPr lang="it-IT" dirty="0" smtClean="0"/>
            </a:br>
            <a:r>
              <a:rPr lang="it-IT" sz="3600" dirty="0" err="1" smtClean="0"/>
              <a:t>Classification</a:t>
            </a:r>
            <a:endParaRPr lang="it-IT" dirty="0"/>
          </a:p>
        </p:txBody>
      </p:sp>
      <p:pic>
        <p:nvPicPr>
          <p:cNvPr id="5" name="Picture 1"/>
          <p:cNvPicPr>
            <a:picLocks noChangeAspect="1" noChangeArrowheads="1"/>
          </p:cNvPicPr>
          <p:nvPr/>
        </p:nvPicPr>
        <p:blipFill>
          <a:blip r:embed="rId2" cstate="print"/>
          <a:srcRect/>
          <a:stretch>
            <a:fillRect/>
          </a:stretch>
        </p:blipFill>
        <p:spPr bwMode="auto">
          <a:xfrm>
            <a:off x="9112278" y="1065193"/>
            <a:ext cx="762000" cy="771525"/>
          </a:xfrm>
          <a:prstGeom prst="rect">
            <a:avLst/>
          </a:prstGeom>
          <a:noFill/>
        </p:spPr>
      </p:pic>
      <p:pic>
        <p:nvPicPr>
          <p:cNvPr id="2506753" name="Picture 1"/>
          <p:cNvPicPr>
            <a:picLocks noChangeAspect="1" noChangeArrowheads="1"/>
          </p:cNvPicPr>
          <p:nvPr/>
        </p:nvPicPr>
        <p:blipFill>
          <a:blip r:embed="rId3" cstate="print"/>
          <a:srcRect/>
          <a:stretch>
            <a:fillRect/>
          </a:stretch>
        </p:blipFill>
        <p:spPr bwMode="auto">
          <a:xfrm>
            <a:off x="71760" y="323453"/>
            <a:ext cx="9976108" cy="68407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7874" name="Picture 2"/>
          <p:cNvPicPr>
            <a:picLocks noChangeAspect="1" noChangeArrowheads="1"/>
          </p:cNvPicPr>
          <p:nvPr/>
        </p:nvPicPr>
        <p:blipFill>
          <a:blip r:embed="rId2" cstate="print"/>
          <a:srcRect/>
          <a:stretch>
            <a:fillRect/>
          </a:stretch>
        </p:blipFill>
        <p:spPr bwMode="auto">
          <a:xfrm>
            <a:off x="215776" y="2771725"/>
            <a:ext cx="9721080" cy="1944216"/>
          </a:xfrm>
          <a:prstGeom prst="rect">
            <a:avLst/>
          </a:prstGeom>
          <a:noFill/>
          <a:ln w="9525">
            <a:noFill/>
            <a:miter lim="800000"/>
            <a:headEnd/>
            <a:tailEnd/>
          </a:ln>
        </p:spPr>
      </p:pic>
      <p:sp>
        <p:nvSpPr>
          <p:cNvPr id="3" name="Titolo 1"/>
          <p:cNvSpPr txBox="1">
            <a:spLocks/>
          </p:cNvSpPr>
          <p:nvPr/>
        </p:nvSpPr>
        <p:spPr>
          <a:xfrm>
            <a:off x="741363" y="557213"/>
            <a:ext cx="8604250" cy="1255712"/>
          </a:xfrm>
          <a:prstGeom prst="rect">
            <a:avLst/>
          </a:prstGeom>
        </p:spPr>
        <p:txBody>
          <a:bodyPr>
            <a:normAutofit/>
          </a:bodyPr>
          <a:lstStyle/>
          <a:p>
            <a:pPr marL="0" marR="0" lvl="0" indent="0" algn="ctr" defTabSz="449263" rtl="0" eaLnBrk="0" fontAlgn="base" latinLnBrk="0" hangingPunct="0">
              <a:lnSpc>
                <a:spcPct val="81000"/>
              </a:lnSpc>
              <a:spcBef>
                <a:spcPct val="0"/>
              </a:spcBef>
              <a:spcAft>
                <a:spcPct val="0"/>
              </a:spcAft>
              <a:buClr>
                <a:srgbClr val="000000"/>
              </a:buClr>
              <a:buSzPct val="45000"/>
              <a:buFont typeface="Wingdings" pitchFamily="2" charset="2"/>
              <a:buNone/>
              <a:tabLst/>
              <a:defRPr/>
            </a:pPr>
            <a:r>
              <a:rPr kumimoji="0" lang="it-IT" sz="4400" b="1" i="0" u="none" strike="noStrike" kern="0" cap="none" spc="0" normalizeH="0" baseline="0" noProof="0" smtClean="0">
                <a:ln>
                  <a:noFill/>
                </a:ln>
                <a:solidFill>
                  <a:srgbClr val="333333"/>
                </a:solidFill>
                <a:effectLst/>
                <a:uLnTx/>
                <a:uFillTx/>
                <a:latin typeface="+mj-lt"/>
                <a:ea typeface="Arial Unicode MS" pitchFamily="34" charset="-128"/>
                <a:cs typeface="+mj-cs"/>
              </a:rPr>
              <a:t>Carcinogenity</a:t>
            </a:r>
            <a:br>
              <a:rPr kumimoji="0" lang="it-IT" sz="4400" b="1" i="0" u="none" strike="noStrike" kern="0" cap="none" spc="0" normalizeH="0" baseline="0" noProof="0" smtClean="0">
                <a:ln>
                  <a:noFill/>
                </a:ln>
                <a:solidFill>
                  <a:srgbClr val="333333"/>
                </a:solidFill>
                <a:effectLst/>
                <a:uLnTx/>
                <a:uFillTx/>
                <a:latin typeface="+mj-lt"/>
                <a:ea typeface="Arial Unicode MS" pitchFamily="34" charset="-128"/>
                <a:cs typeface="+mj-cs"/>
              </a:rPr>
            </a:br>
            <a:r>
              <a:rPr kumimoji="0" lang="it-IT" sz="3600" b="1" i="0" u="none" strike="noStrike" kern="0" cap="none" spc="0" normalizeH="0" baseline="0" noProof="0" smtClean="0">
                <a:ln>
                  <a:noFill/>
                </a:ln>
                <a:solidFill>
                  <a:srgbClr val="333333"/>
                </a:solidFill>
                <a:effectLst/>
                <a:uLnTx/>
                <a:uFillTx/>
                <a:latin typeface="+mj-lt"/>
                <a:ea typeface="Arial Unicode MS" pitchFamily="34" charset="-128"/>
                <a:cs typeface="+mj-cs"/>
              </a:rPr>
              <a:t>Classification</a:t>
            </a:r>
            <a:endParaRPr kumimoji="0" lang="it-IT" sz="4400" b="1" i="0" u="none" strike="noStrike" kern="0" cap="none" spc="0" normalizeH="0" baseline="0" noProof="0" dirty="0">
              <a:ln>
                <a:noFill/>
              </a:ln>
              <a:solidFill>
                <a:srgbClr val="333333"/>
              </a:solidFill>
              <a:effectLst/>
              <a:uLnTx/>
              <a:uFillTx/>
              <a:latin typeface="+mj-lt"/>
              <a:ea typeface="Arial Unicode MS" pitchFamily="34" charset="-128"/>
              <a:cs typeface="+mj-cs"/>
            </a:endParaRP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dirty="0" err="1" smtClean="0"/>
              <a:t>Carcinogenicity</a:t>
            </a:r>
            <a:r>
              <a:rPr lang="it-IT" dirty="0" smtClean="0"/>
              <a:t/>
            </a:r>
            <a:br>
              <a:rPr lang="it-IT" dirty="0" smtClean="0"/>
            </a:br>
            <a:r>
              <a:rPr lang="it-IT" sz="3600" dirty="0" err="1" smtClean="0"/>
              <a:t>Classification</a:t>
            </a:r>
            <a:r>
              <a:rPr lang="it-IT" sz="3600" dirty="0" smtClean="0"/>
              <a:t> </a:t>
            </a:r>
            <a:r>
              <a:rPr lang="it-IT" sz="3600" dirty="0" err="1" smtClean="0"/>
              <a:t>of</a:t>
            </a:r>
            <a:r>
              <a:rPr lang="it-IT" sz="3600" dirty="0" smtClean="0"/>
              <a:t> </a:t>
            </a:r>
            <a:r>
              <a:rPr lang="it-IT" sz="3600" dirty="0" err="1" smtClean="0"/>
              <a:t>mixtures</a:t>
            </a:r>
            <a:endParaRPr lang="it-IT" dirty="0"/>
          </a:p>
        </p:txBody>
      </p:sp>
      <p:pic>
        <p:nvPicPr>
          <p:cNvPr id="6" name="Picture 1"/>
          <p:cNvPicPr>
            <a:picLocks noChangeAspect="1" noChangeArrowheads="1"/>
          </p:cNvPicPr>
          <p:nvPr/>
        </p:nvPicPr>
        <p:blipFill>
          <a:blip r:embed="rId2" cstate="print"/>
          <a:srcRect/>
          <a:stretch>
            <a:fillRect/>
          </a:stretch>
        </p:blipFill>
        <p:spPr bwMode="auto">
          <a:xfrm>
            <a:off x="9112278" y="1065193"/>
            <a:ext cx="762000" cy="771525"/>
          </a:xfrm>
          <a:prstGeom prst="rect">
            <a:avLst/>
          </a:prstGeom>
          <a:noFill/>
        </p:spPr>
      </p:pic>
      <p:pic>
        <p:nvPicPr>
          <p:cNvPr id="2505729" name="Picture 1"/>
          <p:cNvPicPr>
            <a:picLocks noChangeAspect="1" noChangeArrowheads="1"/>
          </p:cNvPicPr>
          <p:nvPr/>
        </p:nvPicPr>
        <p:blipFill>
          <a:blip r:embed="rId3" cstate="print"/>
          <a:srcRect/>
          <a:stretch>
            <a:fillRect/>
          </a:stretch>
        </p:blipFill>
        <p:spPr bwMode="auto">
          <a:xfrm>
            <a:off x="71759" y="2454324"/>
            <a:ext cx="10016205" cy="34857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dirty="0" err="1" smtClean="0"/>
              <a:t>Carcinogenicity</a:t>
            </a:r>
            <a:r>
              <a:rPr lang="it-IT" dirty="0" smtClean="0"/>
              <a:t/>
            </a:r>
            <a:br>
              <a:rPr lang="it-IT" dirty="0" smtClean="0"/>
            </a:br>
            <a:r>
              <a:rPr lang="it-IT" sz="3600" dirty="0" err="1" smtClean="0"/>
              <a:t>Label</a:t>
            </a:r>
            <a:r>
              <a:rPr lang="it-IT" sz="3600" dirty="0" smtClean="0"/>
              <a:t> </a:t>
            </a:r>
            <a:r>
              <a:rPr lang="it-IT" sz="3600" dirty="0" err="1" smtClean="0"/>
              <a:t>elements</a:t>
            </a:r>
            <a:endParaRPr lang="it-IT" dirty="0"/>
          </a:p>
        </p:txBody>
      </p:sp>
      <p:graphicFrame>
        <p:nvGraphicFramePr>
          <p:cNvPr id="4" name="Segnaposto contenuto 3"/>
          <p:cNvGraphicFramePr>
            <a:graphicFrameLocks noGrp="1"/>
          </p:cNvGraphicFramePr>
          <p:nvPr>
            <p:ph idx="1"/>
          </p:nvPr>
        </p:nvGraphicFramePr>
        <p:xfrm>
          <a:off x="611156" y="1963757"/>
          <a:ext cx="9072627" cy="5174265"/>
        </p:xfrm>
        <a:graphic>
          <a:graphicData uri="http://schemas.openxmlformats.org/drawingml/2006/table">
            <a:tbl>
              <a:tblPr/>
              <a:tblGrid>
                <a:gridCol w="2940203"/>
                <a:gridCol w="3066212"/>
                <a:gridCol w="3066212"/>
              </a:tblGrid>
              <a:tr h="408333">
                <a:tc>
                  <a:txBody>
                    <a:bodyPr/>
                    <a:lstStyle/>
                    <a:p>
                      <a:pPr algn="ctr">
                        <a:lnSpc>
                          <a:spcPct val="100000"/>
                        </a:lnSpc>
                        <a:spcBef>
                          <a:spcPts val="600"/>
                        </a:spcBef>
                        <a:spcAft>
                          <a:spcPts val="0"/>
                        </a:spcAft>
                      </a:pPr>
                      <a:r>
                        <a:rPr lang="en-GB" sz="1400" kern="1200" dirty="0" smtClean="0">
                          <a:solidFill>
                            <a:schemeClr val="tx1"/>
                          </a:solidFill>
                          <a:latin typeface="Times New Roman"/>
                          <a:ea typeface="Times New Roman"/>
                          <a:cs typeface="Times New Roman"/>
                        </a:rPr>
                        <a:t>Classification</a:t>
                      </a:r>
                      <a:endParaRPr lang="it-IT" sz="1400" kern="1200" dirty="0" smtClean="0">
                        <a:solidFill>
                          <a:schemeClr val="tx1"/>
                        </a:solidFill>
                        <a:latin typeface="Times New Roman"/>
                        <a:ea typeface="Times New Roman"/>
                        <a:cs typeface="Times New Roman"/>
                      </a:endParaRPr>
                    </a:p>
                  </a:txBody>
                  <a:tcPr marL="51042" marR="51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0000"/>
                        </a:lnSpc>
                        <a:spcBef>
                          <a:spcPts val="600"/>
                        </a:spcBef>
                        <a:spcAft>
                          <a:spcPts val="600"/>
                        </a:spcAft>
                      </a:pPr>
                      <a:r>
                        <a:rPr lang="it-IT" sz="1400" kern="1200" dirty="0" err="1" smtClean="0">
                          <a:solidFill>
                            <a:schemeClr val="tx1"/>
                          </a:solidFill>
                          <a:latin typeface="Times New Roman"/>
                          <a:ea typeface="Times New Roman"/>
                          <a:cs typeface="Times New Roman"/>
                        </a:rPr>
                        <a:t>Category</a:t>
                      </a:r>
                      <a:r>
                        <a:rPr lang="it-IT" sz="1400" kern="1200" dirty="0" smtClean="0">
                          <a:solidFill>
                            <a:schemeClr val="tx1"/>
                          </a:solidFill>
                          <a:latin typeface="Times New Roman"/>
                          <a:ea typeface="Times New Roman"/>
                          <a:cs typeface="Times New Roman"/>
                        </a:rPr>
                        <a:t> 1A or </a:t>
                      </a:r>
                      <a:r>
                        <a:rPr lang="it-IT" sz="1400" kern="1200" dirty="0" err="1" smtClean="0">
                          <a:solidFill>
                            <a:schemeClr val="tx1"/>
                          </a:solidFill>
                          <a:latin typeface="Times New Roman"/>
                          <a:ea typeface="Times New Roman"/>
                          <a:cs typeface="Times New Roman"/>
                        </a:rPr>
                        <a:t>category</a:t>
                      </a:r>
                      <a:r>
                        <a:rPr lang="it-IT" sz="1400" kern="1200" dirty="0" smtClean="0">
                          <a:solidFill>
                            <a:schemeClr val="tx1"/>
                          </a:solidFill>
                          <a:latin typeface="Times New Roman"/>
                          <a:ea typeface="Times New Roman"/>
                          <a:cs typeface="Times New Roman"/>
                        </a:rPr>
                        <a:t> 1B</a:t>
                      </a:r>
                    </a:p>
                  </a:txBody>
                  <a:tcPr marL="51042" marR="51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539750" indent="-539750" algn="ctr">
                        <a:lnSpc>
                          <a:spcPct val="100000"/>
                        </a:lnSpc>
                        <a:spcBef>
                          <a:spcPts val="600"/>
                        </a:spcBef>
                        <a:spcAft>
                          <a:spcPts val="0"/>
                        </a:spcAft>
                      </a:pPr>
                      <a:r>
                        <a:rPr lang="it-IT" sz="1400" kern="1200" dirty="0" err="1" smtClean="0">
                          <a:solidFill>
                            <a:schemeClr val="tx1"/>
                          </a:solidFill>
                          <a:latin typeface="Times New Roman"/>
                          <a:ea typeface="Times New Roman"/>
                          <a:cs typeface="Times New Roman"/>
                        </a:rPr>
                        <a:t>Category</a:t>
                      </a:r>
                      <a:r>
                        <a:rPr lang="it-IT" sz="1400" kern="1200" dirty="0" smtClean="0">
                          <a:solidFill>
                            <a:schemeClr val="tx1"/>
                          </a:solidFill>
                          <a:latin typeface="Times New Roman"/>
                          <a:ea typeface="Times New Roman"/>
                          <a:cs typeface="Times New Roman"/>
                        </a:rPr>
                        <a:t> 2</a:t>
                      </a:r>
                    </a:p>
                  </a:txBody>
                  <a:tcPr marL="51042" marR="51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979119">
                <a:tc>
                  <a:txBody>
                    <a:bodyPr/>
                    <a:lstStyle/>
                    <a:p>
                      <a:pPr marL="0" indent="0" algn="l">
                        <a:lnSpc>
                          <a:spcPct val="100000"/>
                        </a:lnSpc>
                        <a:spcBef>
                          <a:spcPts val="600"/>
                        </a:spcBef>
                        <a:spcAft>
                          <a:spcPts val="0"/>
                        </a:spcAft>
                      </a:pPr>
                      <a:r>
                        <a:rPr lang="en-GB" sz="1400" dirty="0" smtClean="0">
                          <a:latin typeface="Times New Roman"/>
                          <a:ea typeface="Times New Roman"/>
                          <a:cs typeface="Times New Roman"/>
                        </a:rPr>
                        <a:t>GHS Pictograms</a:t>
                      </a:r>
                      <a:endParaRPr lang="it-IT" sz="1400" dirty="0">
                        <a:latin typeface="Times New Roman"/>
                        <a:ea typeface="Times New Roman"/>
                        <a:cs typeface="Times New Roman"/>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539750" indent="-539750" algn="ctr">
                        <a:lnSpc>
                          <a:spcPct val="100000"/>
                        </a:lnSpc>
                        <a:spcBef>
                          <a:spcPts val="600"/>
                        </a:spcBef>
                        <a:spcAft>
                          <a:spcPts val="0"/>
                        </a:spcAft>
                      </a:pPr>
                      <a:endParaRPr lang="en-GB" sz="700" dirty="0">
                        <a:latin typeface="Times New Roman"/>
                        <a:ea typeface="Times New Roman"/>
                        <a:cs typeface="Times New Roman"/>
                      </a:endParaRPr>
                    </a:p>
                  </a:txBody>
                  <a:tcPr marL="51042" marR="51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0" indent="-539750" algn="ctr">
                        <a:lnSpc>
                          <a:spcPct val="100000"/>
                        </a:lnSpc>
                        <a:spcBef>
                          <a:spcPts val="600"/>
                        </a:spcBef>
                        <a:spcAft>
                          <a:spcPts val="0"/>
                        </a:spcAft>
                      </a:pPr>
                      <a:endParaRPr lang="en-GB" sz="900">
                        <a:latin typeface="Times New Roman"/>
                        <a:ea typeface="Times New Roman"/>
                        <a:cs typeface="Times New Roman"/>
                      </a:endParaRPr>
                    </a:p>
                  </a:txBody>
                  <a:tcPr marL="51042" marR="51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166">
                <a:tc>
                  <a:txBody>
                    <a:bodyPr/>
                    <a:lstStyle/>
                    <a:p>
                      <a:pPr algn="l">
                        <a:lnSpc>
                          <a:spcPct val="100000"/>
                        </a:lnSpc>
                      </a:pPr>
                      <a:r>
                        <a:rPr lang="it-IT" sz="1400" kern="1200" dirty="0" err="1" smtClean="0">
                          <a:solidFill>
                            <a:schemeClr val="tx1"/>
                          </a:solidFill>
                          <a:latin typeface="Times New Roman"/>
                          <a:ea typeface="Times New Roman"/>
                          <a:cs typeface="Times New Roman"/>
                        </a:rPr>
                        <a:t>Signal</a:t>
                      </a:r>
                      <a:r>
                        <a:rPr lang="it-IT" sz="1400" kern="1200" dirty="0" smtClean="0">
                          <a:solidFill>
                            <a:schemeClr val="tx1"/>
                          </a:solidFill>
                          <a:latin typeface="Times New Roman"/>
                          <a:ea typeface="Times New Roman"/>
                          <a:cs typeface="Times New Roman"/>
                        </a:rPr>
                        <a:t> word</a:t>
                      </a: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539750" indent="-539750" algn="ctr">
                        <a:lnSpc>
                          <a:spcPct val="100000"/>
                        </a:lnSpc>
                        <a:spcBef>
                          <a:spcPts val="600"/>
                        </a:spcBef>
                        <a:spcAft>
                          <a:spcPts val="0"/>
                        </a:spcAft>
                      </a:pPr>
                      <a:r>
                        <a:rPr lang="en-GB" sz="1400" kern="1200" dirty="0" smtClean="0">
                          <a:solidFill>
                            <a:schemeClr val="tx1"/>
                          </a:solidFill>
                          <a:latin typeface="Times New Roman"/>
                          <a:ea typeface="Times New Roman"/>
                          <a:cs typeface="Times New Roman"/>
                        </a:rPr>
                        <a:t>Danger</a:t>
                      </a:r>
                      <a:endParaRPr lang="it-IT" sz="1400" kern="1200" dirty="0" smtClean="0">
                        <a:solidFill>
                          <a:schemeClr val="tx1"/>
                        </a:solidFill>
                        <a:latin typeface="Times New Roman"/>
                        <a:ea typeface="Times New Roman"/>
                        <a:cs typeface="Times New Roman"/>
                      </a:endParaRPr>
                    </a:p>
                  </a:txBody>
                  <a:tcPr marL="51042" marR="51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0" indent="-539750" algn="ctr">
                        <a:lnSpc>
                          <a:spcPct val="100000"/>
                        </a:lnSpc>
                        <a:spcBef>
                          <a:spcPts val="600"/>
                        </a:spcBef>
                        <a:spcAft>
                          <a:spcPts val="0"/>
                        </a:spcAft>
                      </a:pPr>
                      <a:r>
                        <a:rPr lang="en-GB" sz="1400" kern="1200" dirty="0" smtClean="0">
                          <a:solidFill>
                            <a:schemeClr val="tx1"/>
                          </a:solidFill>
                          <a:latin typeface="Times New Roman"/>
                          <a:ea typeface="Times New Roman"/>
                          <a:cs typeface="Times New Roman"/>
                        </a:rPr>
                        <a:t>Warning</a:t>
                      </a:r>
                      <a:endParaRPr lang="it-IT" sz="1400" kern="1200" dirty="0" smtClean="0">
                        <a:solidFill>
                          <a:schemeClr val="tx1"/>
                        </a:solidFill>
                        <a:latin typeface="Times New Roman"/>
                        <a:ea typeface="Times New Roman"/>
                        <a:cs typeface="Times New Roman"/>
                      </a:endParaRPr>
                    </a:p>
                  </a:txBody>
                  <a:tcPr marL="51042" marR="51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9080">
                <a:tc>
                  <a:txBody>
                    <a:bodyPr/>
                    <a:lstStyle/>
                    <a:p>
                      <a:pPr algn="l">
                        <a:lnSpc>
                          <a:spcPct val="100000"/>
                        </a:lnSpc>
                      </a:pPr>
                      <a:r>
                        <a:rPr lang="it-IT" sz="1400" kern="1200" dirty="0" err="1" smtClean="0">
                          <a:solidFill>
                            <a:schemeClr val="tx1"/>
                          </a:solidFill>
                          <a:latin typeface="Times New Roman"/>
                          <a:ea typeface="Times New Roman"/>
                          <a:cs typeface="Times New Roman"/>
                        </a:rPr>
                        <a:t>Hazard</a:t>
                      </a:r>
                      <a:r>
                        <a:rPr lang="it-IT" sz="1400" kern="1200" dirty="0" smtClean="0">
                          <a:solidFill>
                            <a:schemeClr val="tx1"/>
                          </a:solidFill>
                          <a:latin typeface="Times New Roman"/>
                          <a:ea typeface="Times New Roman"/>
                          <a:cs typeface="Times New Roman"/>
                        </a:rPr>
                        <a:t> statement</a:t>
                      </a:r>
                      <a:endParaRPr lang="it-IT" sz="1400" kern="1200" dirty="0">
                        <a:solidFill>
                          <a:schemeClr val="tx1"/>
                        </a:solidFill>
                        <a:latin typeface="Times New Roman"/>
                        <a:ea typeface="Times New Roman"/>
                        <a:cs typeface="Times New Roman"/>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r>
                        <a:rPr lang="it-IT" sz="1400" kern="1200" dirty="0" smtClean="0">
                          <a:solidFill>
                            <a:schemeClr val="tx1"/>
                          </a:solidFill>
                          <a:latin typeface="Times New Roman"/>
                          <a:ea typeface="Times New Roman"/>
                          <a:cs typeface="Times New Roman"/>
                        </a:rPr>
                        <a:t>H350: May cause </a:t>
                      </a:r>
                      <a:r>
                        <a:rPr lang="it-IT" sz="1400" kern="1200" dirty="0" err="1" smtClean="0">
                          <a:solidFill>
                            <a:schemeClr val="tx1"/>
                          </a:solidFill>
                          <a:latin typeface="Times New Roman"/>
                          <a:ea typeface="Times New Roman"/>
                          <a:cs typeface="Times New Roman"/>
                        </a:rPr>
                        <a:t>cancer</a:t>
                      </a:r>
                      <a:endParaRPr lang="it-IT" sz="1400" kern="1200" dirty="0" smtClean="0">
                        <a:solidFill>
                          <a:schemeClr val="tx1"/>
                        </a:solidFill>
                        <a:latin typeface="Times New Roman"/>
                        <a:ea typeface="Times New Roman"/>
                        <a:cs typeface="Times New Roman"/>
                      </a:endParaRPr>
                    </a:p>
                    <a:p>
                      <a:r>
                        <a:rPr lang="it-IT" sz="1400" kern="1200" dirty="0" smtClean="0">
                          <a:solidFill>
                            <a:schemeClr val="tx1"/>
                          </a:solidFill>
                          <a:latin typeface="Times New Roman"/>
                          <a:ea typeface="Times New Roman"/>
                          <a:cs typeface="Times New Roman"/>
                        </a:rPr>
                        <a:t>(state </a:t>
                      </a:r>
                      <a:r>
                        <a:rPr lang="it-IT" sz="1400" kern="1200" dirty="0" err="1" smtClean="0">
                          <a:solidFill>
                            <a:schemeClr val="tx1"/>
                          </a:solidFill>
                          <a:latin typeface="Times New Roman"/>
                          <a:ea typeface="Times New Roman"/>
                          <a:cs typeface="Times New Roman"/>
                        </a:rPr>
                        <a:t>route</a:t>
                      </a:r>
                      <a:r>
                        <a:rPr lang="it-IT" sz="1400" kern="1200" baseline="0" dirty="0" smtClean="0">
                          <a:solidFill>
                            <a:schemeClr val="tx1"/>
                          </a:solidFill>
                          <a:latin typeface="Times New Roman"/>
                          <a:ea typeface="Times New Roman"/>
                          <a:cs typeface="Times New Roman"/>
                        </a:rPr>
                        <a:t> </a:t>
                      </a:r>
                      <a:r>
                        <a:rPr lang="it-IT" sz="1400" kern="1200" baseline="0" dirty="0" err="1" smtClean="0">
                          <a:solidFill>
                            <a:schemeClr val="tx1"/>
                          </a:solidFill>
                          <a:latin typeface="Times New Roman"/>
                          <a:ea typeface="Times New Roman"/>
                          <a:cs typeface="Times New Roman"/>
                        </a:rPr>
                        <a:t>of</a:t>
                      </a:r>
                      <a:r>
                        <a:rPr lang="it-IT" sz="1400" kern="1200" baseline="0" dirty="0" smtClean="0">
                          <a:solidFill>
                            <a:schemeClr val="tx1"/>
                          </a:solidFill>
                          <a:latin typeface="Times New Roman"/>
                          <a:ea typeface="Times New Roman"/>
                          <a:cs typeface="Times New Roman"/>
                        </a:rPr>
                        <a:t> </a:t>
                      </a:r>
                      <a:r>
                        <a:rPr lang="it-IT" sz="1400" kern="1200" baseline="0" dirty="0" err="1" smtClean="0">
                          <a:solidFill>
                            <a:schemeClr val="tx1"/>
                          </a:solidFill>
                          <a:latin typeface="Times New Roman"/>
                          <a:ea typeface="Times New Roman"/>
                          <a:cs typeface="Times New Roman"/>
                        </a:rPr>
                        <a:t>exposure</a:t>
                      </a:r>
                      <a:r>
                        <a:rPr lang="it-IT" sz="1400" kern="1200" baseline="0" dirty="0" smtClean="0">
                          <a:solidFill>
                            <a:schemeClr val="tx1"/>
                          </a:solidFill>
                          <a:latin typeface="Times New Roman"/>
                          <a:ea typeface="Times New Roman"/>
                          <a:cs typeface="Times New Roman"/>
                        </a:rPr>
                        <a:t> </a:t>
                      </a:r>
                      <a:r>
                        <a:rPr lang="it-IT" sz="1400" kern="1200" baseline="0" dirty="0" err="1" smtClean="0">
                          <a:solidFill>
                            <a:schemeClr val="tx1"/>
                          </a:solidFill>
                          <a:latin typeface="Times New Roman"/>
                          <a:ea typeface="Times New Roman"/>
                          <a:cs typeface="Times New Roman"/>
                        </a:rPr>
                        <a:t>if</a:t>
                      </a:r>
                      <a:r>
                        <a:rPr lang="it-IT" sz="1400" kern="1200" baseline="0" dirty="0" smtClean="0">
                          <a:solidFill>
                            <a:schemeClr val="tx1"/>
                          </a:solidFill>
                          <a:latin typeface="Times New Roman"/>
                          <a:ea typeface="Times New Roman"/>
                          <a:cs typeface="Times New Roman"/>
                        </a:rPr>
                        <a:t> </a:t>
                      </a:r>
                      <a:r>
                        <a:rPr lang="it-IT" sz="1400" kern="1200" baseline="0" dirty="0" err="1" smtClean="0">
                          <a:solidFill>
                            <a:schemeClr val="tx1"/>
                          </a:solidFill>
                          <a:latin typeface="Times New Roman"/>
                          <a:ea typeface="Times New Roman"/>
                          <a:cs typeface="Times New Roman"/>
                        </a:rPr>
                        <a:t>it</a:t>
                      </a:r>
                      <a:r>
                        <a:rPr lang="it-IT" sz="1400" kern="1200" baseline="0" dirty="0" smtClean="0">
                          <a:solidFill>
                            <a:schemeClr val="tx1"/>
                          </a:solidFill>
                          <a:latin typeface="Times New Roman"/>
                          <a:ea typeface="Times New Roman"/>
                          <a:cs typeface="Times New Roman"/>
                        </a:rPr>
                        <a:t> </a:t>
                      </a:r>
                      <a:r>
                        <a:rPr lang="it-IT" sz="1400" kern="1200" baseline="0" dirty="0" err="1" smtClean="0">
                          <a:solidFill>
                            <a:schemeClr val="tx1"/>
                          </a:solidFill>
                          <a:latin typeface="Times New Roman"/>
                          <a:ea typeface="Times New Roman"/>
                          <a:cs typeface="Times New Roman"/>
                        </a:rPr>
                        <a:t>is</a:t>
                      </a:r>
                      <a:r>
                        <a:rPr lang="it-IT" sz="1400" kern="1200" baseline="0" dirty="0" smtClean="0">
                          <a:solidFill>
                            <a:schemeClr val="tx1"/>
                          </a:solidFill>
                          <a:latin typeface="Times New Roman"/>
                          <a:ea typeface="Times New Roman"/>
                          <a:cs typeface="Times New Roman"/>
                        </a:rPr>
                        <a:t> </a:t>
                      </a:r>
                      <a:r>
                        <a:rPr lang="it-IT" sz="1400" kern="1200" baseline="0" dirty="0" err="1" smtClean="0">
                          <a:solidFill>
                            <a:schemeClr val="tx1"/>
                          </a:solidFill>
                          <a:latin typeface="Times New Roman"/>
                          <a:ea typeface="Times New Roman"/>
                          <a:cs typeface="Times New Roman"/>
                        </a:rPr>
                        <a:t>conclusively</a:t>
                      </a:r>
                      <a:r>
                        <a:rPr lang="it-IT" sz="1400" kern="1200" baseline="0" dirty="0" smtClean="0">
                          <a:solidFill>
                            <a:schemeClr val="tx1"/>
                          </a:solidFill>
                          <a:latin typeface="Times New Roman"/>
                          <a:ea typeface="Times New Roman"/>
                          <a:cs typeface="Times New Roman"/>
                        </a:rPr>
                        <a:t> </a:t>
                      </a:r>
                      <a:r>
                        <a:rPr lang="it-IT" sz="1400" kern="1200" baseline="0" dirty="0" err="1" smtClean="0">
                          <a:solidFill>
                            <a:schemeClr val="tx1"/>
                          </a:solidFill>
                          <a:latin typeface="Times New Roman"/>
                          <a:ea typeface="Times New Roman"/>
                          <a:cs typeface="Times New Roman"/>
                        </a:rPr>
                        <a:t>proven</a:t>
                      </a:r>
                      <a:r>
                        <a:rPr lang="it-IT" sz="1400" kern="1200" baseline="0" dirty="0" smtClean="0">
                          <a:solidFill>
                            <a:schemeClr val="tx1"/>
                          </a:solidFill>
                          <a:latin typeface="Times New Roman"/>
                          <a:ea typeface="Times New Roman"/>
                          <a:cs typeface="Times New Roman"/>
                        </a:rPr>
                        <a:t> </a:t>
                      </a:r>
                      <a:r>
                        <a:rPr lang="it-IT" sz="1400" kern="1200" baseline="0" dirty="0" err="1" smtClean="0">
                          <a:solidFill>
                            <a:schemeClr val="tx1"/>
                          </a:solidFill>
                          <a:latin typeface="Times New Roman"/>
                          <a:ea typeface="Times New Roman"/>
                          <a:cs typeface="Times New Roman"/>
                        </a:rPr>
                        <a:t>that</a:t>
                      </a:r>
                      <a:r>
                        <a:rPr lang="it-IT" sz="1400" kern="1200" baseline="0" dirty="0" smtClean="0">
                          <a:solidFill>
                            <a:schemeClr val="tx1"/>
                          </a:solidFill>
                          <a:latin typeface="Times New Roman"/>
                          <a:ea typeface="Times New Roman"/>
                          <a:cs typeface="Times New Roman"/>
                        </a:rPr>
                        <a:t> no </a:t>
                      </a:r>
                      <a:r>
                        <a:rPr lang="it-IT" sz="1400" kern="1200" baseline="0" dirty="0" err="1" smtClean="0">
                          <a:solidFill>
                            <a:schemeClr val="tx1"/>
                          </a:solidFill>
                          <a:latin typeface="Times New Roman"/>
                          <a:ea typeface="Times New Roman"/>
                          <a:cs typeface="Times New Roman"/>
                        </a:rPr>
                        <a:t>other</a:t>
                      </a:r>
                      <a:r>
                        <a:rPr lang="it-IT" sz="1400" kern="1200" baseline="0" dirty="0" smtClean="0">
                          <a:solidFill>
                            <a:schemeClr val="tx1"/>
                          </a:solidFill>
                          <a:latin typeface="Times New Roman"/>
                          <a:ea typeface="Times New Roman"/>
                          <a:cs typeface="Times New Roman"/>
                        </a:rPr>
                        <a:t> </a:t>
                      </a:r>
                      <a:r>
                        <a:rPr lang="it-IT" sz="1400" kern="1200" baseline="0" dirty="0" err="1" smtClean="0">
                          <a:solidFill>
                            <a:schemeClr val="tx1"/>
                          </a:solidFill>
                          <a:latin typeface="Times New Roman"/>
                          <a:ea typeface="Times New Roman"/>
                          <a:cs typeface="Times New Roman"/>
                        </a:rPr>
                        <a:t>route</a:t>
                      </a:r>
                      <a:r>
                        <a:rPr lang="it-IT" sz="1400" kern="1200" baseline="0" dirty="0" smtClean="0">
                          <a:solidFill>
                            <a:schemeClr val="tx1"/>
                          </a:solidFill>
                          <a:latin typeface="Times New Roman"/>
                          <a:ea typeface="Times New Roman"/>
                          <a:cs typeface="Times New Roman"/>
                        </a:rPr>
                        <a:t> </a:t>
                      </a:r>
                      <a:r>
                        <a:rPr lang="it-IT" sz="1400" kern="1200" baseline="0" dirty="0" err="1" smtClean="0">
                          <a:solidFill>
                            <a:schemeClr val="tx1"/>
                          </a:solidFill>
                          <a:latin typeface="Times New Roman"/>
                          <a:ea typeface="Times New Roman"/>
                          <a:cs typeface="Times New Roman"/>
                        </a:rPr>
                        <a:t>of</a:t>
                      </a:r>
                      <a:r>
                        <a:rPr lang="it-IT" sz="1400" kern="1200" baseline="0" dirty="0" smtClean="0">
                          <a:solidFill>
                            <a:schemeClr val="tx1"/>
                          </a:solidFill>
                          <a:latin typeface="Times New Roman"/>
                          <a:ea typeface="Times New Roman"/>
                          <a:cs typeface="Times New Roman"/>
                        </a:rPr>
                        <a:t> </a:t>
                      </a:r>
                      <a:r>
                        <a:rPr lang="it-IT" sz="1400" kern="1200" baseline="0" dirty="0" err="1" smtClean="0">
                          <a:solidFill>
                            <a:schemeClr val="tx1"/>
                          </a:solidFill>
                          <a:latin typeface="Times New Roman"/>
                          <a:ea typeface="Times New Roman"/>
                          <a:cs typeface="Times New Roman"/>
                        </a:rPr>
                        <a:t>exposure</a:t>
                      </a:r>
                      <a:r>
                        <a:rPr lang="it-IT" sz="1400" kern="1200" baseline="0" dirty="0" smtClean="0">
                          <a:solidFill>
                            <a:schemeClr val="tx1"/>
                          </a:solidFill>
                          <a:latin typeface="Times New Roman"/>
                          <a:ea typeface="Times New Roman"/>
                          <a:cs typeface="Times New Roman"/>
                        </a:rPr>
                        <a:t> cause the </a:t>
                      </a:r>
                      <a:r>
                        <a:rPr lang="it-IT" sz="1400" kern="1200" baseline="0" dirty="0" err="1" smtClean="0">
                          <a:solidFill>
                            <a:schemeClr val="tx1"/>
                          </a:solidFill>
                          <a:latin typeface="Times New Roman"/>
                          <a:ea typeface="Times New Roman"/>
                          <a:cs typeface="Times New Roman"/>
                        </a:rPr>
                        <a:t>hazard</a:t>
                      </a:r>
                      <a:r>
                        <a:rPr lang="it-IT" sz="1400" kern="1200" dirty="0" smtClean="0">
                          <a:solidFill>
                            <a:schemeClr val="tx1"/>
                          </a:solidFill>
                          <a:latin typeface="Times New Roman"/>
                          <a:ea typeface="Times New Roman"/>
                          <a:cs typeface="Times New Roman"/>
                        </a:rPr>
                        <a:t>)</a:t>
                      </a:r>
                    </a:p>
                  </a:txBody>
                  <a:tcPr marL="51042" marR="51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t-IT" sz="1400" kern="1200" dirty="0" smtClean="0">
                          <a:solidFill>
                            <a:schemeClr val="tx1"/>
                          </a:solidFill>
                          <a:latin typeface="Times New Roman"/>
                          <a:ea typeface="Times New Roman"/>
                          <a:cs typeface="Times New Roman"/>
                        </a:rPr>
                        <a:t>H351: </a:t>
                      </a:r>
                      <a:r>
                        <a:rPr lang="it-IT" sz="1400" kern="1200" dirty="0" err="1" smtClean="0">
                          <a:solidFill>
                            <a:schemeClr val="tx1"/>
                          </a:solidFill>
                          <a:latin typeface="Times New Roman"/>
                          <a:ea typeface="Times New Roman"/>
                          <a:cs typeface="Times New Roman"/>
                        </a:rPr>
                        <a:t>Suspected</a:t>
                      </a:r>
                      <a:r>
                        <a:rPr lang="it-IT" sz="1400" kern="1200" dirty="0" smtClean="0">
                          <a:solidFill>
                            <a:schemeClr val="tx1"/>
                          </a:solidFill>
                          <a:latin typeface="Times New Roman"/>
                          <a:ea typeface="Times New Roman"/>
                          <a:cs typeface="Times New Roman"/>
                        </a:rPr>
                        <a:t> </a:t>
                      </a:r>
                      <a:r>
                        <a:rPr lang="it-IT" sz="1400" kern="1200" dirty="0" err="1" smtClean="0">
                          <a:solidFill>
                            <a:schemeClr val="tx1"/>
                          </a:solidFill>
                          <a:latin typeface="Times New Roman"/>
                          <a:ea typeface="Times New Roman"/>
                          <a:cs typeface="Times New Roman"/>
                        </a:rPr>
                        <a:t>of</a:t>
                      </a:r>
                      <a:r>
                        <a:rPr lang="it-IT" sz="1400" kern="1200" dirty="0" smtClean="0">
                          <a:solidFill>
                            <a:schemeClr val="tx1"/>
                          </a:solidFill>
                          <a:latin typeface="Times New Roman"/>
                          <a:ea typeface="Times New Roman"/>
                          <a:cs typeface="Times New Roman"/>
                        </a:rPr>
                        <a:t> </a:t>
                      </a:r>
                      <a:r>
                        <a:rPr lang="it-IT" sz="1400" kern="1200" dirty="0" err="1" smtClean="0">
                          <a:solidFill>
                            <a:schemeClr val="tx1"/>
                          </a:solidFill>
                          <a:latin typeface="Times New Roman"/>
                          <a:ea typeface="Times New Roman"/>
                          <a:cs typeface="Times New Roman"/>
                        </a:rPr>
                        <a:t>causing</a:t>
                      </a:r>
                      <a:r>
                        <a:rPr lang="it-IT" sz="1400" kern="1200" dirty="0" smtClean="0">
                          <a:solidFill>
                            <a:schemeClr val="tx1"/>
                          </a:solidFill>
                          <a:latin typeface="Times New Roman"/>
                          <a:ea typeface="Times New Roman"/>
                          <a:cs typeface="Times New Roman"/>
                        </a:rPr>
                        <a:t> </a:t>
                      </a:r>
                      <a:r>
                        <a:rPr lang="it-IT" sz="1400" kern="1200" dirty="0" err="1" smtClean="0">
                          <a:solidFill>
                            <a:schemeClr val="tx1"/>
                          </a:solidFill>
                          <a:latin typeface="Times New Roman"/>
                          <a:ea typeface="Times New Roman"/>
                          <a:cs typeface="Times New Roman"/>
                        </a:rPr>
                        <a:t>cancer</a:t>
                      </a:r>
                      <a:endParaRPr lang="it-IT" sz="1400" kern="1200" dirty="0" smtClean="0">
                        <a:solidFill>
                          <a:schemeClr val="tx1"/>
                        </a:solidFill>
                        <a:latin typeface="Times New Roman"/>
                        <a:ea typeface="Times New Roman"/>
                        <a:cs typeface="Times New Roman"/>
                      </a:endParaRPr>
                    </a:p>
                    <a:p>
                      <a:r>
                        <a:rPr lang="it-IT" sz="1400" kern="1200" dirty="0" smtClean="0">
                          <a:solidFill>
                            <a:schemeClr val="tx1"/>
                          </a:solidFill>
                          <a:latin typeface="Times New Roman"/>
                          <a:ea typeface="Times New Roman"/>
                          <a:cs typeface="Times New Roman"/>
                        </a:rPr>
                        <a:t>(state </a:t>
                      </a:r>
                      <a:r>
                        <a:rPr lang="it-IT" sz="1400" kern="1200" dirty="0" err="1" smtClean="0">
                          <a:solidFill>
                            <a:schemeClr val="tx1"/>
                          </a:solidFill>
                          <a:latin typeface="Times New Roman"/>
                          <a:ea typeface="Times New Roman"/>
                          <a:cs typeface="Times New Roman"/>
                        </a:rPr>
                        <a:t>route</a:t>
                      </a:r>
                      <a:r>
                        <a:rPr lang="it-IT" sz="1400" kern="1200" baseline="0" dirty="0" smtClean="0">
                          <a:solidFill>
                            <a:schemeClr val="tx1"/>
                          </a:solidFill>
                          <a:latin typeface="Times New Roman"/>
                          <a:ea typeface="Times New Roman"/>
                          <a:cs typeface="Times New Roman"/>
                        </a:rPr>
                        <a:t> </a:t>
                      </a:r>
                      <a:r>
                        <a:rPr lang="it-IT" sz="1400" kern="1200" baseline="0" dirty="0" err="1" smtClean="0">
                          <a:solidFill>
                            <a:schemeClr val="tx1"/>
                          </a:solidFill>
                          <a:latin typeface="Times New Roman"/>
                          <a:ea typeface="Times New Roman"/>
                          <a:cs typeface="Times New Roman"/>
                        </a:rPr>
                        <a:t>of</a:t>
                      </a:r>
                      <a:r>
                        <a:rPr lang="it-IT" sz="1400" kern="1200" baseline="0" dirty="0" smtClean="0">
                          <a:solidFill>
                            <a:schemeClr val="tx1"/>
                          </a:solidFill>
                          <a:latin typeface="Times New Roman"/>
                          <a:ea typeface="Times New Roman"/>
                          <a:cs typeface="Times New Roman"/>
                        </a:rPr>
                        <a:t> </a:t>
                      </a:r>
                      <a:r>
                        <a:rPr lang="it-IT" sz="1400" kern="1200" baseline="0" dirty="0" err="1" smtClean="0">
                          <a:solidFill>
                            <a:schemeClr val="tx1"/>
                          </a:solidFill>
                          <a:latin typeface="Times New Roman"/>
                          <a:ea typeface="Times New Roman"/>
                          <a:cs typeface="Times New Roman"/>
                        </a:rPr>
                        <a:t>exposure</a:t>
                      </a:r>
                      <a:r>
                        <a:rPr lang="it-IT" sz="1400" kern="1200" baseline="0" dirty="0" smtClean="0">
                          <a:solidFill>
                            <a:schemeClr val="tx1"/>
                          </a:solidFill>
                          <a:latin typeface="Times New Roman"/>
                          <a:ea typeface="Times New Roman"/>
                          <a:cs typeface="Times New Roman"/>
                        </a:rPr>
                        <a:t> </a:t>
                      </a:r>
                      <a:r>
                        <a:rPr lang="it-IT" sz="1400" kern="1200" baseline="0" dirty="0" err="1" smtClean="0">
                          <a:solidFill>
                            <a:schemeClr val="tx1"/>
                          </a:solidFill>
                          <a:latin typeface="Times New Roman"/>
                          <a:ea typeface="Times New Roman"/>
                          <a:cs typeface="Times New Roman"/>
                        </a:rPr>
                        <a:t>if</a:t>
                      </a:r>
                      <a:r>
                        <a:rPr lang="it-IT" sz="1400" kern="1200" baseline="0" dirty="0" smtClean="0">
                          <a:solidFill>
                            <a:schemeClr val="tx1"/>
                          </a:solidFill>
                          <a:latin typeface="Times New Roman"/>
                          <a:ea typeface="Times New Roman"/>
                          <a:cs typeface="Times New Roman"/>
                        </a:rPr>
                        <a:t> </a:t>
                      </a:r>
                      <a:r>
                        <a:rPr lang="it-IT" sz="1400" kern="1200" baseline="0" dirty="0" err="1" smtClean="0">
                          <a:solidFill>
                            <a:schemeClr val="tx1"/>
                          </a:solidFill>
                          <a:latin typeface="Times New Roman"/>
                          <a:ea typeface="Times New Roman"/>
                          <a:cs typeface="Times New Roman"/>
                        </a:rPr>
                        <a:t>it</a:t>
                      </a:r>
                      <a:r>
                        <a:rPr lang="it-IT" sz="1400" kern="1200" baseline="0" dirty="0" smtClean="0">
                          <a:solidFill>
                            <a:schemeClr val="tx1"/>
                          </a:solidFill>
                          <a:latin typeface="Times New Roman"/>
                          <a:ea typeface="Times New Roman"/>
                          <a:cs typeface="Times New Roman"/>
                        </a:rPr>
                        <a:t> </a:t>
                      </a:r>
                      <a:r>
                        <a:rPr lang="it-IT" sz="1400" kern="1200" baseline="0" dirty="0" err="1" smtClean="0">
                          <a:solidFill>
                            <a:schemeClr val="tx1"/>
                          </a:solidFill>
                          <a:latin typeface="Times New Roman"/>
                          <a:ea typeface="Times New Roman"/>
                          <a:cs typeface="Times New Roman"/>
                        </a:rPr>
                        <a:t>is</a:t>
                      </a:r>
                      <a:r>
                        <a:rPr lang="it-IT" sz="1400" kern="1200" baseline="0" dirty="0" smtClean="0">
                          <a:solidFill>
                            <a:schemeClr val="tx1"/>
                          </a:solidFill>
                          <a:latin typeface="Times New Roman"/>
                          <a:ea typeface="Times New Roman"/>
                          <a:cs typeface="Times New Roman"/>
                        </a:rPr>
                        <a:t> </a:t>
                      </a:r>
                      <a:r>
                        <a:rPr lang="it-IT" sz="1400" kern="1200" baseline="0" dirty="0" err="1" smtClean="0">
                          <a:solidFill>
                            <a:schemeClr val="tx1"/>
                          </a:solidFill>
                          <a:latin typeface="Times New Roman"/>
                          <a:ea typeface="Times New Roman"/>
                          <a:cs typeface="Times New Roman"/>
                        </a:rPr>
                        <a:t>conclusively</a:t>
                      </a:r>
                      <a:r>
                        <a:rPr lang="it-IT" sz="1400" kern="1200" baseline="0" dirty="0" smtClean="0">
                          <a:solidFill>
                            <a:schemeClr val="tx1"/>
                          </a:solidFill>
                          <a:latin typeface="Times New Roman"/>
                          <a:ea typeface="Times New Roman"/>
                          <a:cs typeface="Times New Roman"/>
                        </a:rPr>
                        <a:t> </a:t>
                      </a:r>
                      <a:r>
                        <a:rPr lang="it-IT" sz="1400" kern="1200" baseline="0" dirty="0" err="1" smtClean="0">
                          <a:solidFill>
                            <a:schemeClr val="tx1"/>
                          </a:solidFill>
                          <a:latin typeface="Times New Roman"/>
                          <a:ea typeface="Times New Roman"/>
                          <a:cs typeface="Times New Roman"/>
                        </a:rPr>
                        <a:t>proven</a:t>
                      </a:r>
                      <a:r>
                        <a:rPr lang="it-IT" sz="1400" kern="1200" baseline="0" dirty="0" smtClean="0">
                          <a:solidFill>
                            <a:schemeClr val="tx1"/>
                          </a:solidFill>
                          <a:latin typeface="Times New Roman"/>
                          <a:ea typeface="Times New Roman"/>
                          <a:cs typeface="Times New Roman"/>
                        </a:rPr>
                        <a:t> </a:t>
                      </a:r>
                      <a:r>
                        <a:rPr lang="it-IT" sz="1400" kern="1200" baseline="0" dirty="0" err="1" smtClean="0">
                          <a:solidFill>
                            <a:schemeClr val="tx1"/>
                          </a:solidFill>
                          <a:latin typeface="Times New Roman"/>
                          <a:ea typeface="Times New Roman"/>
                          <a:cs typeface="Times New Roman"/>
                        </a:rPr>
                        <a:t>that</a:t>
                      </a:r>
                      <a:r>
                        <a:rPr lang="it-IT" sz="1400" kern="1200" baseline="0" dirty="0" smtClean="0">
                          <a:solidFill>
                            <a:schemeClr val="tx1"/>
                          </a:solidFill>
                          <a:latin typeface="Times New Roman"/>
                          <a:ea typeface="Times New Roman"/>
                          <a:cs typeface="Times New Roman"/>
                        </a:rPr>
                        <a:t> no </a:t>
                      </a:r>
                      <a:r>
                        <a:rPr lang="it-IT" sz="1400" kern="1200" baseline="0" dirty="0" err="1" smtClean="0">
                          <a:solidFill>
                            <a:schemeClr val="tx1"/>
                          </a:solidFill>
                          <a:latin typeface="Times New Roman"/>
                          <a:ea typeface="Times New Roman"/>
                          <a:cs typeface="Times New Roman"/>
                        </a:rPr>
                        <a:t>other</a:t>
                      </a:r>
                      <a:r>
                        <a:rPr lang="it-IT" sz="1400" kern="1200" baseline="0" dirty="0" smtClean="0">
                          <a:solidFill>
                            <a:schemeClr val="tx1"/>
                          </a:solidFill>
                          <a:latin typeface="Times New Roman"/>
                          <a:ea typeface="Times New Roman"/>
                          <a:cs typeface="Times New Roman"/>
                        </a:rPr>
                        <a:t> </a:t>
                      </a:r>
                      <a:r>
                        <a:rPr lang="it-IT" sz="1400" kern="1200" baseline="0" dirty="0" err="1" smtClean="0">
                          <a:solidFill>
                            <a:schemeClr val="tx1"/>
                          </a:solidFill>
                          <a:latin typeface="Times New Roman"/>
                          <a:ea typeface="Times New Roman"/>
                          <a:cs typeface="Times New Roman"/>
                        </a:rPr>
                        <a:t>route</a:t>
                      </a:r>
                      <a:r>
                        <a:rPr lang="it-IT" sz="1400" kern="1200" baseline="0" dirty="0" smtClean="0">
                          <a:solidFill>
                            <a:schemeClr val="tx1"/>
                          </a:solidFill>
                          <a:latin typeface="Times New Roman"/>
                          <a:ea typeface="Times New Roman"/>
                          <a:cs typeface="Times New Roman"/>
                        </a:rPr>
                        <a:t> </a:t>
                      </a:r>
                      <a:r>
                        <a:rPr lang="it-IT" sz="1400" kern="1200" baseline="0" dirty="0" err="1" smtClean="0">
                          <a:solidFill>
                            <a:schemeClr val="tx1"/>
                          </a:solidFill>
                          <a:latin typeface="Times New Roman"/>
                          <a:ea typeface="Times New Roman"/>
                          <a:cs typeface="Times New Roman"/>
                        </a:rPr>
                        <a:t>of</a:t>
                      </a:r>
                      <a:r>
                        <a:rPr lang="it-IT" sz="1400" kern="1200" baseline="0" dirty="0" smtClean="0">
                          <a:solidFill>
                            <a:schemeClr val="tx1"/>
                          </a:solidFill>
                          <a:latin typeface="Times New Roman"/>
                          <a:ea typeface="Times New Roman"/>
                          <a:cs typeface="Times New Roman"/>
                        </a:rPr>
                        <a:t> </a:t>
                      </a:r>
                      <a:r>
                        <a:rPr lang="it-IT" sz="1400" kern="1200" baseline="0" dirty="0" err="1" smtClean="0">
                          <a:solidFill>
                            <a:schemeClr val="tx1"/>
                          </a:solidFill>
                          <a:latin typeface="Times New Roman"/>
                          <a:ea typeface="Times New Roman"/>
                          <a:cs typeface="Times New Roman"/>
                        </a:rPr>
                        <a:t>exposure</a:t>
                      </a:r>
                      <a:r>
                        <a:rPr lang="it-IT" sz="1400" kern="1200" baseline="0" dirty="0" smtClean="0">
                          <a:solidFill>
                            <a:schemeClr val="tx1"/>
                          </a:solidFill>
                          <a:latin typeface="Times New Roman"/>
                          <a:ea typeface="Times New Roman"/>
                          <a:cs typeface="Times New Roman"/>
                        </a:rPr>
                        <a:t> cause the </a:t>
                      </a:r>
                      <a:r>
                        <a:rPr lang="it-IT" sz="1400" kern="1200" baseline="0" dirty="0" err="1" smtClean="0">
                          <a:solidFill>
                            <a:schemeClr val="tx1"/>
                          </a:solidFill>
                          <a:latin typeface="Times New Roman"/>
                          <a:ea typeface="Times New Roman"/>
                          <a:cs typeface="Times New Roman"/>
                        </a:rPr>
                        <a:t>hazard</a:t>
                      </a:r>
                      <a:r>
                        <a:rPr lang="it-IT" sz="1400" kern="1200" dirty="0" smtClean="0">
                          <a:solidFill>
                            <a:schemeClr val="tx1"/>
                          </a:solidFill>
                          <a:latin typeface="Times New Roman"/>
                          <a:ea typeface="Times New Roman"/>
                          <a:cs typeface="Times New Roman"/>
                        </a:rPr>
                        <a:t>)</a:t>
                      </a:r>
                    </a:p>
                  </a:txBody>
                  <a:tcPr marL="51042" marR="51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5925">
                <a:tc>
                  <a:txBody>
                    <a:bodyPr/>
                    <a:lstStyle/>
                    <a:p>
                      <a:pPr algn="l">
                        <a:lnSpc>
                          <a:spcPct val="100000"/>
                        </a:lnSpc>
                      </a:pPr>
                      <a:r>
                        <a:rPr lang="it-IT" sz="1400" kern="1200" dirty="0" err="1" smtClean="0">
                          <a:solidFill>
                            <a:schemeClr val="tx1"/>
                          </a:solidFill>
                          <a:latin typeface="Times New Roman"/>
                          <a:ea typeface="Times New Roman"/>
                          <a:cs typeface="Times New Roman"/>
                        </a:rPr>
                        <a:t>Precautionary</a:t>
                      </a:r>
                      <a:r>
                        <a:rPr lang="it-IT" sz="1400" kern="1200" dirty="0" smtClean="0">
                          <a:solidFill>
                            <a:schemeClr val="tx1"/>
                          </a:solidFill>
                          <a:latin typeface="Times New Roman"/>
                          <a:ea typeface="Times New Roman"/>
                          <a:cs typeface="Times New Roman"/>
                        </a:rPr>
                        <a:t> statement</a:t>
                      </a:r>
                    </a:p>
                    <a:p>
                      <a:pPr algn="l">
                        <a:lnSpc>
                          <a:spcPct val="100000"/>
                        </a:lnSpc>
                      </a:pPr>
                      <a:r>
                        <a:rPr lang="it-IT" sz="1400" kern="1200" dirty="0" err="1" smtClean="0">
                          <a:solidFill>
                            <a:schemeClr val="tx1"/>
                          </a:solidFill>
                          <a:latin typeface="Times New Roman"/>
                          <a:ea typeface="Times New Roman"/>
                          <a:cs typeface="Times New Roman"/>
                        </a:rPr>
                        <a:t>Prevention</a:t>
                      </a:r>
                      <a:endParaRPr lang="it-IT" sz="1400" kern="1200" dirty="0" smtClean="0">
                        <a:solidFill>
                          <a:schemeClr val="tx1"/>
                        </a:solidFill>
                        <a:latin typeface="Times New Roman"/>
                        <a:ea typeface="Times New Roman"/>
                        <a:cs typeface="Times New Roman"/>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0000"/>
                        </a:lnSpc>
                        <a:spcBef>
                          <a:spcPts val="0"/>
                        </a:spcBef>
                        <a:spcAft>
                          <a:spcPts val="0"/>
                        </a:spcAft>
                      </a:pPr>
                      <a:r>
                        <a:rPr lang="en-GB" sz="1200" dirty="0">
                          <a:latin typeface="Times New Roman"/>
                          <a:ea typeface="Times New Roman"/>
                          <a:cs typeface="Times New Roman"/>
                        </a:rPr>
                        <a:t>P201</a:t>
                      </a:r>
                      <a:br>
                        <a:rPr lang="en-GB" sz="1200" dirty="0">
                          <a:latin typeface="Times New Roman"/>
                          <a:ea typeface="Times New Roman"/>
                          <a:cs typeface="Times New Roman"/>
                        </a:rPr>
                      </a:br>
                      <a:r>
                        <a:rPr lang="en-GB" sz="1200" dirty="0">
                          <a:latin typeface="Times New Roman"/>
                          <a:ea typeface="Times New Roman"/>
                          <a:cs typeface="Times New Roman"/>
                        </a:rPr>
                        <a:t>P202</a:t>
                      </a:r>
                      <a:br>
                        <a:rPr lang="en-GB" sz="1200" dirty="0">
                          <a:latin typeface="Times New Roman"/>
                          <a:ea typeface="Times New Roman"/>
                          <a:cs typeface="Times New Roman"/>
                        </a:rPr>
                      </a:br>
                      <a:r>
                        <a:rPr lang="en-GB" sz="1200" dirty="0">
                          <a:latin typeface="Times New Roman"/>
                          <a:ea typeface="Times New Roman"/>
                          <a:cs typeface="Times New Roman"/>
                        </a:rPr>
                        <a:t>P281</a:t>
                      </a:r>
                      <a:endParaRPr lang="it-IT"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en-GB" sz="1200" dirty="0">
                          <a:latin typeface="Times New Roman"/>
                          <a:ea typeface="Times New Roman"/>
                          <a:cs typeface="Times New Roman"/>
                        </a:rPr>
                        <a:t>P201</a:t>
                      </a:r>
                      <a:br>
                        <a:rPr lang="en-GB" sz="1200" dirty="0">
                          <a:latin typeface="Times New Roman"/>
                          <a:ea typeface="Times New Roman"/>
                          <a:cs typeface="Times New Roman"/>
                        </a:rPr>
                      </a:br>
                      <a:r>
                        <a:rPr lang="en-GB" sz="1200" dirty="0">
                          <a:latin typeface="Times New Roman"/>
                          <a:ea typeface="Times New Roman"/>
                          <a:cs typeface="Times New Roman"/>
                        </a:rPr>
                        <a:t>P202</a:t>
                      </a:r>
                      <a:br>
                        <a:rPr lang="en-GB" sz="1200" dirty="0">
                          <a:latin typeface="Times New Roman"/>
                          <a:ea typeface="Times New Roman"/>
                          <a:cs typeface="Times New Roman"/>
                        </a:rPr>
                      </a:br>
                      <a:r>
                        <a:rPr lang="en-GB" sz="1200" dirty="0">
                          <a:latin typeface="Times New Roman"/>
                          <a:ea typeface="Times New Roman"/>
                          <a:cs typeface="Times New Roman"/>
                        </a:rPr>
                        <a:t>P281</a:t>
                      </a:r>
                      <a:endParaRPr lang="it-IT"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333">
                <a:tc>
                  <a:txBody>
                    <a:bodyPr/>
                    <a:lstStyle/>
                    <a:p>
                      <a:pPr algn="l">
                        <a:lnSpc>
                          <a:spcPct val="100000"/>
                        </a:lnSpc>
                      </a:pPr>
                      <a:r>
                        <a:rPr lang="it-IT" sz="1400" kern="1200" dirty="0" err="1" smtClean="0">
                          <a:solidFill>
                            <a:schemeClr val="tx1"/>
                          </a:solidFill>
                          <a:latin typeface="Times New Roman"/>
                          <a:ea typeface="Times New Roman"/>
                          <a:cs typeface="Times New Roman"/>
                        </a:rPr>
                        <a:t>Precautionary</a:t>
                      </a:r>
                      <a:r>
                        <a:rPr lang="it-IT" sz="1400" kern="1200" dirty="0" smtClean="0">
                          <a:solidFill>
                            <a:schemeClr val="tx1"/>
                          </a:solidFill>
                          <a:latin typeface="Times New Roman"/>
                          <a:ea typeface="Times New Roman"/>
                          <a:cs typeface="Times New Roman"/>
                        </a:rPr>
                        <a:t> statement</a:t>
                      </a:r>
                    </a:p>
                    <a:p>
                      <a:pPr algn="l">
                        <a:lnSpc>
                          <a:spcPct val="100000"/>
                        </a:lnSpc>
                      </a:pPr>
                      <a:r>
                        <a:rPr lang="it-IT" sz="1400" kern="1200" dirty="0" err="1" smtClean="0">
                          <a:solidFill>
                            <a:schemeClr val="tx1"/>
                          </a:solidFill>
                          <a:latin typeface="Times New Roman"/>
                          <a:ea typeface="Times New Roman"/>
                          <a:cs typeface="Times New Roman"/>
                        </a:rPr>
                        <a:t>Response</a:t>
                      </a:r>
                      <a:endParaRPr lang="it-IT" sz="1400" kern="1200" dirty="0" smtClean="0">
                        <a:solidFill>
                          <a:schemeClr val="tx1"/>
                        </a:solidFill>
                        <a:latin typeface="Times New Roman"/>
                        <a:ea typeface="Times New Roman"/>
                        <a:cs typeface="Times New Roman"/>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0000"/>
                        </a:lnSpc>
                        <a:spcBef>
                          <a:spcPts val="0"/>
                        </a:spcBef>
                        <a:spcAft>
                          <a:spcPts val="0"/>
                        </a:spcAft>
                      </a:pPr>
                      <a:r>
                        <a:rPr lang="en-GB" sz="1200">
                          <a:latin typeface="Times New Roman"/>
                          <a:ea typeface="Times New Roman"/>
                          <a:cs typeface="Times New Roman"/>
                        </a:rPr>
                        <a:t>P308 + P313</a:t>
                      </a:r>
                      <a:endParaRPr lang="it-IT"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en-GB" sz="1200">
                          <a:latin typeface="Times New Roman"/>
                          <a:ea typeface="Times New Roman"/>
                          <a:cs typeface="Times New Roman"/>
                        </a:rPr>
                        <a:t>P308 + P313</a:t>
                      </a:r>
                      <a:endParaRPr lang="it-IT"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333">
                <a:tc>
                  <a:txBody>
                    <a:bodyPr/>
                    <a:lstStyle/>
                    <a:p>
                      <a:pPr algn="l">
                        <a:lnSpc>
                          <a:spcPct val="100000"/>
                        </a:lnSpc>
                      </a:pPr>
                      <a:r>
                        <a:rPr lang="it-IT" sz="1400" kern="1200" dirty="0" err="1" smtClean="0">
                          <a:solidFill>
                            <a:schemeClr val="tx1"/>
                          </a:solidFill>
                          <a:latin typeface="Times New Roman"/>
                          <a:ea typeface="Times New Roman"/>
                          <a:cs typeface="Times New Roman"/>
                        </a:rPr>
                        <a:t>Precautionary</a:t>
                      </a:r>
                      <a:r>
                        <a:rPr lang="it-IT" sz="1400" kern="1200" dirty="0" smtClean="0">
                          <a:solidFill>
                            <a:schemeClr val="tx1"/>
                          </a:solidFill>
                          <a:latin typeface="Times New Roman"/>
                          <a:ea typeface="Times New Roman"/>
                          <a:cs typeface="Times New Roman"/>
                        </a:rPr>
                        <a:t> statement</a:t>
                      </a:r>
                    </a:p>
                    <a:p>
                      <a:pPr algn="l">
                        <a:lnSpc>
                          <a:spcPct val="100000"/>
                        </a:lnSpc>
                      </a:pPr>
                      <a:r>
                        <a:rPr lang="it-IT" sz="1400" kern="1200" dirty="0" err="1" smtClean="0">
                          <a:solidFill>
                            <a:schemeClr val="tx1"/>
                          </a:solidFill>
                          <a:latin typeface="Times New Roman"/>
                          <a:ea typeface="Times New Roman"/>
                          <a:cs typeface="Times New Roman"/>
                        </a:rPr>
                        <a:t>Storage</a:t>
                      </a:r>
                      <a:endParaRPr lang="it-IT" sz="1400" kern="1200" dirty="0" smtClean="0">
                        <a:solidFill>
                          <a:schemeClr val="tx1"/>
                        </a:solidFill>
                        <a:latin typeface="Times New Roman"/>
                        <a:ea typeface="Times New Roman"/>
                        <a:cs typeface="Times New Roman"/>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0000"/>
                        </a:lnSpc>
                        <a:spcBef>
                          <a:spcPts val="0"/>
                        </a:spcBef>
                        <a:spcAft>
                          <a:spcPts val="0"/>
                        </a:spcAft>
                      </a:pPr>
                      <a:r>
                        <a:rPr lang="en-GB" sz="1200">
                          <a:latin typeface="Times New Roman"/>
                          <a:ea typeface="Times New Roman"/>
                          <a:cs typeface="Times New Roman"/>
                        </a:rPr>
                        <a:t>P405</a:t>
                      </a:r>
                      <a:endParaRPr lang="it-IT"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en-GB" sz="1200">
                          <a:latin typeface="Times New Roman"/>
                          <a:ea typeface="Times New Roman"/>
                          <a:cs typeface="Times New Roman"/>
                        </a:rPr>
                        <a:t>P405</a:t>
                      </a:r>
                      <a:endParaRPr lang="it-IT"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333">
                <a:tc>
                  <a:txBody>
                    <a:bodyPr/>
                    <a:lstStyle/>
                    <a:p>
                      <a:pPr algn="l">
                        <a:lnSpc>
                          <a:spcPct val="100000"/>
                        </a:lnSpc>
                      </a:pPr>
                      <a:r>
                        <a:rPr lang="it-IT" sz="1400" kern="1200" dirty="0" err="1" smtClean="0">
                          <a:solidFill>
                            <a:schemeClr val="tx1"/>
                          </a:solidFill>
                          <a:latin typeface="Times New Roman"/>
                          <a:ea typeface="Times New Roman"/>
                          <a:cs typeface="Times New Roman"/>
                        </a:rPr>
                        <a:t>Precautionary</a:t>
                      </a:r>
                      <a:r>
                        <a:rPr lang="it-IT" sz="1400" kern="1200" dirty="0" smtClean="0">
                          <a:solidFill>
                            <a:schemeClr val="tx1"/>
                          </a:solidFill>
                          <a:latin typeface="Times New Roman"/>
                          <a:ea typeface="Times New Roman"/>
                          <a:cs typeface="Times New Roman"/>
                        </a:rPr>
                        <a:t> statement</a:t>
                      </a:r>
                    </a:p>
                    <a:p>
                      <a:pPr algn="l">
                        <a:lnSpc>
                          <a:spcPct val="100000"/>
                        </a:lnSpc>
                      </a:pPr>
                      <a:r>
                        <a:rPr lang="it-IT" sz="1400" kern="1200" dirty="0" err="1" smtClean="0">
                          <a:solidFill>
                            <a:schemeClr val="tx1"/>
                          </a:solidFill>
                          <a:latin typeface="Times New Roman"/>
                          <a:ea typeface="Times New Roman"/>
                          <a:cs typeface="Times New Roman"/>
                        </a:rPr>
                        <a:t>Disposal</a:t>
                      </a:r>
                      <a:endParaRPr lang="en-GB" sz="1400" kern="1200" dirty="0" smtClean="0">
                        <a:solidFill>
                          <a:schemeClr val="tx1"/>
                        </a:solidFill>
                        <a:latin typeface="Times New Roman"/>
                        <a:ea typeface="Times New Roman"/>
                        <a:cs typeface="Times New Roman"/>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0000"/>
                        </a:lnSpc>
                        <a:spcBef>
                          <a:spcPts val="0"/>
                        </a:spcBef>
                        <a:spcAft>
                          <a:spcPts val="0"/>
                        </a:spcAft>
                      </a:pPr>
                      <a:r>
                        <a:rPr lang="en-GB" sz="1200">
                          <a:latin typeface="Times New Roman"/>
                          <a:ea typeface="Times New Roman"/>
                          <a:cs typeface="Times New Roman"/>
                        </a:rPr>
                        <a:t>P501</a:t>
                      </a:r>
                      <a:endParaRPr lang="it-IT"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en-GB" sz="1200" dirty="0">
                          <a:latin typeface="Times New Roman"/>
                          <a:ea typeface="Times New Roman"/>
                          <a:cs typeface="Times New Roman"/>
                        </a:rPr>
                        <a:t>P501</a:t>
                      </a:r>
                      <a:endParaRPr lang="it-IT"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40386" name="Picture 2"/>
          <p:cNvPicPr>
            <a:picLocks noChangeAspect="1" noChangeArrowheads="1"/>
          </p:cNvPicPr>
          <p:nvPr/>
        </p:nvPicPr>
        <p:blipFill>
          <a:blip r:embed="rId2" cstate="print"/>
          <a:srcRect/>
          <a:stretch>
            <a:fillRect/>
          </a:stretch>
        </p:blipFill>
        <p:spPr bwMode="auto">
          <a:xfrm>
            <a:off x="7754956" y="2493953"/>
            <a:ext cx="762000" cy="771525"/>
          </a:xfrm>
          <a:prstGeom prst="rect">
            <a:avLst/>
          </a:prstGeom>
          <a:noFill/>
        </p:spPr>
      </p:pic>
      <p:pic>
        <p:nvPicPr>
          <p:cNvPr id="1040385" name="Picture 1"/>
          <p:cNvPicPr>
            <a:picLocks noChangeAspect="1" noChangeArrowheads="1"/>
          </p:cNvPicPr>
          <p:nvPr/>
        </p:nvPicPr>
        <p:blipFill>
          <a:blip r:embed="rId3" cstate="print"/>
          <a:srcRect/>
          <a:stretch>
            <a:fillRect/>
          </a:stretch>
        </p:blipFill>
        <p:spPr bwMode="auto">
          <a:xfrm>
            <a:off x="4683122" y="2493953"/>
            <a:ext cx="762000" cy="771525"/>
          </a:xfrm>
          <a:prstGeom prst="rect">
            <a:avLst/>
          </a:prstGeom>
          <a:noFill/>
        </p:spPr>
      </p:pic>
      <p:pic>
        <p:nvPicPr>
          <p:cNvPr id="6" name="Picture 1"/>
          <p:cNvPicPr>
            <a:picLocks noChangeAspect="1" noChangeArrowheads="1"/>
          </p:cNvPicPr>
          <p:nvPr/>
        </p:nvPicPr>
        <p:blipFill>
          <a:blip r:embed="rId3" cstate="print"/>
          <a:srcRect/>
          <a:stretch>
            <a:fillRect/>
          </a:stretch>
        </p:blipFill>
        <p:spPr bwMode="auto">
          <a:xfrm>
            <a:off x="9112278" y="1065193"/>
            <a:ext cx="762000" cy="771525"/>
          </a:xfrm>
          <a:prstGeom prst="rect">
            <a:avLst/>
          </a:prstGeom>
          <a:noFill/>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err="1" smtClean="0"/>
              <a:t>Carcinogenic</a:t>
            </a:r>
            <a:r>
              <a:rPr lang="it-IT" dirty="0" smtClean="0"/>
              <a:t> </a:t>
            </a:r>
            <a:r>
              <a:rPr lang="it-IT" dirty="0" err="1" smtClean="0"/>
              <a:t>substances</a:t>
            </a:r>
            <a:endParaRPr lang="it-IT" dirty="0"/>
          </a:p>
        </p:txBody>
      </p:sp>
      <p:sp>
        <p:nvSpPr>
          <p:cNvPr id="3" name="Segnaposto contenuto 2"/>
          <p:cNvSpPr>
            <a:spLocks noGrp="1"/>
          </p:cNvSpPr>
          <p:nvPr>
            <p:ph sz="half" idx="1"/>
          </p:nvPr>
        </p:nvSpPr>
        <p:spPr/>
        <p:txBody>
          <a:bodyPr>
            <a:normAutofit fontScale="77500" lnSpcReduction="20000"/>
          </a:bodyPr>
          <a:lstStyle/>
          <a:p>
            <a:pPr indent="-324000">
              <a:lnSpc>
                <a:spcPct val="120000"/>
              </a:lnSpc>
              <a:spcAft>
                <a:spcPts val="0"/>
              </a:spcAft>
            </a:pPr>
            <a:r>
              <a:rPr lang="en-US" dirty="0" smtClean="0"/>
              <a:t>Asbestos</a:t>
            </a:r>
            <a:endParaRPr lang="it-IT" dirty="0" smtClean="0"/>
          </a:p>
          <a:p>
            <a:pPr indent="-324000">
              <a:lnSpc>
                <a:spcPct val="120000"/>
              </a:lnSpc>
              <a:spcAft>
                <a:spcPts val="0"/>
              </a:spcAft>
            </a:pPr>
            <a:r>
              <a:rPr lang="en-US" dirty="0" smtClean="0"/>
              <a:t>4-Nitrobiphenyl</a:t>
            </a:r>
            <a:endParaRPr lang="it-IT" dirty="0" smtClean="0"/>
          </a:p>
          <a:p>
            <a:pPr indent="-324000">
              <a:lnSpc>
                <a:spcPct val="120000"/>
              </a:lnSpc>
              <a:spcAft>
                <a:spcPts val="0"/>
              </a:spcAft>
            </a:pPr>
            <a:r>
              <a:rPr lang="en-US" dirty="0" smtClean="0"/>
              <a:t>1-Naphtylamine</a:t>
            </a:r>
            <a:endParaRPr lang="it-IT" dirty="0" smtClean="0"/>
          </a:p>
          <a:p>
            <a:pPr indent="-324000">
              <a:lnSpc>
                <a:spcPct val="120000"/>
              </a:lnSpc>
              <a:spcAft>
                <a:spcPts val="0"/>
              </a:spcAft>
            </a:pPr>
            <a:r>
              <a:rPr lang="en-US" dirty="0" smtClean="0"/>
              <a:t>Methyl-</a:t>
            </a:r>
            <a:r>
              <a:rPr lang="en-US" dirty="0" err="1" smtClean="0"/>
              <a:t>chloromethyl</a:t>
            </a:r>
            <a:r>
              <a:rPr lang="en-US" dirty="0" smtClean="0"/>
              <a:t>-</a:t>
            </a:r>
            <a:r>
              <a:rPr lang="en-US" dirty="0" err="1" smtClean="0"/>
              <a:t>ehter</a:t>
            </a:r>
            <a:endParaRPr lang="it-IT" dirty="0" smtClean="0"/>
          </a:p>
          <a:p>
            <a:pPr indent="-324000">
              <a:lnSpc>
                <a:spcPct val="120000"/>
              </a:lnSpc>
              <a:spcAft>
                <a:spcPts val="0"/>
              </a:spcAft>
            </a:pPr>
            <a:r>
              <a:rPr lang="en-US" dirty="0" smtClean="0"/>
              <a:t>3,3’-Dichlorobenzidine</a:t>
            </a:r>
            <a:endParaRPr lang="it-IT" dirty="0" smtClean="0"/>
          </a:p>
          <a:p>
            <a:pPr indent="-324000">
              <a:lnSpc>
                <a:spcPct val="120000"/>
              </a:lnSpc>
              <a:spcAft>
                <a:spcPts val="0"/>
              </a:spcAft>
            </a:pPr>
            <a:r>
              <a:rPr lang="en-US" dirty="0" err="1" smtClean="0"/>
              <a:t>Bis</a:t>
            </a:r>
            <a:r>
              <a:rPr lang="en-US" dirty="0" smtClean="0"/>
              <a:t>(</a:t>
            </a:r>
            <a:r>
              <a:rPr lang="en-US" dirty="0" err="1" smtClean="0"/>
              <a:t>chloromethyl</a:t>
            </a:r>
            <a:r>
              <a:rPr lang="en-US" dirty="0" smtClean="0"/>
              <a:t>)</a:t>
            </a:r>
            <a:r>
              <a:rPr lang="en-US" dirty="0" err="1" smtClean="0"/>
              <a:t>heter</a:t>
            </a:r>
            <a:endParaRPr lang="it-IT" dirty="0" smtClean="0"/>
          </a:p>
          <a:p>
            <a:pPr indent="-324000">
              <a:lnSpc>
                <a:spcPct val="120000"/>
              </a:lnSpc>
              <a:spcAft>
                <a:spcPts val="0"/>
              </a:spcAft>
            </a:pPr>
            <a:r>
              <a:rPr lang="en-US" dirty="0" smtClean="0"/>
              <a:t>2-Naphtylamine</a:t>
            </a:r>
            <a:endParaRPr lang="it-IT" dirty="0" smtClean="0"/>
          </a:p>
          <a:p>
            <a:pPr indent="-324000">
              <a:lnSpc>
                <a:spcPct val="120000"/>
              </a:lnSpc>
              <a:spcAft>
                <a:spcPts val="0"/>
              </a:spcAft>
            </a:pPr>
            <a:r>
              <a:rPr lang="en-US" dirty="0" err="1" smtClean="0"/>
              <a:t>Benzidine</a:t>
            </a:r>
            <a:endParaRPr lang="it-IT" dirty="0" smtClean="0"/>
          </a:p>
          <a:p>
            <a:pPr indent="-324000">
              <a:lnSpc>
                <a:spcPct val="120000"/>
              </a:lnSpc>
              <a:spcAft>
                <a:spcPts val="0"/>
              </a:spcAft>
            </a:pPr>
            <a:r>
              <a:rPr lang="en-US" dirty="0" smtClean="0"/>
              <a:t>4-Aminobiphenyl</a:t>
            </a:r>
            <a:endParaRPr lang="it-IT" dirty="0" smtClean="0"/>
          </a:p>
          <a:p>
            <a:pPr indent="-324000">
              <a:lnSpc>
                <a:spcPct val="120000"/>
              </a:lnSpc>
              <a:spcAft>
                <a:spcPts val="0"/>
              </a:spcAft>
            </a:pPr>
            <a:r>
              <a:rPr lang="en-US" dirty="0" err="1" smtClean="0"/>
              <a:t>Ethylenimine</a:t>
            </a:r>
            <a:endParaRPr lang="en-US" dirty="0" smtClean="0"/>
          </a:p>
          <a:p>
            <a:pPr indent="-324000">
              <a:lnSpc>
                <a:spcPct val="120000"/>
              </a:lnSpc>
              <a:spcAft>
                <a:spcPts val="0"/>
              </a:spcAft>
            </a:pPr>
            <a:r>
              <a:rPr lang="en-US" i="1" dirty="0" smtClean="0"/>
              <a:t>β</a:t>
            </a:r>
            <a:r>
              <a:rPr lang="en-US" dirty="0" smtClean="0"/>
              <a:t>-</a:t>
            </a:r>
            <a:r>
              <a:rPr lang="en-US" dirty="0" err="1" smtClean="0"/>
              <a:t>Propiolactone</a:t>
            </a:r>
            <a:endParaRPr lang="it-IT" dirty="0" smtClean="0"/>
          </a:p>
          <a:p>
            <a:pPr indent="-324000">
              <a:lnSpc>
                <a:spcPct val="120000"/>
              </a:lnSpc>
              <a:spcAft>
                <a:spcPts val="0"/>
              </a:spcAft>
            </a:pPr>
            <a:r>
              <a:rPr lang="en-US" dirty="0" smtClean="0"/>
              <a:t>2-Acetylaminofluorene</a:t>
            </a:r>
            <a:endParaRPr lang="it-IT" dirty="0" smtClean="0"/>
          </a:p>
          <a:p>
            <a:pPr indent="-324000">
              <a:lnSpc>
                <a:spcPct val="120000"/>
              </a:lnSpc>
              <a:spcAft>
                <a:spcPts val="0"/>
              </a:spcAft>
            </a:pPr>
            <a:r>
              <a:rPr lang="en-US" dirty="0" smtClean="0"/>
              <a:t>4-Dimethylaminoazobenzene</a:t>
            </a:r>
            <a:endParaRPr lang="it-IT" dirty="0" smtClean="0"/>
          </a:p>
          <a:p>
            <a:pPr indent="-324000">
              <a:lnSpc>
                <a:spcPct val="120000"/>
              </a:lnSpc>
              <a:spcAft>
                <a:spcPts val="0"/>
              </a:spcAft>
            </a:pPr>
            <a:r>
              <a:rPr lang="it-IT" i="1" dirty="0" err="1" smtClean="0"/>
              <a:t>N</a:t>
            </a:r>
            <a:r>
              <a:rPr lang="it-IT" dirty="0" err="1" smtClean="0"/>
              <a:t>-nitrosodimethylamine</a:t>
            </a:r>
            <a:endParaRPr lang="it-IT" dirty="0" smtClean="0"/>
          </a:p>
          <a:p>
            <a:endParaRPr lang="it-IT" dirty="0" smtClean="0"/>
          </a:p>
          <a:p>
            <a:endParaRPr lang="it-IT" dirty="0" smtClean="0"/>
          </a:p>
          <a:p>
            <a:endParaRPr lang="it-IT" dirty="0"/>
          </a:p>
        </p:txBody>
      </p:sp>
      <p:sp>
        <p:nvSpPr>
          <p:cNvPr id="5" name="Segnaposto contenuto 4"/>
          <p:cNvSpPr>
            <a:spLocks noGrp="1"/>
          </p:cNvSpPr>
          <p:nvPr>
            <p:ph sz="half" idx="2"/>
          </p:nvPr>
        </p:nvSpPr>
        <p:spPr/>
        <p:txBody>
          <a:bodyPr>
            <a:normAutofit fontScale="77500" lnSpcReduction="20000"/>
          </a:bodyPr>
          <a:lstStyle/>
          <a:p>
            <a:pPr indent="-324000">
              <a:lnSpc>
                <a:spcPct val="120000"/>
              </a:lnSpc>
              <a:spcAft>
                <a:spcPts val="0"/>
              </a:spcAft>
            </a:pPr>
            <a:r>
              <a:rPr lang="it-IT" dirty="0" err="1" smtClean="0"/>
              <a:t>Vinyl</a:t>
            </a:r>
            <a:r>
              <a:rPr lang="it-IT" dirty="0" smtClean="0"/>
              <a:t> </a:t>
            </a:r>
            <a:r>
              <a:rPr lang="it-IT" dirty="0" err="1" smtClean="0"/>
              <a:t>chloride</a:t>
            </a:r>
            <a:endParaRPr lang="it-IT" dirty="0" smtClean="0"/>
          </a:p>
          <a:p>
            <a:pPr indent="-324000">
              <a:lnSpc>
                <a:spcPct val="120000"/>
              </a:lnSpc>
              <a:spcAft>
                <a:spcPts val="0"/>
              </a:spcAft>
            </a:pPr>
            <a:r>
              <a:rPr lang="it-IT" dirty="0" err="1" smtClean="0"/>
              <a:t>Inorganic</a:t>
            </a:r>
            <a:r>
              <a:rPr lang="it-IT" dirty="0" smtClean="0"/>
              <a:t> </a:t>
            </a:r>
            <a:r>
              <a:rPr lang="it-IT" dirty="0" err="1" smtClean="0"/>
              <a:t>arsenic</a:t>
            </a:r>
            <a:r>
              <a:rPr lang="it-IT" dirty="0" smtClean="0"/>
              <a:t> </a:t>
            </a:r>
            <a:r>
              <a:rPr lang="it-IT" dirty="0" err="1" smtClean="0"/>
              <a:t>compounds</a:t>
            </a:r>
            <a:endParaRPr lang="it-IT" dirty="0" smtClean="0"/>
          </a:p>
          <a:p>
            <a:r>
              <a:rPr lang="it-IT" dirty="0" err="1" smtClean="0"/>
              <a:t>Chromium</a:t>
            </a:r>
            <a:r>
              <a:rPr lang="it-IT" dirty="0" smtClean="0"/>
              <a:t> </a:t>
            </a:r>
            <a:r>
              <a:rPr lang="it-IT" dirty="0" err="1" smtClean="0"/>
              <a:t>VI</a:t>
            </a:r>
            <a:r>
              <a:rPr lang="it-IT" dirty="0" smtClean="0"/>
              <a:t> </a:t>
            </a:r>
            <a:r>
              <a:rPr lang="it-IT" dirty="0" err="1" smtClean="0"/>
              <a:t>compounds</a:t>
            </a:r>
            <a:endParaRPr lang="it-IT" dirty="0" smtClean="0"/>
          </a:p>
          <a:p>
            <a:r>
              <a:rPr lang="en-US" dirty="0" smtClean="0"/>
              <a:t>Cadmium and its compounds</a:t>
            </a:r>
            <a:endParaRPr lang="it-IT" dirty="0" smtClean="0"/>
          </a:p>
          <a:p>
            <a:r>
              <a:rPr lang="it-IT" dirty="0" smtClean="0"/>
              <a:t>Benzene</a:t>
            </a:r>
          </a:p>
          <a:p>
            <a:r>
              <a:rPr lang="it-IT" dirty="0" smtClean="0"/>
              <a:t>PAH</a:t>
            </a:r>
          </a:p>
          <a:p>
            <a:r>
              <a:rPr lang="it-IT" dirty="0" smtClean="0"/>
              <a:t>1,2-Dibromo-3-chloropropane</a:t>
            </a:r>
          </a:p>
          <a:p>
            <a:r>
              <a:rPr lang="it-IT" dirty="0" err="1" smtClean="0"/>
              <a:t>Acrylonitrile</a:t>
            </a:r>
            <a:endParaRPr lang="it-IT" dirty="0" smtClean="0"/>
          </a:p>
          <a:p>
            <a:r>
              <a:rPr lang="it-IT" dirty="0" err="1" smtClean="0"/>
              <a:t>Ethyleneoxide</a:t>
            </a:r>
            <a:endParaRPr lang="it-IT" dirty="0" smtClean="0"/>
          </a:p>
          <a:p>
            <a:r>
              <a:rPr lang="it-IT" dirty="0" err="1" smtClean="0"/>
              <a:t>Formaldehyde</a:t>
            </a:r>
            <a:endParaRPr lang="it-IT" dirty="0" smtClean="0"/>
          </a:p>
          <a:p>
            <a:r>
              <a:rPr lang="it-IT" dirty="0" err="1" smtClean="0"/>
              <a:t>Methylenedianiline</a:t>
            </a:r>
            <a:endParaRPr lang="it-IT" dirty="0" smtClean="0"/>
          </a:p>
          <a:p>
            <a:r>
              <a:rPr lang="it-IT" dirty="0" smtClean="0"/>
              <a:t>1,3-Butadiene</a:t>
            </a:r>
          </a:p>
          <a:p>
            <a:r>
              <a:rPr lang="it-IT" dirty="0" err="1" smtClean="0"/>
              <a:t>Methylenchloride</a:t>
            </a:r>
            <a:endParaRPr lang="it-IT" dirty="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Carcinogenic</a:t>
            </a:r>
            <a:r>
              <a:rPr lang="it-IT" dirty="0" smtClean="0"/>
              <a:t> and </a:t>
            </a:r>
            <a:r>
              <a:rPr lang="it-IT" dirty="0" err="1" smtClean="0"/>
              <a:t>cancer</a:t>
            </a:r>
            <a:r>
              <a:rPr lang="it-IT" dirty="0" smtClean="0"/>
              <a:t> </a:t>
            </a:r>
            <a:r>
              <a:rPr lang="it-IT" dirty="0" err="1" smtClean="0"/>
              <a:t>type</a:t>
            </a:r>
            <a:endParaRPr lang="it-IT" dirty="0"/>
          </a:p>
        </p:txBody>
      </p:sp>
      <p:graphicFrame>
        <p:nvGraphicFramePr>
          <p:cNvPr id="4" name="Segnaposto contenuto 3"/>
          <p:cNvGraphicFramePr>
            <a:graphicFrameLocks noGrp="1"/>
          </p:cNvGraphicFramePr>
          <p:nvPr>
            <p:ph idx="1"/>
          </p:nvPr>
        </p:nvGraphicFramePr>
        <p:xfrm>
          <a:off x="741363" y="2101850"/>
          <a:ext cx="8604250" cy="4114800"/>
        </p:xfrm>
        <a:graphic>
          <a:graphicData uri="http://schemas.openxmlformats.org/drawingml/2006/table">
            <a:tbl>
              <a:tblPr firstRow="1" bandRow="1">
                <a:tableStyleId>{5C22544A-7EE6-4342-B048-85BDC9FD1C3A}</a:tableStyleId>
              </a:tblPr>
              <a:tblGrid>
                <a:gridCol w="5523085"/>
                <a:gridCol w="3081165"/>
              </a:tblGrid>
              <a:tr h="370840">
                <a:tc>
                  <a:txBody>
                    <a:bodyPr/>
                    <a:lstStyle/>
                    <a:p>
                      <a:pPr algn="ctr"/>
                      <a:r>
                        <a:rPr lang="it-IT" sz="2400" dirty="0" err="1" smtClean="0">
                          <a:solidFill>
                            <a:sysClr val="windowText" lastClr="000000"/>
                          </a:solidFill>
                        </a:rPr>
                        <a:t>Chemical</a:t>
                      </a:r>
                      <a:endParaRPr lang="it-IT" sz="24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it-IT" sz="2400" dirty="0" err="1" smtClean="0">
                          <a:solidFill>
                            <a:sysClr val="windowText" lastClr="000000"/>
                          </a:solidFill>
                        </a:rPr>
                        <a:t>Cancer</a:t>
                      </a:r>
                      <a:r>
                        <a:rPr lang="it-IT" sz="2400" dirty="0" smtClean="0">
                          <a:solidFill>
                            <a:sysClr val="windowText" lastClr="000000"/>
                          </a:solidFill>
                        </a:rPr>
                        <a:t> </a:t>
                      </a:r>
                      <a:r>
                        <a:rPr lang="it-IT" sz="2400" dirty="0" err="1" smtClean="0">
                          <a:solidFill>
                            <a:sysClr val="windowText" lastClr="000000"/>
                          </a:solidFill>
                        </a:rPr>
                        <a:t>type</a:t>
                      </a:r>
                      <a:endParaRPr lang="it-IT" sz="24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370840">
                <a:tc>
                  <a:txBody>
                    <a:bodyPr/>
                    <a:lstStyle/>
                    <a:p>
                      <a:r>
                        <a:rPr lang="it-IT" sz="2400" dirty="0" err="1" smtClean="0">
                          <a:solidFill>
                            <a:sysClr val="windowText" lastClr="000000"/>
                          </a:solidFill>
                        </a:rPr>
                        <a:t>Arsenic</a:t>
                      </a:r>
                      <a:endParaRPr lang="it-IT"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sz="2400" dirty="0" err="1" smtClean="0">
                          <a:solidFill>
                            <a:sysClr val="windowText" lastClr="000000"/>
                          </a:solidFill>
                        </a:rPr>
                        <a:t>Skin</a:t>
                      </a:r>
                      <a:r>
                        <a:rPr lang="it-IT" sz="2400" dirty="0" smtClean="0">
                          <a:solidFill>
                            <a:sysClr val="windowText" lastClr="000000"/>
                          </a:solidFill>
                        </a:rPr>
                        <a:t> and </a:t>
                      </a:r>
                      <a:r>
                        <a:rPr lang="it-IT" sz="2400" dirty="0" err="1" smtClean="0">
                          <a:solidFill>
                            <a:sysClr val="windowText" lastClr="000000"/>
                          </a:solidFill>
                        </a:rPr>
                        <a:t>lung</a:t>
                      </a:r>
                      <a:endParaRPr lang="it-IT"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it-IT" sz="2400" dirty="0" err="1" smtClean="0">
                          <a:solidFill>
                            <a:sysClr val="windowText" lastClr="000000"/>
                          </a:solidFill>
                        </a:rPr>
                        <a:t>Asbestos</a:t>
                      </a:r>
                      <a:endParaRPr lang="it-IT"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sz="2400" dirty="0" err="1" smtClean="0">
                          <a:solidFill>
                            <a:sysClr val="windowText" lastClr="000000"/>
                          </a:solidFill>
                        </a:rPr>
                        <a:t>Mesothelioma</a:t>
                      </a:r>
                      <a:endParaRPr lang="it-IT"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it-IT" sz="2400" dirty="0" smtClean="0">
                          <a:solidFill>
                            <a:sysClr val="windowText" lastClr="000000"/>
                          </a:solidFill>
                        </a:rPr>
                        <a:t>Benzene</a:t>
                      </a:r>
                      <a:endParaRPr lang="it-IT"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sz="2400" dirty="0" err="1" smtClean="0">
                          <a:solidFill>
                            <a:sysClr val="windowText" lastClr="000000"/>
                          </a:solidFill>
                        </a:rPr>
                        <a:t>Leukemia</a:t>
                      </a:r>
                      <a:endParaRPr lang="it-IT"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it-IT" sz="2400" dirty="0" smtClean="0">
                          <a:solidFill>
                            <a:sysClr val="windowText" lastClr="000000"/>
                          </a:solidFill>
                        </a:rPr>
                        <a:t>Benzidine</a:t>
                      </a:r>
                      <a:endParaRPr lang="it-IT"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sz="2400" dirty="0" err="1" smtClean="0">
                          <a:solidFill>
                            <a:sysClr val="windowText" lastClr="000000"/>
                          </a:solidFill>
                        </a:rPr>
                        <a:t>Urinary</a:t>
                      </a:r>
                      <a:r>
                        <a:rPr lang="it-IT" sz="2400" dirty="0" smtClean="0">
                          <a:solidFill>
                            <a:sysClr val="windowText" lastClr="000000"/>
                          </a:solidFill>
                        </a:rPr>
                        <a:t> </a:t>
                      </a:r>
                      <a:r>
                        <a:rPr lang="it-IT" sz="2400" dirty="0" err="1" smtClean="0">
                          <a:solidFill>
                            <a:sysClr val="windowText" lastClr="000000"/>
                          </a:solidFill>
                        </a:rPr>
                        <a:t>bladder</a:t>
                      </a:r>
                      <a:endParaRPr lang="it-IT"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it-IT" sz="2400" dirty="0" smtClean="0">
                          <a:solidFill>
                            <a:sysClr val="windowText" lastClr="000000"/>
                          </a:solidFill>
                        </a:rPr>
                        <a:t>2-naphtylamine</a:t>
                      </a:r>
                      <a:endParaRPr lang="it-IT"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sz="2400" dirty="0" err="1" smtClean="0">
                          <a:solidFill>
                            <a:sysClr val="windowText" lastClr="000000"/>
                          </a:solidFill>
                        </a:rPr>
                        <a:t>Urinary</a:t>
                      </a:r>
                      <a:r>
                        <a:rPr lang="it-IT" sz="2400" dirty="0" smtClean="0">
                          <a:solidFill>
                            <a:sysClr val="windowText" lastClr="000000"/>
                          </a:solidFill>
                        </a:rPr>
                        <a:t> </a:t>
                      </a:r>
                      <a:r>
                        <a:rPr lang="it-IT" sz="2400" dirty="0" err="1" smtClean="0">
                          <a:solidFill>
                            <a:sysClr val="windowText" lastClr="000000"/>
                          </a:solidFill>
                        </a:rPr>
                        <a:t>bladder</a:t>
                      </a:r>
                      <a:endParaRPr lang="it-IT" sz="2400" dirty="0" smtClean="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it-IT" sz="2400" dirty="0" err="1" smtClean="0">
                          <a:solidFill>
                            <a:sysClr val="windowText" lastClr="000000"/>
                          </a:solidFill>
                        </a:rPr>
                        <a:t>Chromates</a:t>
                      </a:r>
                      <a:endParaRPr lang="it-IT"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sz="2400" dirty="0" err="1" smtClean="0">
                          <a:solidFill>
                            <a:sysClr val="windowText" lastClr="000000"/>
                          </a:solidFill>
                        </a:rPr>
                        <a:t>R</a:t>
                      </a:r>
                      <a:r>
                        <a:rPr lang="it-IT" sz="2400" baseline="0" dirty="0" err="1" smtClean="0">
                          <a:solidFill>
                            <a:sysClr val="windowText" lastClr="000000"/>
                          </a:solidFill>
                        </a:rPr>
                        <a:t>espiratory</a:t>
                      </a:r>
                      <a:r>
                        <a:rPr lang="it-IT" sz="2400" baseline="0" dirty="0" smtClean="0">
                          <a:solidFill>
                            <a:sysClr val="windowText" lastClr="000000"/>
                          </a:solidFill>
                        </a:rPr>
                        <a:t> </a:t>
                      </a:r>
                      <a:r>
                        <a:rPr lang="it-IT" sz="2400" baseline="0" dirty="0" err="1" smtClean="0">
                          <a:solidFill>
                            <a:sysClr val="windowText" lastClr="000000"/>
                          </a:solidFill>
                        </a:rPr>
                        <a:t>tract</a:t>
                      </a:r>
                      <a:endParaRPr lang="it-IT"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it-IT" sz="2400" dirty="0" smtClean="0">
                          <a:solidFill>
                            <a:sysClr val="windowText" lastClr="000000"/>
                          </a:solidFill>
                        </a:rPr>
                        <a:t>Nickel</a:t>
                      </a:r>
                      <a:endParaRPr lang="it-IT"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sz="2400" dirty="0" err="1" smtClean="0">
                          <a:solidFill>
                            <a:sysClr val="windowText" lastClr="000000"/>
                          </a:solidFill>
                        </a:rPr>
                        <a:t>R</a:t>
                      </a:r>
                      <a:r>
                        <a:rPr lang="it-IT" sz="2400" baseline="0" dirty="0" err="1" smtClean="0">
                          <a:solidFill>
                            <a:sysClr val="windowText" lastClr="000000"/>
                          </a:solidFill>
                        </a:rPr>
                        <a:t>espiratory</a:t>
                      </a:r>
                      <a:r>
                        <a:rPr lang="it-IT" sz="2400" baseline="0" dirty="0" smtClean="0">
                          <a:solidFill>
                            <a:sysClr val="windowText" lastClr="000000"/>
                          </a:solidFill>
                        </a:rPr>
                        <a:t> </a:t>
                      </a:r>
                      <a:r>
                        <a:rPr lang="it-IT" sz="2400" baseline="0" dirty="0" err="1" smtClean="0">
                          <a:solidFill>
                            <a:sysClr val="windowText" lastClr="000000"/>
                          </a:solidFill>
                        </a:rPr>
                        <a:t>tract</a:t>
                      </a:r>
                      <a:endParaRPr lang="it-IT"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it-IT" sz="2400" dirty="0" err="1" smtClean="0">
                          <a:solidFill>
                            <a:sysClr val="windowText" lastClr="000000"/>
                          </a:solidFill>
                        </a:rPr>
                        <a:t>Vinyl</a:t>
                      </a:r>
                      <a:r>
                        <a:rPr lang="it-IT" sz="2400" dirty="0" smtClean="0">
                          <a:solidFill>
                            <a:sysClr val="windowText" lastClr="000000"/>
                          </a:solidFill>
                        </a:rPr>
                        <a:t> </a:t>
                      </a:r>
                      <a:r>
                        <a:rPr lang="it-IT" sz="2400" dirty="0" err="1" smtClean="0">
                          <a:solidFill>
                            <a:sysClr val="windowText" lastClr="000000"/>
                          </a:solidFill>
                        </a:rPr>
                        <a:t>chloride</a:t>
                      </a:r>
                      <a:endParaRPr lang="it-IT"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sz="2400" dirty="0" smtClean="0">
                          <a:solidFill>
                            <a:sysClr val="windowText" lastClr="000000"/>
                          </a:solidFill>
                        </a:rPr>
                        <a:t>Angiosarcoma</a:t>
                      </a:r>
                      <a:endParaRPr lang="it-IT"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t>Reproductive</a:t>
            </a:r>
            <a:r>
              <a:rPr lang="it-IT" dirty="0" smtClean="0"/>
              <a:t> </a:t>
            </a:r>
            <a:r>
              <a:rPr lang="it-IT" dirty="0" err="1" smtClean="0"/>
              <a:t>toxicity</a:t>
            </a:r>
            <a:r>
              <a:rPr lang="it-IT" dirty="0" smtClean="0"/>
              <a:t> </a:t>
            </a:r>
            <a:br>
              <a:rPr lang="it-IT" dirty="0" smtClean="0"/>
            </a:br>
            <a:r>
              <a:rPr lang="it-IT" sz="3600" dirty="0" err="1" smtClean="0"/>
              <a:t>Definitions</a:t>
            </a:r>
            <a:r>
              <a:rPr lang="it-IT" sz="3600" dirty="0" smtClean="0"/>
              <a:t> and </a:t>
            </a:r>
            <a:r>
              <a:rPr lang="it-IT" sz="3600" dirty="0" err="1" smtClean="0"/>
              <a:t>general</a:t>
            </a:r>
            <a:r>
              <a:rPr lang="it-IT" sz="3600" dirty="0" smtClean="0"/>
              <a:t> </a:t>
            </a:r>
            <a:r>
              <a:rPr lang="it-IT" sz="3600" dirty="0" err="1" smtClean="0"/>
              <a:t>considerations</a:t>
            </a:r>
            <a:endParaRPr lang="it-IT" dirty="0"/>
          </a:p>
        </p:txBody>
      </p:sp>
      <p:sp>
        <p:nvSpPr>
          <p:cNvPr id="3" name="Segnaposto contenuto 2"/>
          <p:cNvSpPr>
            <a:spLocks noGrp="1"/>
          </p:cNvSpPr>
          <p:nvPr>
            <p:ph idx="1"/>
          </p:nvPr>
        </p:nvSpPr>
        <p:spPr/>
        <p:txBody>
          <a:bodyPr>
            <a:normAutofit fontScale="92500" lnSpcReduction="20000"/>
          </a:bodyPr>
          <a:lstStyle/>
          <a:p>
            <a:pPr>
              <a:lnSpc>
                <a:spcPct val="110000"/>
              </a:lnSpc>
            </a:pPr>
            <a:r>
              <a:rPr lang="it-IT" b="1" dirty="0" err="1" smtClean="0"/>
              <a:t>Reproductive</a:t>
            </a:r>
            <a:r>
              <a:rPr lang="it-IT" b="1" dirty="0" smtClean="0"/>
              <a:t> </a:t>
            </a:r>
            <a:r>
              <a:rPr lang="it-IT" b="1" dirty="0" err="1" smtClean="0"/>
              <a:t>toxicity</a:t>
            </a:r>
            <a:r>
              <a:rPr lang="it-IT" dirty="0" smtClean="0"/>
              <a:t>: </a:t>
            </a:r>
            <a:r>
              <a:rPr lang="it-IT" dirty="0" err="1" smtClean="0"/>
              <a:t>includes</a:t>
            </a:r>
            <a:r>
              <a:rPr lang="it-IT" dirty="0" smtClean="0"/>
              <a:t> </a:t>
            </a:r>
            <a:r>
              <a:rPr lang="it-IT" dirty="0" err="1" smtClean="0"/>
              <a:t>adverse</a:t>
            </a:r>
            <a:r>
              <a:rPr lang="it-IT" dirty="0" smtClean="0"/>
              <a:t> </a:t>
            </a:r>
            <a:r>
              <a:rPr lang="it-IT" dirty="0" err="1" smtClean="0"/>
              <a:t>effects</a:t>
            </a:r>
            <a:r>
              <a:rPr lang="it-IT" dirty="0" smtClean="0"/>
              <a:t> on </a:t>
            </a:r>
            <a:r>
              <a:rPr lang="it-IT" dirty="0" err="1" smtClean="0"/>
              <a:t>sexual</a:t>
            </a:r>
            <a:r>
              <a:rPr lang="it-IT" dirty="0" smtClean="0"/>
              <a:t> </a:t>
            </a:r>
            <a:r>
              <a:rPr lang="it-IT" dirty="0" err="1" smtClean="0"/>
              <a:t>functio</a:t>
            </a:r>
            <a:r>
              <a:rPr lang="it-IT" dirty="0" smtClean="0"/>
              <a:t> and </a:t>
            </a:r>
            <a:r>
              <a:rPr lang="it-IT" dirty="0" err="1" smtClean="0"/>
              <a:t>fertility</a:t>
            </a:r>
            <a:r>
              <a:rPr lang="it-IT" dirty="0" smtClean="0"/>
              <a:t> in </a:t>
            </a:r>
            <a:r>
              <a:rPr lang="it-IT" dirty="0" err="1" smtClean="0"/>
              <a:t>adult</a:t>
            </a:r>
            <a:r>
              <a:rPr lang="it-IT" dirty="0" smtClean="0"/>
              <a:t> </a:t>
            </a:r>
            <a:r>
              <a:rPr lang="it-IT" dirty="0" err="1" smtClean="0"/>
              <a:t>males</a:t>
            </a:r>
            <a:r>
              <a:rPr lang="it-IT" dirty="0" smtClean="0"/>
              <a:t> and </a:t>
            </a:r>
            <a:r>
              <a:rPr lang="it-IT" dirty="0" err="1" smtClean="0"/>
              <a:t>females</a:t>
            </a:r>
            <a:r>
              <a:rPr lang="it-IT" dirty="0" smtClean="0"/>
              <a:t>, </a:t>
            </a:r>
            <a:r>
              <a:rPr lang="it-IT" dirty="0" err="1" smtClean="0"/>
              <a:t>as</a:t>
            </a:r>
            <a:r>
              <a:rPr lang="it-IT" dirty="0" smtClean="0"/>
              <a:t> </a:t>
            </a:r>
            <a:r>
              <a:rPr lang="it-IT" dirty="0" err="1" smtClean="0"/>
              <a:t>well</a:t>
            </a:r>
            <a:r>
              <a:rPr lang="it-IT" dirty="0" smtClean="0"/>
              <a:t> </a:t>
            </a:r>
            <a:r>
              <a:rPr lang="it-IT" dirty="0" err="1" smtClean="0"/>
              <a:t>as</a:t>
            </a:r>
            <a:r>
              <a:rPr lang="it-IT" dirty="0" smtClean="0"/>
              <a:t> </a:t>
            </a:r>
            <a:r>
              <a:rPr lang="it-IT" dirty="0" err="1" smtClean="0"/>
              <a:t>developmental</a:t>
            </a:r>
            <a:r>
              <a:rPr lang="it-IT" dirty="0" smtClean="0"/>
              <a:t>  </a:t>
            </a:r>
            <a:r>
              <a:rPr lang="it-IT" dirty="0" err="1" smtClean="0"/>
              <a:t>toxicity</a:t>
            </a:r>
            <a:r>
              <a:rPr lang="it-IT" dirty="0" smtClean="0"/>
              <a:t> in the </a:t>
            </a:r>
            <a:r>
              <a:rPr lang="it-IT" dirty="0" err="1" smtClean="0"/>
              <a:t>offsprings</a:t>
            </a:r>
            <a:r>
              <a:rPr lang="it-IT" dirty="0" smtClean="0"/>
              <a:t>. </a:t>
            </a:r>
          </a:p>
          <a:p>
            <a:pPr>
              <a:lnSpc>
                <a:spcPct val="110000"/>
              </a:lnSpc>
            </a:pPr>
            <a:r>
              <a:rPr lang="it-IT" dirty="0" err="1" smtClean="0"/>
              <a:t>For</a:t>
            </a:r>
            <a:r>
              <a:rPr lang="it-IT" dirty="0" smtClean="0"/>
              <a:t> </a:t>
            </a:r>
            <a:r>
              <a:rPr lang="it-IT" dirty="0" err="1" smtClean="0"/>
              <a:t>classification</a:t>
            </a:r>
            <a:r>
              <a:rPr lang="it-IT" dirty="0" smtClean="0"/>
              <a:t> </a:t>
            </a:r>
            <a:r>
              <a:rPr lang="it-IT" dirty="0" err="1" smtClean="0"/>
              <a:t>purposese</a:t>
            </a:r>
            <a:r>
              <a:rPr lang="it-IT" dirty="0" smtClean="0"/>
              <a:t>, the </a:t>
            </a:r>
            <a:r>
              <a:rPr lang="it-IT" dirty="0" err="1" smtClean="0"/>
              <a:t>known</a:t>
            </a:r>
            <a:r>
              <a:rPr lang="it-IT" dirty="0" smtClean="0"/>
              <a:t> </a:t>
            </a:r>
            <a:r>
              <a:rPr lang="it-IT" dirty="0" err="1" smtClean="0"/>
              <a:t>induction</a:t>
            </a:r>
            <a:r>
              <a:rPr lang="it-IT" dirty="0" smtClean="0"/>
              <a:t> </a:t>
            </a:r>
            <a:r>
              <a:rPr lang="it-IT" dirty="0" err="1" smtClean="0"/>
              <a:t>of</a:t>
            </a:r>
            <a:r>
              <a:rPr lang="it-IT" dirty="0" smtClean="0"/>
              <a:t> </a:t>
            </a:r>
            <a:r>
              <a:rPr lang="it-IT" dirty="0" err="1" smtClean="0"/>
              <a:t>genetically</a:t>
            </a:r>
            <a:r>
              <a:rPr lang="it-IT" dirty="0" smtClean="0"/>
              <a:t> </a:t>
            </a:r>
            <a:r>
              <a:rPr lang="it-IT" dirty="0" err="1" smtClean="0"/>
              <a:t>based</a:t>
            </a:r>
            <a:r>
              <a:rPr lang="it-IT" dirty="0" smtClean="0"/>
              <a:t> </a:t>
            </a:r>
            <a:r>
              <a:rPr lang="it-IT" dirty="0" err="1" smtClean="0"/>
              <a:t>heritable</a:t>
            </a:r>
            <a:r>
              <a:rPr lang="it-IT" dirty="0" smtClean="0"/>
              <a:t> </a:t>
            </a:r>
            <a:r>
              <a:rPr lang="it-IT" dirty="0" err="1" smtClean="0"/>
              <a:t>effects</a:t>
            </a:r>
            <a:r>
              <a:rPr lang="it-IT" dirty="0" smtClean="0"/>
              <a:t> in the </a:t>
            </a:r>
            <a:r>
              <a:rPr lang="it-IT" dirty="0" err="1" smtClean="0"/>
              <a:t>offsprings</a:t>
            </a:r>
            <a:r>
              <a:rPr lang="it-IT" dirty="0" smtClean="0"/>
              <a:t> </a:t>
            </a:r>
            <a:r>
              <a:rPr lang="it-IT" dirty="0" err="1" smtClean="0"/>
              <a:t>is</a:t>
            </a:r>
            <a:r>
              <a:rPr lang="it-IT" dirty="0" smtClean="0"/>
              <a:t> </a:t>
            </a:r>
            <a:r>
              <a:rPr lang="it-IT" dirty="0" err="1" smtClean="0"/>
              <a:t>addressed</a:t>
            </a:r>
            <a:r>
              <a:rPr lang="it-IT" dirty="0" smtClean="0"/>
              <a:t>  in </a:t>
            </a:r>
            <a:r>
              <a:rPr lang="it-IT" dirty="0" err="1" smtClean="0"/>
              <a:t>Germ</a:t>
            </a:r>
            <a:r>
              <a:rPr lang="it-IT" dirty="0" smtClean="0"/>
              <a:t> </a:t>
            </a:r>
            <a:r>
              <a:rPr lang="it-IT" dirty="0" err="1" smtClean="0"/>
              <a:t>Cell</a:t>
            </a:r>
            <a:r>
              <a:rPr lang="it-IT" dirty="0" smtClean="0"/>
              <a:t> Mutagenicity, </a:t>
            </a:r>
            <a:r>
              <a:rPr lang="it-IT" dirty="0" err="1" smtClean="0"/>
              <a:t>since</a:t>
            </a:r>
            <a:r>
              <a:rPr lang="it-IT" dirty="0" smtClean="0"/>
              <a:t> in the </a:t>
            </a:r>
            <a:r>
              <a:rPr lang="it-IT" dirty="0" err="1" smtClean="0"/>
              <a:t>present</a:t>
            </a:r>
            <a:r>
              <a:rPr lang="it-IT" dirty="0" smtClean="0"/>
              <a:t> </a:t>
            </a:r>
            <a:r>
              <a:rPr lang="it-IT" dirty="0" err="1" smtClean="0"/>
              <a:t>classification</a:t>
            </a:r>
            <a:r>
              <a:rPr lang="it-IT" dirty="0" smtClean="0"/>
              <a:t> system </a:t>
            </a:r>
            <a:r>
              <a:rPr lang="it-IT" dirty="0" err="1" smtClean="0"/>
              <a:t>it</a:t>
            </a:r>
            <a:r>
              <a:rPr lang="it-IT" dirty="0" smtClean="0"/>
              <a:t> </a:t>
            </a:r>
            <a:r>
              <a:rPr lang="it-IT" dirty="0" err="1" smtClean="0"/>
              <a:t>is</a:t>
            </a:r>
            <a:r>
              <a:rPr lang="it-IT" dirty="0" smtClean="0"/>
              <a:t> </a:t>
            </a:r>
            <a:r>
              <a:rPr lang="it-IT" dirty="0" err="1" smtClean="0"/>
              <a:t>considered</a:t>
            </a:r>
            <a:r>
              <a:rPr lang="it-IT" dirty="0" smtClean="0"/>
              <a:t> more appropriate </a:t>
            </a:r>
            <a:r>
              <a:rPr lang="it-IT" dirty="0" err="1" smtClean="0"/>
              <a:t>to</a:t>
            </a:r>
            <a:r>
              <a:rPr lang="it-IT" dirty="0" smtClean="0"/>
              <a:t> </a:t>
            </a:r>
            <a:r>
              <a:rPr lang="it-IT" dirty="0" err="1" smtClean="0"/>
              <a:t>adress</a:t>
            </a:r>
            <a:r>
              <a:rPr lang="it-IT" dirty="0" smtClean="0"/>
              <a:t> </a:t>
            </a:r>
            <a:r>
              <a:rPr lang="it-IT" dirty="0" err="1" smtClean="0"/>
              <a:t>such</a:t>
            </a:r>
            <a:r>
              <a:rPr lang="it-IT" dirty="0" smtClean="0"/>
              <a:t> </a:t>
            </a:r>
            <a:r>
              <a:rPr lang="it-IT" dirty="0" err="1" smtClean="0"/>
              <a:t>effects</a:t>
            </a:r>
            <a:r>
              <a:rPr lang="it-IT" dirty="0" smtClean="0"/>
              <a:t> under the separate </a:t>
            </a:r>
            <a:r>
              <a:rPr lang="it-IT" dirty="0" err="1" smtClean="0"/>
              <a:t>hazard</a:t>
            </a:r>
            <a:r>
              <a:rPr lang="it-IT" dirty="0" smtClean="0"/>
              <a:t> </a:t>
            </a:r>
            <a:r>
              <a:rPr lang="it-IT" dirty="0" err="1" smtClean="0"/>
              <a:t>class</a:t>
            </a:r>
            <a:r>
              <a:rPr lang="it-IT" dirty="0" smtClean="0"/>
              <a:t> </a:t>
            </a:r>
            <a:r>
              <a:rPr lang="it-IT" dirty="0" err="1" smtClean="0"/>
              <a:t>of</a:t>
            </a:r>
            <a:r>
              <a:rPr lang="it-IT" dirty="0" smtClean="0"/>
              <a:t> </a:t>
            </a:r>
            <a:r>
              <a:rPr lang="it-IT" dirty="0" err="1" smtClean="0"/>
              <a:t>germ</a:t>
            </a:r>
            <a:r>
              <a:rPr lang="it-IT" dirty="0" smtClean="0"/>
              <a:t> </a:t>
            </a:r>
            <a:r>
              <a:rPr lang="it-IT" dirty="0" err="1" smtClean="0"/>
              <a:t>cell</a:t>
            </a:r>
            <a:r>
              <a:rPr lang="it-IT" dirty="0" smtClean="0"/>
              <a:t> mutagenicity.</a:t>
            </a:r>
            <a:endParaRPr lang="it-IT" dirty="0"/>
          </a:p>
        </p:txBody>
      </p:sp>
      <p:pic>
        <p:nvPicPr>
          <p:cNvPr id="4" name="Picture 1"/>
          <p:cNvPicPr>
            <a:picLocks noChangeAspect="1" noChangeArrowheads="1"/>
          </p:cNvPicPr>
          <p:nvPr/>
        </p:nvPicPr>
        <p:blipFill>
          <a:blip r:embed="rId2" cstate="print"/>
          <a:srcRect/>
          <a:stretch>
            <a:fillRect/>
          </a:stretch>
        </p:blipFill>
        <p:spPr bwMode="auto">
          <a:xfrm>
            <a:off x="9112278" y="1065193"/>
            <a:ext cx="762000" cy="77152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a:xfrm>
            <a:off x="741363" y="557213"/>
            <a:ext cx="8607425" cy="1258887"/>
          </a:xfrm>
          <a:prstGeom prst="rect">
            <a:avLst/>
          </a:prstGeom>
        </p:spPr>
        <p:txBody>
          <a:bodyPr/>
          <a:lstStyle/>
          <a:p>
            <a:pPr marL="0" marR="0" lvl="0" indent="0" algn="ctr" defTabSz="449263" rtl="0" eaLnBrk="1" fontAlgn="base" latinLnBrk="0" hangingPunct="0">
              <a:lnSpc>
                <a:spcPct val="93000"/>
              </a:lnSpc>
              <a:spcBef>
                <a:spcPct val="0"/>
              </a:spcBef>
              <a:spcAft>
                <a:spcPct val="0"/>
              </a:spcAft>
              <a:buClr>
                <a:srgbClr val="000000"/>
              </a:buClr>
              <a:buSzPct val="45000"/>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Risk management</a:t>
            </a:r>
          </a:p>
        </p:txBody>
      </p:sp>
      <p:pic>
        <p:nvPicPr>
          <p:cNvPr id="2768898" name="Picture 2"/>
          <p:cNvPicPr>
            <a:picLocks noChangeAspect="1" noChangeArrowheads="1"/>
          </p:cNvPicPr>
          <p:nvPr/>
        </p:nvPicPr>
        <p:blipFill>
          <a:blip r:embed="rId2" cstate="print"/>
          <a:srcRect/>
          <a:stretch>
            <a:fillRect/>
          </a:stretch>
        </p:blipFill>
        <p:spPr bwMode="auto">
          <a:xfrm>
            <a:off x="2015976" y="1368082"/>
            <a:ext cx="6336704" cy="61561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Reproductive</a:t>
            </a:r>
            <a:r>
              <a:rPr lang="it-IT" dirty="0" smtClean="0"/>
              <a:t> </a:t>
            </a:r>
            <a:r>
              <a:rPr lang="it-IT" dirty="0" err="1" smtClean="0"/>
              <a:t>toxicity</a:t>
            </a:r>
            <a:endParaRPr lang="it-IT" dirty="0"/>
          </a:p>
        </p:txBody>
      </p:sp>
      <p:sp>
        <p:nvSpPr>
          <p:cNvPr id="3" name="Segnaposto contenuto 2"/>
          <p:cNvSpPr>
            <a:spLocks noGrp="1"/>
          </p:cNvSpPr>
          <p:nvPr>
            <p:ph idx="1"/>
          </p:nvPr>
        </p:nvSpPr>
        <p:spPr/>
        <p:txBody>
          <a:bodyPr>
            <a:normAutofit fontScale="85000" lnSpcReduction="20000"/>
          </a:bodyPr>
          <a:lstStyle/>
          <a:p>
            <a:pPr>
              <a:lnSpc>
                <a:spcPct val="120000"/>
              </a:lnSpc>
            </a:pPr>
            <a:r>
              <a:rPr lang="it-IT" dirty="0" smtClean="0"/>
              <a:t>In </a:t>
            </a:r>
            <a:r>
              <a:rPr lang="it-IT" dirty="0" err="1" smtClean="0"/>
              <a:t>this</a:t>
            </a:r>
            <a:r>
              <a:rPr lang="it-IT" dirty="0" smtClean="0"/>
              <a:t> </a:t>
            </a:r>
            <a:r>
              <a:rPr lang="it-IT" dirty="0" err="1" smtClean="0"/>
              <a:t>classification</a:t>
            </a:r>
            <a:r>
              <a:rPr lang="it-IT" dirty="0" smtClean="0"/>
              <a:t> system, </a:t>
            </a:r>
            <a:r>
              <a:rPr lang="it-IT" dirty="0" err="1" smtClean="0"/>
              <a:t>reproductive</a:t>
            </a:r>
            <a:r>
              <a:rPr lang="it-IT" dirty="0" smtClean="0"/>
              <a:t> </a:t>
            </a:r>
            <a:r>
              <a:rPr lang="it-IT" dirty="0" err="1" smtClean="0"/>
              <a:t>toxicity</a:t>
            </a:r>
            <a:r>
              <a:rPr lang="it-IT" dirty="0" smtClean="0"/>
              <a:t> </a:t>
            </a:r>
            <a:r>
              <a:rPr lang="it-IT" dirty="0" err="1" smtClean="0"/>
              <a:t>is</a:t>
            </a:r>
            <a:r>
              <a:rPr lang="it-IT" dirty="0" smtClean="0"/>
              <a:t> </a:t>
            </a:r>
            <a:r>
              <a:rPr lang="it-IT" dirty="0" err="1" smtClean="0"/>
              <a:t>subdivided</a:t>
            </a:r>
            <a:r>
              <a:rPr lang="it-IT" dirty="0" smtClean="0"/>
              <a:t> </a:t>
            </a:r>
            <a:r>
              <a:rPr lang="it-IT" dirty="0" err="1" smtClean="0"/>
              <a:t>into</a:t>
            </a:r>
            <a:r>
              <a:rPr lang="it-IT" dirty="0" smtClean="0"/>
              <a:t> </a:t>
            </a:r>
            <a:r>
              <a:rPr lang="it-IT" dirty="0" err="1" smtClean="0"/>
              <a:t>two</a:t>
            </a:r>
            <a:r>
              <a:rPr lang="it-IT" dirty="0" smtClean="0"/>
              <a:t> major </a:t>
            </a:r>
            <a:r>
              <a:rPr lang="it-IT" dirty="0" err="1" smtClean="0"/>
              <a:t>headings</a:t>
            </a:r>
            <a:r>
              <a:rPr lang="it-IT" dirty="0" smtClean="0"/>
              <a:t>:</a:t>
            </a:r>
          </a:p>
          <a:p>
            <a:pPr marL="900113" lvl="1" indent="-325438">
              <a:lnSpc>
                <a:spcPct val="120000"/>
              </a:lnSpc>
              <a:buNone/>
            </a:pPr>
            <a:r>
              <a:rPr lang="it-IT" dirty="0" smtClean="0"/>
              <a:t>a) </a:t>
            </a:r>
            <a:r>
              <a:rPr lang="it-IT" dirty="0" err="1" smtClean="0"/>
              <a:t>adverse</a:t>
            </a:r>
            <a:r>
              <a:rPr lang="it-IT" dirty="0" smtClean="0"/>
              <a:t> </a:t>
            </a:r>
            <a:r>
              <a:rPr lang="it-IT" dirty="0" err="1" smtClean="0"/>
              <a:t>effects</a:t>
            </a:r>
            <a:r>
              <a:rPr lang="it-IT" dirty="0" smtClean="0"/>
              <a:t> on </a:t>
            </a:r>
            <a:r>
              <a:rPr lang="it-IT" dirty="0" err="1" smtClean="0"/>
              <a:t>sexual</a:t>
            </a:r>
            <a:r>
              <a:rPr lang="it-IT" dirty="0" smtClean="0"/>
              <a:t> </a:t>
            </a:r>
            <a:r>
              <a:rPr lang="it-IT" dirty="0" err="1" smtClean="0"/>
              <a:t>function</a:t>
            </a:r>
            <a:r>
              <a:rPr lang="it-IT" dirty="0" smtClean="0"/>
              <a:t> and </a:t>
            </a:r>
            <a:r>
              <a:rPr lang="it-IT" dirty="0" err="1" smtClean="0"/>
              <a:t>fertility</a:t>
            </a:r>
            <a:r>
              <a:rPr lang="it-IT" dirty="0" smtClean="0"/>
              <a:t>;</a:t>
            </a:r>
          </a:p>
          <a:p>
            <a:pPr marL="900113" lvl="1" indent="-325438">
              <a:lnSpc>
                <a:spcPct val="120000"/>
              </a:lnSpc>
              <a:buNone/>
            </a:pPr>
            <a:r>
              <a:rPr lang="it-IT" dirty="0" smtClean="0"/>
              <a:t>b) </a:t>
            </a:r>
            <a:r>
              <a:rPr lang="it-IT" dirty="0" err="1" smtClean="0"/>
              <a:t>adverse</a:t>
            </a:r>
            <a:r>
              <a:rPr lang="it-IT" dirty="0" smtClean="0"/>
              <a:t> </a:t>
            </a:r>
            <a:r>
              <a:rPr lang="it-IT" dirty="0" err="1" smtClean="0"/>
              <a:t>effects</a:t>
            </a:r>
            <a:r>
              <a:rPr lang="it-IT" dirty="0" smtClean="0"/>
              <a:t> on </a:t>
            </a:r>
            <a:r>
              <a:rPr lang="it-IT" dirty="0" err="1" smtClean="0"/>
              <a:t>development</a:t>
            </a:r>
            <a:r>
              <a:rPr lang="it-IT" dirty="0" smtClean="0"/>
              <a:t> </a:t>
            </a:r>
            <a:r>
              <a:rPr lang="it-IT" dirty="0" err="1" smtClean="0"/>
              <a:t>of</a:t>
            </a:r>
            <a:r>
              <a:rPr lang="it-IT" dirty="0" smtClean="0"/>
              <a:t> the </a:t>
            </a:r>
            <a:r>
              <a:rPr lang="it-IT" dirty="0" err="1" smtClean="0"/>
              <a:t>offsprings</a:t>
            </a:r>
            <a:r>
              <a:rPr lang="it-IT" dirty="0" smtClean="0"/>
              <a:t>.</a:t>
            </a:r>
          </a:p>
          <a:p>
            <a:pPr>
              <a:lnSpc>
                <a:spcPct val="120000"/>
              </a:lnSpc>
            </a:pPr>
            <a:r>
              <a:rPr lang="it-IT" dirty="0" smtClean="0"/>
              <a:t>Some </a:t>
            </a:r>
            <a:r>
              <a:rPr lang="it-IT" dirty="0" err="1" smtClean="0"/>
              <a:t>reproductive</a:t>
            </a:r>
            <a:r>
              <a:rPr lang="it-IT" dirty="0" smtClean="0"/>
              <a:t> </a:t>
            </a:r>
            <a:r>
              <a:rPr lang="it-IT" dirty="0" err="1" smtClean="0"/>
              <a:t>toxic</a:t>
            </a:r>
            <a:r>
              <a:rPr lang="it-IT" dirty="0" smtClean="0"/>
              <a:t> </a:t>
            </a:r>
            <a:r>
              <a:rPr lang="it-IT" dirty="0" err="1" smtClean="0"/>
              <a:t>effects</a:t>
            </a:r>
            <a:r>
              <a:rPr lang="it-IT" dirty="0" smtClean="0"/>
              <a:t>  </a:t>
            </a:r>
            <a:r>
              <a:rPr lang="it-IT" dirty="0" err="1" smtClean="0"/>
              <a:t>cannot</a:t>
            </a:r>
            <a:r>
              <a:rPr lang="it-IT" dirty="0" smtClean="0"/>
              <a:t> </a:t>
            </a:r>
            <a:r>
              <a:rPr lang="it-IT" dirty="0" err="1" smtClean="0"/>
              <a:t>be</a:t>
            </a:r>
            <a:r>
              <a:rPr lang="it-IT" dirty="0" smtClean="0"/>
              <a:t> </a:t>
            </a:r>
            <a:r>
              <a:rPr lang="it-IT" dirty="0" err="1" smtClean="0"/>
              <a:t>clearly</a:t>
            </a:r>
            <a:r>
              <a:rPr lang="it-IT" dirty="0" smtClean="0"/>
              <a:t> </a:t>
            </a:r>
            <a:r>
              <a:rPr lang="it-IT" dirty="0" err="1" smtClean="0"/>
              <a:t>assigned</a:t>
            </a:r>
            <a:r>
              <a:rPr lang="it-IT" dirty="0" smtClean="0"/>
              <a:t> </a:t>
            </a:r>
            <a:r>
              <a:rPr lang="it-IT" dirty="0" err="1" smtClean="0"/>
              <a:t>to</a:t>
            </a:r>
            <a:r>
              <a:rPr lang="it-IT" dirty="0" smtClean="0"/>
              <a:t> </a:t>
            </a:r>
            <a:r>
              <a:rPr lang="it-IT" dirty="0" err="1" smtClean="0"/>
              <a:t>either</a:t>
            </a:r>
            <a:r>
              <a:rPr lang="it-IT" dirty="0" smtClean="0"/>
              <a:t> </a:t>
            </a:r>
            <a:r>
              <a:rPr lang="it-IT" dirty="0" err="1" smtClean="0"/>
              <a:t>impairment</a:t>
            </a:r>
            <a:r>
              <a:rPr lang="it-IT" dirty="0" smtClean="0"/>
              <a:t> </a:t>
            </a:r>
            <a:r>
              <a:rPr lang="it-IT" dirty="0" err="1" smtClean="0"/>
              <a:t>of</a:t>
            </a:r>
            <a:r>
              <a:rPr lang="it-IT" dirty="0" smtClean="0"/>
              <a:t> </a:t>
            </a:r>
            <a:r>
              <a:rPr lang="it-IT" dirty="0" err="1" smtClean="0"/>
              <a:t>sexual</a:t>
            </a:r>
            <a:r>
              <a:rPr lang="it-IT" dirty="0" smtClean="0"/>
              <a:t> </a:t>
            </a:r>
            <a:r>
              <a:rPr lang="it-IT" dirty="0" err="1" smtClean="0"/>
              <a:t>function</a:t>
            </a:r>
            <a:r>
              <a:rPr lang="it-IT" dirty="0" smtClean="0"/>
              <a:t> and </a:t>
            </a:r>
            <a:r>
              <a:rPr lang="it-IT" dirty="0" err="1" smtClean="0"/>
              <a:t>fertility</a:t>
            </a:r>
            <a:r>
              <a:rPr lang="it-IT" dirty="0" smtClean="0"/>
              <a:t> or </a:t>
            </a:r>
            <a:r>
              <a:rPr lang="it-IT" dirty="0" err="1" smtClean="0"/>
              <a:t>to</a:t>
            </a:r>
            <a:r>
              <a:rPr lang="it-IT" dirty="0" smtClean="0"/>
              <a:t> </a:t>
            </a:r>
            <a:r>
              <a:rPr lang="it-IT" dirty="0" err="1" smtClean="0"/>
              <a:t>developmental</a:t>
            </a:r>
            <a:r>
              <a:rPr lang="it-IT" dirty="0" smtClean="0"/>
              <a:t> </a:t>
            </a:r>
            <a:r>
              <a:rPr lang="it-IT" dirty="0" err="1" smtClean="0"/>
              <a:t>toxicity</a:t>
            </a:r>
            <a:r>
              <a:rPr lang="it-IT" dirty="0" smtClean="0"/>
              <a:t>. </a:t>
            </a:r>
          </a:p>
          <a:p>
            <a:pPr>
              <a:lnSpc>
                <a:spcPct val="120000"/>
              </a:lnSpc>
            </a:pPr>
            <a:r>
              <a:rPr lang="it-IT" dirty="0" err="1" smtClean="0"/>
              <a:t>Nonetheless</a:t>
            </a:r>
            <a:r>
              <a:rPr lang="it-IT" dirty="0" smtClean="0"/>
              <a:t>, </a:t>
            </a:r>
            <a:r>
              <a:rPr lang="it-IT" dirty="0" err="1" smtClean="0"/>
              <a:t>substances</a:t>
            </a:r>
            <a:r>
              <a:rPr lang="it-IT" dirty="0" smtClean="0"/>
              <a:t> </a:t>
            </a:r>
            <a:r>
              <a:rPr lang="it-IT" dirty="0" err="1" smtClean="0"/>
              <a:t>with</a:t>
            </a:r>
            <a:r>
              <a:rPr lang="it-IT" dirty="0" smtClean="0"/>
              <a:t> </a:t>
            </a:r>
            <a:r>
              <a:rPr lang="it-IT" dirty="0" err="1" smtClean="0"/>
              <a:t>these</a:t>
            </a:r>
            <a:r>
              <a:rPr lang="it-IT" dirty="0" smtClean="0"/>
              <a:t> </a:t>
            </a:r>
            <a:r>
              <a:rPr lang="it-IT" dirty="0" err="1" smtClean="0"/>
              <a:t>effects</a:t>
            </a:r>
            <a:r>
              <a:rPr lang="it-IT" dirty="0" smtClean="0"/>
              <a:t>, or </a:t>
            </a:r>
            <a:r>
              <a:rPr lang="it-IT" dirty="0" err="1" smtClean="0"/>
              <a:t>mixture</a:t>
            </a:r>
            <a:r>
              <a:rPr lang="it-IT" dirty="0" smtClean="0"/>
              <a:t> </a:t>
            </a:r>
            <a:r>
              <a:rPr lang="it-IT" dirty="0" err="1" smtClean="0"/>
              <a:t>containing</a:t>
            </a:r>
            <a:r>
              <a:rPr lang="it-IT" dirty="0" smtClean="0"/>
              <a:t> </a:t>
            </a:r>
            <a:r>
              <a:rPr lang="it-IT" dirty="0" err="1" smtClean="0"/>
              <a:t>them</a:t>
            </a:r>
            <a:r>
              <a:rPr lang="it-IT" dirty="0" smtClean="0"/>
              <a:t>, </a:t>
            </a:r>
            <a:r>
              <a:rPr lang="it-IT" dirty="0" err="1" smtClean="0"/>
              <a:t>shall</a:t>
            </a:r>
            <a:r>
              <a:rPr lang="it-IT" dirty="0" smtClean="0"/>
              <a:t> </a:t>
            </a:r>
            <a:r>
              <a:rPr lang="it-IT" dirty="0" err="1" smtClean="0"/>
              <a:t>be</a:t>
            </a:r>
            <a:r>
              <a:rPr lang="it-IT" dirty="0" smtClean="0"/>
              <a:t> </a:t>
            </a:r>
            <a:r>
              <a:rPr lang="it-IT" dirty="0" err="1" smtClean="0"/>
              <a:t>classified</a:t>
            </a:r>
            <a:r>
              <a:rPr lang="it-IT" dirty="0" smtClean="0"/>
              <a:t> </a:t>
            </a:r>
            <a:r>
              <a:rPr lang="it-IT" dirty="0" err="1" smtClean="0"/>
              <a:t>as</a:t>
            </a:r>
            <a:r>
              <a:rPr lang="it-IT" dirty="0" smtClean="0"/>
              <a:t> </a:t>
            </a:r>
            <a:r>
              <a:rPr lang="it-IT" dirty="0" err="1" smtClean="0"/>
              <a:t>reproductive</a:t>
            </a:r>
            <a:r>
              <a:rPr lang="it-IT" dirty="0" smtClean="0"/>
              <a:t> </a:t>
            </a:r>
            <a:r>
              <a:rPr lang="it-IT" dirty="0" err="1" smtClean="0"/>
              <a:t>toxicants</a:t>
            </a:r>
            <a:r>
              <a:rPr lang="it-IT" dirty="0" smtClean="0"/>
              <a:t>.</a:t>
            </a:r>
            <a:endParaRPr lang="it-IT" dirty="0"/>
          </a:p>
        </p:txBody>
      </p:sp>
      <p:pic>
        <p:nvPicPr>
          <p:cNvPr id="4" name="Picture 1"/>
          <p:cNvPicPr>
            <a:picLocks noChangeAspect="1" noChangeArrowheads="1"/>
          </p:cNvPicPr>
          <p:nvPr/>
        </p:nvPicPr>
        <p:blipFill>
          <a:blip r:embed="rId2" cstate="print"/>
          <a:srcRect/>
          <a:stretch>
            <a:fillRect/>
          </a:stretch>
        </p:blipFill>
        <p:spPr bwMode="auto">
          <a:xfrm>
            <a:off x="9112278" y="1065193"/>
            <a:ext cx="762000" cy="771525"/>
          </a:xfrm>
          <a:prstGeom prst="rect">
            <a:avLst/>
          </a:prstGeom>
          <a:noFill/>
        </p:spPr>
      </p:pic>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741363" y="557213"/>
            <a:ext cx="8604250" cy="1255712"/>
          </a:xfrm>
          <a:prstGeom prst="rect">
            <a:avLst/>
          </a:prstGeom>
        </p:spPr>
        <p:txBody>
          <a:bodyPr/>
          <a:lstStyle/>
          <a:p>
            <a:pPr marL="0" marR="0" lvl="0" indent="0" algn="ctr" defTabSz="449263" rtl="0" eaLnBrk="0" fontAlgn="base" latinLnBrk="0" hangingPunct="0">
              <a:lnSpc>
                <a:spcPct val="81000"/>
              </a:lnSpc>
              <a:spcBef>
                <a:spcPct val="0"/>
              </a:spcBef>
              <a:spcAft>
                <a:spcPct val="0"/>
              </a:spcAft>
              <a:buClr>
                <a:srgbClr val="000000"/>
              </a:buClr>
              <a:buSzPct val="45000"/>
              <a:buFont typeface="Wingdings" pitchFamily="2" charset="2"/>
              <a:buNone/>
              <a:tabLst/>
              <a:defRPr/>
            </a:pPr>
            <a:r>
              <a:rPr kumimoji="0" lang="it-IT" sz="4400" b="1" i="0" u="none" strike="noStrike" kern="0" cap="none" spc="0" normalizeH="0" baseline="0" noProof="0" smtClean="0">
                <a:ln>
                  <a:noFill/>
                </a:ln>
                <a:solidFill>
                  <a:srgbClr val="333333"/>
                </a:solidFill>
                <a:effectLst/>
                <a:uLnTx/>
                <a:uFillTx/>
                <a:latin typeface="+mj-lt"/>
                <a:ea typeface="Arial Unicode MS" pitchFamily="34" charset="-128"/>
                <a:cs typeface="+mj-cs"/>
              </a:rPr>
              <a:t>Reproductive toxicity</a:t>
            </a:r>
            <a:endParaRPr kumimoji="0" lang="it-IT" sz="4400" b="1" i="0" u="none" strike="noStrike" kern="0" cap="none" spc="0" normalizeH="0" baseline="0" noProof="0" dirty="0">
              <a:ln>
                <a:noFill/>
              </a:ln>
              <a:solidFill>
                <a:srgbClr val="333333"/>
              </a:solidFill>
              <a:effectLst/>
              <a:uLnTx/>
              <a:uFillTx/>
              <a:latin typeface="+mj-lt"/>
              <a:ea typeface="Arial Unicode MS" pitchFamily="34" charset="-128"/>
              <a:cs typeface="+mj-cs"/>
            </a:endParaRPr>
          </a:p>
        </p:txBody>
      </p:sp>
      <p:sp>
        <p:nvSpPr>
          <p:cNvPr id="3" name="Segnaposto contenuto 2"/>
          <p:cNvSpPr txBox="1">
            <a:spLocks/>
          </p:cNvSpPr>
          <p:nvPr/>
        </p:nvSpPr>
        <p:spPr>
          <a:xfrm>
            <a:off x="741363" y="2101850"/>
            <a:ext cx="8604250" cy="4757738"/>
          </a:xfrm>
          <a:prstGeom prst="rect">
            <a:avLst/>
          </a:prstGeom>
        </p:spPr>
        <p:txBody>
          <a:bodyPr>
            <a:normAutofit/>
          </a:bodyPr>
          <a:lstStyle/>
          <a:p>
            <a:pPr marL="428625" marR="0" lvl="0" indent="-323850" algn="l" defTabSz="449263" rtl="0" eaLnBrk="0" fontAlgn="base" latinLnBrk="0" hangingPunct="0">
              <a:lnSpc>
                <a:spcPct val="120000"/>
              </a:lnSpc>
              <a:spcBef>
                <a:spcPct val="0"/>
              </a:spcBef>
              <a:spcAft>
                <a:spcPts val="1425"/>
              </a:spcAft>
              <a:buClr>
                <a:srgbClr val="0E594D"/>
              </a:buClr>
              <a:buSzPct val="45000"/>
              <a:buFont typeface="Wingdings" pitchFamily="2" charset="2"/>
              <a:buChar char=""/>
              <a:tabLst/>
              <a:defRPr/>
            </a:pPr>
            <a:r>
              <a:rPr kumimoji="0" lang="it-IT" sz="32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For</a:t>
            </a:r>
            <a:r>
              <a:rPr kumimoji="0" lang="it-IT" sz="32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the </a:t>
            </a:r>
            <a:r>
              <a:rPr kumimoji="0" lang="it-IT" sz="32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purpose</a:t>
            </a:r>
            <a:r>
              <a:rPr kumimoji="0" lang="it-IT" sz="32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a:t>
            </a:r>
            <a:r>
              <a:rPr kumimoji="0" lang="it-IT" sz="32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of</a:t>
            </a:r>
            <a:r>
              <a:rPr kumimoji="0" lang="it-IT" sz="32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a:t>
            </a:r>
            <a:r>
              <a:rPr kumimoji="0" lang="it-IT" sz="32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classification</a:t>
            </a:r>
            <a:r>
              <a:rPr kumimoji="0" lang="it-IT" sz="32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the </a:t>
            </a:r>
            <a:r>
              <a:rPr kumimoji="0" lang="it-IT" sz="32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hazard</a:t>
            </a:r>
            <a:r>
              <a:rPr kumimoji="0" lang="it-IT" sz="3200" b="0" i="0" u="none" strike="noStrike" kern="0" cap="none" spc="0" normalizeH="0" noProof="0" dirty="0" smtClean="0">
                <a:ln>
                  <a:noFill/>
                </a:ln>
                <a:solidFill>
                  <a:srgbClr val="000000"/>
                </a:solidFill>
                <a:effectLst/>
                <a:uLnTx/>
                <a:uFillTx/>
                <a:latin typeface="+mn-lt"/>
                <a:ea typeface="Arial Unicode MS" pitchFamily="34" charset="-128"/>
                <a:cs typeface="+mn-cs"/>
              </a:rPr>
              <a:t> </a:t>
            </a:r>
            <a:r>
              <a:rPr kumimoji="0" lang="it-IT" sz="3200" b="0" i="0" u="none" strike="noStrike" kern="0" cap="none" spc="0" normalizeH="0" noProof="0" dirty="0" err="1" smtClean="0">
                <a:ln>
                  <a:noFill/>
                </a:ln>
                <a:solidFill>
                  <a:srgbClr val="000000"/>
                </a:solidFill>
                <a:effectLst/>
                <a:uLnTx/>
                <a:uFillTx/>
                <a:latin typeface="+mn-lt"/>
                <a:ea typeface="Arial Unicode MS" pitchFamily="34" charset="-128"/>
                <a:cs typeface="+mn-cs"/>
              </a:rPr>
              <a:t>class</a:t>
            </a:r>
            <a:r>
              <a:rPr kumimoji="0" lang="it-IT" sz="3200" b="0" i="0" u="none" strike="noStrike" kern="0" cap="none" spc="0" normalizeH="0" noProof="0" dirty="0" smtClean="0">
                <a:ln>
                  <a:noFill/>
                </a:ln>
                <a:solidFill>
                  <a:srgbClr val="000000"/>
                </a:solidFill>
                <a:effectLst/>
                <a:uLnTx/>
                <a:uFillTx/>
                <a:latin typeface="+mn-lt"/>
                <a:ea typeface="Arial Unicode MS" pitchFamily="34" charset="-128"/>
                <a:cs typeface="+mn-cs"/>
              </a:rPr>
              <a:t> </a:t>
            </a:r>
            <a:r>
              <a:rPr kumimoji="0" lang="it-IT" sz="3200" b="0" i="0" u="none" strike="noStrike" kern="0" cap="none" spc="0" normalizeH="0" noProof="0" dirty="0" err="1" smtClean="0">
                <a:ln>
                  <a:noFill/>
                </a:ln>
                <a:solidFill>
                  <a:srgbClr val="000000"/>
                </a:solidFill>
                <a:effectLst/>
                <a:uLnTx/>
                <a:uFillTx/>
                <a:latin typeface="+mn-lt"/>
                <a:ea typeface="Arial Unicode MS" pitchFamily="34" charset="-128"/>
                <a:cs typeface="+mn-cs"/>
              </a:rPr>
              <a:t>Reproductive</a:t>
            </a:r>
            <a:r>
              <a:rPr kumimoji="0" lang="it-IT" sz="3200" b="0" i="0" u="none" strike="noStrike" kern="0" cap="none" spc="0" normalizeH="0" noProof="0" dirty="0" smtClean="0">
                <a:ln>
                  <a:noFill/>
                </a:ln>
                <a:solidFill>
                  <a:srgbClr val="000000"/>
                </a:solidFill>
                <a:effectLst/>
                <a:uLnTx/>
                <a:uFillTx/>
                <a:latin typeface="+mn-lt"/>
                <a:ea typeface="Arial Unicode MS" pitchFamily="34" charset="-128"/>
                <a:cs typeface="+mn-cs"/>
              </a:rPr>
              <a:t> </a:t>
            </a:r>
            <a:r>
              <a:rPr kumimoji="0" lang="it-IT" sz="3200" b="0" i="0" u="none" strike="noStrike" kern="0" cap="none" spc="0" normalizeH="0" noProof="0" dirty="0" err="1" smtClean="0">
                <a:ln>
                  <a:noFill/>
                </a:ln>
                <a:solidFill>
                  <a:srgbClr val="000000"/>
                </a:solidFill>
                <a:effectLst/>
                <a:uLnTx/>
                <a:uFillTx/>
                <a:latin typeface="+mn-lt"/>
                <a:ea typeface="Arial Unicode MS" pitchFamily="34" charset="-128"/>
                <a:cs typeface="+mn-cs"/>
              </a:rPr>
              <a:t>Toxicity</a:t>
            </a:r>
            <a:r>
              <a:rPr kumimoji="0" lang="it-IT" sz="3200" b="0" i="0" u="none" strike="noStrike" kern="0" cap="none" spc="0" normalizeH="0" noProof="0" dirty="0" smtClean="0">
                <a:ln>
                  <a:noFill/>
                </a:ln>
                <a:solidFill>
                  <a:srgbClr val="000000"/>
                </a:solidFill>
                <a:effectLst/>
                <a:uLnTx/>
                <a:uFillTx/>
                <a:latin typeface="+mn-lt"/>
                <a:ea typeface="Arial Unicode MS" pitchFamily="34" charset="-128"/>
                <a:cs typeface="+mn-cs"/>
              </a:rPr>
              <a:t>  </a:t>
            </a:r>
            <a:r>
              <a:rPr kumimoji="0" lang="it-IT" sz="3200" b="0" i="0" u="none" strike="noStrike" kern="0" cap="none" spc="0" normalizeH="0" noProof="0" dirty="0" err="1" smtClean="0">
                <a:ln>
                  <a:noFill/>
                </a:ln>
                <a:solidFill>
                  <a:srgbClr val="000000"/>
                </a:solidFill>
                <a:effectLst/>
                <a:uLnTx/>
                <a:uFillTx/>
                <a:latin typeface="+mn-lt"/>
                <a:ea typeface="Arial Unicode MS" pitchFamily="34" charset="-128"/>
                <a:cs typeface="+mn-cs"/>
              </a:rPr>
              <a:t>is</a:t>
            </a:r>
            <a:r>
              <a:rPr kumimoji="0" lang="it-IT" sz="3200" b="0" i="0" u="none" strike="noStrike" kern="0" cap="none" spc="0" normalizeH="0" noProof="0" dirty="0" smtClean="0">
                <a:ln>
                  <a:noFill/>
                </a:ln>
                <a:solidFill>
                  <a:srgbClr val="000000"/>
                </a:solidFill>
                <a:effectLst/>
                <a:uLnTx/>
                <a:uFillTx/>
                <a:latin typeface="+mn-lt"/>
                <a:ea typeface="Arial Unicode MS" pitchFamily="34" charset="-128"/>
                <a:cs typeface="+mn-cs"/>
              </a:rPr>
              <a:t> </a:t>
            </a:r>
            <a:r>
              <a:rPr kumimoji="0" lang="it-IT" sz="3200" b="0" i="0" u="none" strike="noStrike" kern="0" cap="none" spc="0" normalizeH="0" noProof="0" dirty="0" err="1" smtClean="0">
                <a:ln>
                  <a:noFill/>
                </a:ln>
                <a:solidFill>
                  <a:srgbClr val="000000"/>
                </a:solidFill>
                <a:effectLst/>
                <a:uLnTx/>
                <a:uFillTx/>
                <a:latin typeface="+mn-lt"/>
                <a:ea typeface="Arial Unicode MS" pitchFamily="34" charset="-128"/>
                <a:cs typeface="+mn-cs"/>
              </a:rPr>
              <a:t>differentiated</a:t>
            </a:r>
            <a:r>
              <a:rPr kumimoji="0" lang="it-IT" sz="3200" b="0" i="0" u="none" strike="noStrike" kern="0" cap="none" spc="0" normalizeH="0" noProof="0" dirty="0" smtClean="0">
                <a:ln>
                  <a:noFill/>
                </a:ln>
                <a:solidFill>
                  <a:srgbClr val="000000"/>
                </a:solidFill>
                <a:effectLst/>
                <a:uLnTx/>
                <a:uFillTx/>
                <a:latin typeface="+mn-lt"/>
                <a:ea typeface="Arial Unicode MS" pitchFamily="34" charset="-128"/>
                <a:cs typeface="+mn-cs"/>
              </a:rPr>
              <a:t> </a:t>
            </a:r>
            <a:r>
              <a:rPr kumimoji="0" lang="it-IT" sz="3200" b="0" i="0" u="none" strike="noStrike" kern="0" cap="none" spc="0" normalizeH="0" noProof="0" dirty="0" err="1" smtClean="0">
                <a:ln>
                  <a:noFill/>
                </a:ln>
                <a:solidFill>
                  <a:srgbClr val="000000"/>
                </a:solidFill>
                <a:effectLst/>
                <a:uLnTx/>
                <a:uFillTx/>
                <a:latin typeface="+mn-lt"/>
                <a:ea typeface="Arial Unicode MS" pitchFamily="34" charset="-128"/>
                <a:cs typeface="+mn-cs"/>
              </a:rPr>
              <a:t>into</a:t>
            </a:r>
            <a:r>
              <a:rPr kumimoji="0" lang="it-IT" sz="3200" b="0" i="0" u="none" strike="noStrike" kern="0" cap="none" spc="0" normalizeH="0" baseline="0" noProof="0" dirty="0" smtClean="0">
                <a:ln>
                  <a:noFill/>
                </a:ln>
                <a:solidFill>
                  <a:srgbClr val="000000"/>
                </a:solidFill>
                <a:effectLst/>
                <a:uLnTx/>
                <a:uFillTx/>
                <a:latin typeface="+mn-lt"/>
                <a:ea typeface="Arial Unicode MS" pitchFamily="34" charset="-128"/>
                <a:cs typeface="+mn-cs"/>
              </a:rPr>
              <a:t>:</a:t>
            </a:r>
          </a:p>
          <a:p>
            <a:pPr marL="900113" marR="0" lvl="1" indent="-325438" algn="l" defTabSz="449263" rtl="0" eaLnBrk="0" fontAlgn="base" latinLnBrk="0" hangingPunct="0">
              <a:lnSpc>
                <a:spcPct val="120000"/>
              </a:lnSpc>
              <a:spcBef>
                <a:spcPct val="0"/>
              </a:spcBef>
              <a:spcAft>
                <a:spcPts val="1138"/>
              </a:spcAft>
              <a:buClr>
                <a:srgbClr val="000000"/>
              </a:buClr>
              <a:buSzPct val="75000"/>
              <a:buFontTx/>
              <a:buChar char="-"/>
              <a:tabLst/>
              <a:defRPr/>
            </a:pPr>
            <a:r>
              <a:rPr kumimoji="0" lang="it-IT" sz="28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adverse</a:t>
            </a:r>
            <a:r>
              <a:rPr kumimoji="0" lang="it-IT" sz="28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a:t>
            </a:r>
            <a:r>
              <a:rPr kumimoji="0" lang="it-IT" sz="28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effects</a:t>
            </a:r>
            <a:r>
              <a:rPr kumimoji="0" lang="it-IT" sz="28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a:t>
            </a:r>
          </a:p>
          <a:p>
            <a:pPr marL="1116013" lvl="2" indent="-325438" eaLnBrk="0">
              <a:lnSpc>
                <a:spcPct val="120000"/>
              </a:lnSpc>
              <a:spcAft>
                <a:spcPts val="1138"/>
              </a:spcAft>
              <a:buSzPct val="75000"/>
              <a:buFontTx/>
              <a:buChar char="-"/>
            </a:pPr>
            <a:r>
              <a:rPr kumimoji="0" lang="it-IT" sz="2800" b="0" i="0" u="none" strike="noStrike" kern="0" cap="none" spc="0" normalizeH="0" baseline="0" noProof="0" dirty="0" smtClean="0">
                <a:ln>
                  <a:noFill/>
                </a:ln>
                <a:solidFill>
                  <a:srgbClr val="000000"/>
                </a:solidFill>
                <a:effectLst/>
                <a:uLnTx/>
                <a:uFillTx/>
                <a:latin typeface="+mn-lt"/>
                <a:ea typeface="Arial Unicode MS" pitchFamily="34" charset="-128"/>
                <a:cs typeface="+mn-cs"/>
              </a:rPr>
              <a:t>on </a:t>
            </a:r>
            <a:r>
              <a:rPr kumimoji="0" lang="it-IT" sz="28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sexual</a:t>
            </a:r>
            <a:r>
              <a:rPr kumimoji="0" lang="it-IT" sz="28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a:t>
            </a:r>
            <a:r>
              <a:rPr kumimoji="0" lang="it-IT" sz="28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function</a:t>
            </a:r>
            <a:r>
              <a:rPr kumimoji="0" lang="it-IT" sz="28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and </a:t>
            </a:r>
            <a:r>
              <a:rPr kumimoji="0" lang="it-IT" sz="28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fertility</a:t>
            </a:r>
            <a:r>
              <a:rPr kumimoji="0" lang="it-IT" sz="28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or</a:t>
            </a:r>
          </a:p>
          <a:p>
            <a:pPr marL="1116013" lvl="2" indent="-325438" eaLnBrk="0">
              <a:lnSpc>
                <a:spcPct val="120000"/>
              </a:lnSpc>
              <a:spcAft>
                <a:spcPts val="1138"/>
              </a:spcAft>
              <a:buSzPct val="75000"/>
              <a:buFontTx/>
              <a:buChar char="-"/>
            </a:pPr>
            <a:r>
              <a:rPr lang="it-IT" sz="2800" kern="0" dirty="0" smtClean="0">
                <a:solidFill>
                  <a:srgbClr val="000000"/>
                </a:solidFill>
                <a:latin typeface="+mn-lt"/>
                <a:cs typeface="+mn-cs"/>
              </a:rPr>
              <a:t>on </a:t>
            </a:r>
            <a:r>
              <a:rPr lang="it-IT" sz="2800" kern="0" dirty="0" err="1" smtClean="0">
                <a:solidFill>
                  <a:srgbClr val="000000"/>
                </a:solidFill>
                <a:latin typeface="+mn-lt"/>
                <a:cs typeface="+mn-cs"/>
              </a:rPr>
              <a:t>development</a:t>
            </a:r>
            <a:r>
              <a:rPr lang="it-IT" sz="2800" kern="0" dirty="0" smtClean="0">
                <a:solidFill>
                  <a:srgbClr val="000000"/>
                </a:solidFill>
                <a:latin typeface="+mn-lt"/>
                <a:cs typeface="+mn-cs"/>
              </a:rPr>
              <a:t>;</a:t>
            </a:r>
            <a:endParaRPr kumimoji="0" lang="it-IT" sz="2800" b="0" i="0" u="none" strike="noStrike" kern="0" cap="none" spc="0" normalizeH="0" baseline="0" noProof="0" dirty="0" smtClean="0">
              <a:ln>
                <a:noFill/>
              </a:ln>
              <a:solidFill>
                <a:srgbClr val="000000"/>
              </a:solidFill>
              <a:effectLst/>
              <a:uLnTx/>
              <a:uFillTx/>
              <a:latin typeface="+mn-lt"/>
              <a:ea typeface="Arial Unicode MS" pitchFamily="34" charset="-128"/>
              <a:cs typeface="+mn-cs"/>
            </a:endParaRPr>
          </a:p>
          <a:p>
            <a:pPr marL="900113" marR="0" lvl="1" indent="-325438" algn="l" defTabSz="449263" rtl="0" eaLnBrk="0" fontAlgn="base" latinLnBrk="0" hangingPunct="0">
              <a:lnSpc>
                <a:spcPct val="120000"/>
              </a:lnSpc>
              <a:spcBef>
                <a:spcPct val="0"/>
              </a:spcBef>
              <a:spcAft>
                <a:spcPts val="1138"/>
              </a:spcAft>
              <a:buClr>
                <a:srgbClr val="000000"/>
              </a:buClr>
              <a:buSzPct val="75000"/>
              <a:buFont typeface="Symbol" pitchFamily="18" charset="2"/>
              <a:buNone/>
              <a:tabLst/>
              <a:defRPr/>
            </a:pPr>
            <a:r>
              <a:rPr kumimoji="0" lang="it-IT" sz="28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a:t>
            </a:r>
            <a:r>
              <a:rPr kumimoji="0" lang="it-IT" sz="28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effects</a:t>
            </a:r>
            <a:r>
              <a:rPr kumimoji="0" lang="it-IT" sz="28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on or via </a:t>
            </a:r>
            <a:r>
              <a:rPr kumimoji="0" lang="it-IT" sz="28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lactation</a:t>
            </a:r>
            <a:endParaRPr kumimoji="0" lang="it-IT" sz="3200" b="0" i="0" u="none" strike="noStrike" kern="0" cap="none" spc="0" normalizeH="0" baseline="0" noProof="0" dirty="0">
              <a:ln>
                <a:noFill/>
              </a:ln>
              <a:solidFill>
                <a:srgbClr val="000000"/>
              </a:solidFill>
              <a:effectLst/>
              <a:uLnTx/>
              <a:uFillTx/>
              <a:latin typeface="+mn-lt"/>
              <a:ea typeface="Arial Unicode MS" pitchFamily="34" charset="-128"/>
              <a:cs typeface="+mn-cs"/>
            </a:endParaRPr>
          </a:p>
        </p:txBody>
      </p:sp>
      <p:pic>
        <p:nvPicPr>
          <p:cNvPr id="4" name="Picture 1"/>
          <p:cNvPicPr>
            <a:picLocks noChangeAspect="1" noChangeArrowheads="1"/>
          </p:cNvPicPr>
          <p:nvPr/>
        </p:nvPicPr>
        <p:blipFill>
          <a:blip r:embed="rId2" cstate="print"/>
          <a:srcRect/>
          <a:stretch>
            <a:fillRect/>
          </a:stretch>
        </p:blipFill>
        <p:spPr bwMode="auto">
          <a:xfrm>
            <a:off x="9112278" y="1065193"/>
            <a:ext cx="762000" cy="771525"/>
          </a:xfrm>
          <a:prstGeom prst="rect">
            <a:avLst/>
          </a:prstGeom>
          <a:noFill/>
        </p:spPr>
      </p:pic>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Reproductive</a:t>
            </a:r>
            <a:r>
              <a:rPr lang="it-IT" dirty="0" smtClean="0"/>
              <a:t> </a:t>
            </a:r>
            <a:r>
              <a:rPr lang="it-IT" dirty="0" err="1" smtClean="0"/>
              <a:t>toxicity</a:t>
            </a:r>
            <a:r>
              <a:rPr lang="it-IT" dirty="0" smtClean="0"/>
              <a:t/>
            </a:r>
            <a:br>
              <a:rPr lang="it-IT" dirty="0" smtClean="0"/>
            </a:br>
            <a:r>
              <a:rPr lang="it-IT" sz="3100" dirty="0" err="1" smtClean="0"/>
              <a:t>Advrese</a:t>
            </a:r>
            <a:r>
              <a:rPr lang="it-IT" sz="3100" dirty="0" smtClean="0"/>
              <a:t> </a:t>
            </a:r>
            <a:r>
              <a:rPr lang="it-IT" sz="3100" dirty="0" err="1" smtClean="0"/>
              <a:t>effects</a:t>
            </a:r>
            <a:r>
              <a:rPr lang="it-IT" sz="3100" dirty="0" smtClean="0"/>
              <a:t> on </a:t>
            </a:r>
            <a:r>
              <a:rPr lang="it-IT" sz="3100" dirty="0" err="1" smtClean="0"/>
              <a:t>sexual</a:t>
            </a:r>
            <a:r>
              <a:rPr lang="it-IT" sz="3100" dirty="0" smtClean="0"/>
              <a:t> </a:t>
            </a:r>
            <a:r>
              <a:rPr lang="it-IT" sz="3100" dirty="0" err="1" smtClean="0"/>
              <a:t>function</a:t>
            </a:r>
            <a:r>
              <a:rPr lang="it-IT" sz="3100" dirty="0" smtClean="0"/>
              <a:t> and </a:t>
            </a:r>
            <a:r>
              <a:rPr lang="it-IT" sz="3100" dirty="0" err="1" smtClean="0"/>
              <a:t>ferility</a:t>
            </a:r>
            <a:endParaRPr lang="it-IT" dirty="0"/>
          </a:p>
        </p:txBody>
      </p:sp>
      <p:sp>
        <p:nvSpPr>
          <p:cNvPr id="3" name="Segnaposto contenuto 2"/>
          <p:cNvSpPr>
            <a:spLocks noGrp="1"/>
          </p:cNvSpPr>
          <p:nvPr>
            <p:ph idx="1"/>
          </p:nvPr>
        </p:nvSpPr>
        <p:spPr>
          <a:xfrm>
            <a:off x="741362" y="2101850"/>
            <a:ext cx="8763445" cy="5206380"/>
          </a:xfrm>
        </p:spPr>
        <p:txBody>
          <a:bodyPr>
            <a:normAutofit fontScale="55000" lnSpcReduction="20000"/>
          </a:bodyPr>
          <a:lstStyle/>
          <a:p>
            <a:pPr marL="87313" indent="17463">
              <a:lnSpc>
                <a:spcPct val="120000"/>
              </a:lnSpc>
              <a:buNone/>
            </a:pPr>
            <a:r>
              <a:rPr lang="it-IT" sz="4000" dirty="0" err="1" smtClean="0"/>
              <a:t>Any</a:t>
            </a:r>
            <a:r>
              <a:rPr lang="it-IT" sz="4000" dirty="0" smtClean="0"/>
              <a:t> </a:t>
            </a:r>
            <a:r>
              <a:rPr lang="it-IT" sz="4000" dirty="0" err="1" smtClean="0"/>
              <a:t>effetc</a:t>
            </a:r>
            <a:r>
              <a:rPr lang="it-IT" sz="4000" dirty="0" smtClean="0"/>
              <a:t> </a:t>
            </a:r>
            <a:r>
              <a:rPr lang="it-IT" sz="4000" dirty="0" err="1" smtClean="0"/>
              <a:t>of</a:t>
            </a:r>
            <a:r>
              <a:rPr lang="it-IT" sz="4000" dirty="0" smtClean="0"/>
              <a:t> </a:t>
            </a:r>
            <a:r>
              <a:rPr lang="it-IT" sz="4000" dirty="0" err="1" smtClean="0"/>
              <a:t>substances</a:t>
            </a:r>
            <a:r>
              <a:rPr lang="it-IT" sz="4000" dirty="0" smtClean="0"/>
              <a:t> </a:t>
            </a:r>
            <a:r>
              <a:rPr lang="it-IT" sz="4000" dirty="0" err="1" smtClean="0"/>
              <a:t>that</a:t>
            </a:r>
            <a:r>
              <a:rPr lang="it-IT" sz="4000" dirty="0" smtClean="0"/>
              <a:t> </a:t>
            </a:r>
            <a:r>
              <a:rPr lang="it-IT" sz="4000" dirty="0" err="1" smtClean="0"/>
              <a:t>has</a:t>
            </a:r>
            <a:r>
              <a:rPr lang="it-IT" sz="4000" dirty="0" smtClean="0"/>
              <a:t> the </a:t>
            </a:r>
            <a:r>
              <a:rPr lang="it-IT" sz="4000" dirty="0" err="1" smtClean="0"/>
              <a:t>potential</a:t>
            </a:r>
            <a:r>
              <a:rPr lang="it-IT" sz="4000" dirty="0" smtClean="0"/>
              <a:t> </a:t>
            </a:r>
            <a:r>
              <a:rPr lang="it-IT" sz="4000" dirty="0" err="1" smtClean="0"/>
              <a:t>to</a:t>
            </a:r>
            <a:r>
              <a:rPr lang="it-IT" sz="4000" dirty="0" smtClean="0"/>
              <a:t> interfere </a:t>
            </a:r>
            <a:r>
              <a:rPr lang="it-IT" sz="4000" dirty="0" err="1" smtClean="0"/>
              <a:t>with</a:t>
            </a:r>
            <a:r>
              <a:rPr lang="it-IT" sz="4000" dirty="0" smtClean="0"/>
              <a:t> </a:t>
            </a:r>
            <a:r>
              <a:rPr lang="it-IT" sz="4000" dirty="0" err="1" smtClean="0"/>
              <a:t>sexual</a:t>
            </a:r>
            <a:r>
              <a:rPr lang="it-IT" sz="4000" dirty="0" smtClean="0"/>
              <a:t> </a:t>
            </a:r>
            <a:r>
              <a:rPr lang="it-IT" sz="4000" dirty="0" err="1" smtClean="0"/>
              <a:t>function</a:t>
            </a:r>
            <a:r>
              <a:rPr lang="it-IT" sz="4000" dirty="0" smtClean="0"/>
              <a:t> and </a:t>
            </a:r>
            <a:r>
              <a:rPr lang="it-IT" sz="4000" dirty="0" err="1" smtClean="0"/>
              <a:t>fertility</a:t>
            </a:r>
            <a:r>
              <a:rPr lang="it-IT" sz="4000" dirty="0" smtClean="0"/>
              <a:t>. </a:t>
            </a:r>
            <a:r>
              <a:rPr lang="it-IT" sz="4000" dirty="0" err="1" smtClean="0"/>
              <a:t>This</a:t>
            </a:r>
            <a:r>
              <a:rPr lang="it-IT" sz="4000" dirty="0" smtClean="0"/>
              <a:t> include, </a:t>
            </a:r>
            <a:r>
              <a:rPr lang="it-IT" sz="4000" dirty="0" err="1" smtClean="0"/>
              <a:t>but</a:t>
            </a:r>
            <a:r>
              <a:rPr lang="it-IT" sz="4000" dirty="0" smtClean="0"/>
              <a:t> </a:t>
            </a:r>
            <a:r>
              <a:rPr lang="it-IT" sz="4000" dirty="0" err="1" smtClean="0"/>
              <a:t>is</a:t>
            </a:r>
            <a:r>
              <a:rPr lang="it-IT" sz="4000" dirty="0" smtClean="0"/>
              <a:t> </a:t>
            </a:r>
            <a:r>
              <a:rPr lang="it-IT" sz="4000" dirty="0" err="1" smtClean="0"/>
              <a:t>not</a:t>
            </a:r>
            <a:r>
              <a:rPr lang="it-IT" sz="4000" dirty="0" smtClean="0"/>
              <a:t> </a:t>
            </a:r>
            <a:r>
              <a:rPr lang="it-IT" sz="4000" dirty="0" err="1" smtClean="0"/>
              <a:t>limited</a:t>
            </a:r>
            <a:r>
              <a:rPr lang="it-IT" sz="4000" dirty="0" smtClean="0"/>
              <a:t> </a:t>
            </a:r>
            <a:r>
              <a:rPr lang="it-IT" sz="4000" dirty="0" err="1" smtClean="0"/>
              <a:t>to</a:t>
            </a:r>
            <a:r>
              <a:rPr lang="it-IT" sz="4000" dirty="0" smtClean="0"/>
              <a:t>, </a:t>
            </a:r>
          </a:p>
          <a:p>
            <a:pPr marL="261938" indent="-157163">
              <a:lnSpc>
                <a:spcPct val="120000"/>
              </a:lnSpc>
              <a:spcAft>
                <a:spcPts val="0"/>
              </a:spcAft>
            </a:pPr>
            <a:r>
              <a:rPr lang="it-IT" sz="3800" dirty="0" err="1" smtClean="0"/>
              <a:t>alteration</a:t>
            </a:r>
            <a:r>
              <a:rPr lang="it-IT" sz="3800" dirty="0" smtClean="0"/>
              <a:t> </a:t>
            </a:r>
            <a:r>
              <a:rPr lang="it-IT" sz="3800" dirty="0" err="1" smtClean="0"/>
              <a:t>to</a:t>
            </a:r>
            <a:r>
              <a:rPr lang="it-IT" sz="3800" dirty="0" smtClean="0"/>
              <a:t> the </a:t>
            </a:r>
            <a:r>
              <a:rPr lang="it-IT" sz="3800" dirty="0" err="1" smtClean="0"/>
              <a:t>female</a:t>
            </a:r>
            <a:r>
              <a:rPr lang="it-IT" sz="3800" dirty="0" smtClean="0"/>
              <a:t> and male </a:t>
            </a:r>
            <a:r>
              <a:rPr lang="it-IT" sz="3800" dirty="0" err="1" smtClean="0"/>
              <a:t>reproductive</a:t>
            </a:r>
            <a:r>
              <a:rPr lang="it-IT" sz="3800" dirty="0" smtClean="0"/>
              <a:t> system,</a:t>
            </a:r>
          </a:p>
          <a:p>
            <a:pPr marL="261938" indent="-157163">
              <a:lnSpc>
                <a:spcPct val="120000"/>
              </a:lnSpc>
              <a:spcAft>
                <a:spcPts val="0"/>
              </a:spcAft>
            </a:pPr>
            <a:r>
              <a:rPr lang="it-IT" sz="3800" dirty="0" err="1" smtClean="0"/>
              <a:t>adverse</a:t>
            </a:r>
            <a:r>
              <a:rPr lang="it-IT" sz="3800" dirty="0" smtClean="0"/>
              <a:t> </a:t>
            </a:r>
            <a:r>
              <a:rPr lang="it-IT" sz="3800" dirty="0" err="1" smtClean="0"/>
              <a:t>effects</a:t>
            </a:r>
            <a:r>
              <a:rPr lang="it-IT" sz="3800" dirty="0" smtClean="0"/>
              <a:t> on the </a:t>
            </a:r>
            <a:r>
              <a:rPr lang="it-IT" sz="3800" dirty="0" err="1" smtClean="0"/>
              <a:t>onset</a:t>
            </a:r>
            <a:r>
              <a:rPr lang="it-IT" sz="3800" dirty="0" smtClean="0"/>
              <a:t> </a:t>
            </a:r>
            <a:r>
              <a:rPr lang="it-IT" sz="3800" dirty="0" err="1" smtClean="0"/>
              <a:t>of</a:t>
            </a:r>
            <a:r>
              <a:rPr lang="it-IT" sz="3800" dirty="0" smtClean="0"/>
              <a:t> </a:t>
            </a:r>
            <a:r>
              <a:rPr lang="it-IT" sz="3800" dirty="0" err="1" smtClean="0"/>
              <a:t>puberty</a:t>
            </a:r>
            <a:r>
              <a:rPr lang="it-IT" sz="3800" dirty="0" smtClean="0"/>
              <a:t>, </a:t>
            </a:r>
          </a:p>
          <a:p>
            <a:pPr marL="261938" indent="-157163">
              <a:lnSpc>
                <a:spcPct val="120000"/>
              </a:lnSpc>
              <a:spcAft>
                <a:spcPts val="0"/>
              </a:spcAft>
            </a:pPr>
            <a:r>
              <a:rPr lang="it-IT" sz="3800" dirty="0" smtClean="0"/>
              <a:t>gamete production and </a:t>
            </a:r>
            <a:r>
              <a:rPr lang="it-IT" sz="3800" dirty="0" err="1" smtClean="0"/>
              <a:t>transport</a:t>
            </a:r>
            <a:r>
              <a:rPr lang="it-IT" sz="3800" dirty="0" smtClean="0"/>
              <a:t>, </a:t>
            </a:r>
          </a:p>
          <a:p>
            <a:pPr marL="261938" indent="-157163">
              <a:lnSpc>
                <a:spcPct val="120000"/>
              </a:lnSpc>
              <a:spcAft>
                <a:spcPts val="0"/>
              </a:spcAft>
            </a:pPr>
            <a:r>
              <a:rPr lang="it-IT" sz="3800" dirty="0" err="1" smtClean="0"/>
              <a:t>reproductive</a:t>
            </a:r>
            <a:r>
              <a:rPr lang="it-IT" sz="3800" dirty="0" smtClean="0"/>
              <a:t> </a:t>
            </a:r>
            <a:r>
              <a:rPr lang="it-IT" sz="3800" dirty="0" err="1" smtClean="0"/>
              <a:t>cycle</a:t>
            </a:r>
            <a:r>
              <a:rPr lang="it-IT" sz="3800" dirty="0" smtClean="0"/>
              <a:t> </a:t>
            </a:r>
            <a:r>
              <a:rPr lang="it-IT" sz="3800" dirty="0" err="1" smtClean="0"/>
              <a:t>normality</a:t>
            </a:r>
            <a:r>
              <a:rPr lang="it-IT" sz="3800" dirty="0" smtClean="0"/>
              <a:t>, </a:t>
            </a:r>
          </a:p>
          <a:p>
            <a:pPr marL="261938" indent="-157163">
              <a:lnSpc>
                <a:spcPct val="120000"/>
              </a:lnSpc>
              <a:spcAft>
                <a:spcPts val="0"/>
              </a:spcAft>
            </a:pPr>
            <a:r>
              <a:rPr lang="it-IT" sz="3800" dirty="0" err="1" smtClean="0"/>
              <a:t>sexual</a:t>
            </a:r>
            <a:r>
              <a:rPr lang="it-IT" sz="3800" dirty="0" smtClean="0"/>
              <a:t> </a:t>
            </a:r>
            <a:r>
              <a:rPr lang="it-IT" sz="3800" dirty="0" err="1" smtClean="0"/>
              <a:t>behaviour</a:t>
            </a:r>
            <a:r>
              <a:rPr lang="it-IT" sz="3800" dirty="0" smtClean="0"/>
              <a:t>, </a:t>
            </a:r>
          </a:p>
          <a:p>
            <a:pPr marL="261938" indent="-157163">
              <a:lnSpc>
                <a:spcPct val="120000"/>
              </a:lnSpc>
              <a:spcAft>
                <a:spcPts val="0"/>
              </a:spcAft>
            </a:pPr>
            <a:r>
              <a:rPr lang="it-IT" sz="3800" dirty="0" err="1" smtClean="0"/>
              <a:t>fertility</a:t>
            </a:r>
            <a:r>
              <a:rPr lang="it-IT" sz="3800" dirty="0" smtClean="0"/>
              <a:t>, </a:t>
            </a:r>
          </a:p>
          <a:p>
            <a:pPr marL="261938" indent="-157163">
              <a:lnSpc>
                <a:spcPct val="120000"/>
              </a:lnSpc>
              <a:spcAft>
                <a:spcPts val="0"/>
              </a:spcAft>
            </a:pPr>
            <a:r>
              <a:rPr lang="it-IT" sz="3800" dirty="0" err="1" smtClean="0"/>
              <a:t>parturition</a:t>
            </a:r>
            <a:r>
              <a:rPr lang="it-IT" sz="3800" dirty="0" smtClean="0"/>
              <a:t>, </a:t>
            </a:r>
          </a:p>
          <a:p>
            <a:pPr marL="261938" indent="-157163">
              <a:lnSpc>
                <a:spcPct val="120000"/>
              </a:lnSpc>
              <a:spcAft>
                <a:spcPts val="0"/>
              </a:spcAft>
            </a:pPr>
            <a:r>
              <a:rPr lang="it-IT" sz="3800" dirty="0" err="1" smtClean="0"/>
              <a:t>pregnancy</a:t>
            </a:r>
            <a:r>
              <a:rPr lang="it-IT" sz="3800" dirty="0" smtClean="0"/>
              <a:t> </a:t>
            </a:r>
            <a:r>
              <a:rPr lang="it-IT" sz="3800" dirty="0" err="1" smtClean="0"/>
              <a:t>outcomes</a:t>
            </a:r>
            <a:r>
              <a:rPr lang="it-IT" sz="3800" dirty="0" smtClean="0"/>
              <a:t>, </a:t>
            </a:r>
          </a:p>
          <a:p>
            <a:pPr marL="261938" indent="-157163">
              <a:lnSpc>
                <a:spcPct val="120000"/>
              </a:lnSpc>
              <a:spcAft>
                <a:spcPts val="0"/>
              </a:spcAft>
            </a:pPr>
            <a:r>
              <a:rPr lang="it-IT" sz="3800" dirty="0" smtClean="0"/>
              <a:t>premature </a:t>
            </a:r>
            <a:r>
              <a:rPr lang="it-IT" sz="3800" dirty="0" err="1" smtClean="0"/>
              <a:t>reproductive</a:t>
            </a:r>
            <a:r>
              <a:rPr lang="it-IT" sz="3800" dirty="0" smtClean="0"/>
              <a:t> </a:t>
            </a:r>
            <a:r>
              <a:rPr lang="it-IT" sz="3800" dirty="0" err="1" smtClean="0"/>
              <a:t>senescence</a:t>
            </a:r>
            <a:r>
              <a:rPr lang="it-IT" sz="3800" dirty="0" smtClean="0"/>
              <a:t>,</a:t>
            </a:r>
          </a:p>
          <a:p>
            <a:pPr marL="261938" indent="-157163">
              <a:lnSpc>
                <a:spcPct val="120000"/>
              </a:lnSpc>
              <a:spcAft>
                <a:spcPts val="0"/>
              </a:spcAft>
            </a:pPr>
            <a:r>
              <a:rPr lang="it-IT" sz="3800" dirty="0" smtClean="0"/>
              <a:t>or </a:t>
            </a:r>
            <a:r>
              <a:rPr lang="it-IT" sz="3800" dirty="0" err="1" smtClean="0"/>
              <a:t>modifications</a:t>
            </a:r>
            <a:r>
              <a:rPr lang="it-IT" sz="3800" dirty="0" smtClean="0"/>
              <a:t> in </a:t>
            </a:r>
            <a:r>
              <a:rPr lang="it-IT" sz="3800" dirty="0" err="1" smtClean="0"/>
              <a:t>othe</a:t>
            </a:r>
            <a:r>
              <a:rPr lang="it-IT" sz="3800" dirty="0" smtClean="0"/>
              <a:t> </a:t>
            </a:r>
            <a:r>
              <a:rPr lang="it-IT" sz="3800" dirty="0" err="1" smtClean="0"/>
              <a:t>functions</a:t>
            </a:r>
            <a:r>
              <a:rPr lang="it-IT" sz="3800" dirty="0" smtClean="0"/>
              <a:t> </a:t>
            </a:r>
            <a:r>
              <a:rPr lang="it-IT" sz="3800" dirty="0" err="1" smtClean="0"/>
              <a:t>that</a:t>
            </a:r>
            <a:r>
              <a:rPr lang="it-IT" sz="3800" dirty="0" smtClean="0"/>
              <a:t> are </a:t>
            </a:r>
            <a:r>
              <a:rPr lang="it-IT" sz="3800" dirty="0" err="1" smtClean="0"/>
              <a:t>dependent</a:t>
            </a:r>
            <a:r>
              <a:rPr lang="it-IT" sz="3800" dirty="0" smtClean="0"/>
              <a:t> on the </a:t>
            </a:r>
            <a:r>
              <a:rPr lang="it-IT" sz="3800" dirty="0" err="1" smtClean="0"/>
              <a:t>integrity</a:t>
            </a:r>
            <a:r>
              <a:rPr lang="it-IT" sz="3800" dirty="0" smtClean="0"/>
              <a:t> </a:t>
            </a:r>
            <a:r>
              <a:rPr lang="it-IT" sz="3800" dirty="0" err="1" smtClean="0"/>
              <a:t>of</a:t>
            </a:r>
            <a:r>
              <a:rPr lang="it-IT" sz="3800" dirty="0" smtClean="0"/>
              <a:t> the </a:t>
            </a:r>
            <a:r>
              <a:rPr lang="it-IT" sz="3800" dirty="0" err="1" smtClean="0"/>
              <a:t>reproductive</a:t>
            </a:r>
            <a:r>
              <a:rPr lang="it-IT" sz="3800" dirty="0" smtClean="0"/>
              <a:t> </a:t>
            </a:r>
            <a:r>
              <a:rPr lang="it-IT" sz="3800" dirty="0" err="1" smtClean="0"/>
              <a:t>systems</a:t>
            </a:r>
            <a:r>
              <a:rPr lang="it-IT" sz="3800" dirty="0" smtClean="0"/>
              <a:t>.</a:t>
            </a:r>
            <a:endParaRPr lang="it-IT" sz="3800" dirty="0"/>
          </a:p>
        </p:txBody>
      </p:sp>
      <p:pic>
        <p:nvPicPr>
          <p:cNvPr id="4" name="Picture 1"/>
          <p:cNvPicPr>
            <a:picLocks noChangeAspect="1" noChangeArrowheads="1"/>
          </p:cNvPicPr>
          <p:nvPr/>
        </p:nvPicPr>
        <p:blipFill>
          <a:blip r:embed="rId2" cstate="print"/>
          <a:srcRect/>
          <a:stretch>
            <a:fillRect/>
          </a:stretch>
        </p:blipFill>
        <p:spPr bwMode="auto">
          <a:xfrm>
            <a:off x="9112278" y="1065193"/>
            <a:ext cx="762000" cy="771525"/>
          </a:xfrm>
          <a:prstGeom prst="rect">
            <a:avLst/>
          </a:prstGeom>
          <a:noFill/>
        </p:spPr>
      </p:pic>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Reproductive</a:t>
            </a:r>
            <a:r>
              <a:rPr lang="it-IT" dirty="0" smtClean="0"/>
              <a:t> </a:t>
            </a:r>
            <a:r>
              <a:rPr lang="it-IT" dirty="0" err="1" smtClean="0"/>
              <a:t>toxicity</a:t>
            </a:r>
            <a:r>
              <a:rPr lang="it-IT" dirty="0" smtClean="0"/>
              <a:t/>
            </a:r>
            <a:br>
              <a:rPr lang="it-IT" dirty="0" smtClean="0"/>
            </a:br>
            <a:r>
              <a:rPr lang="it-IT" sz="3600" dirty="0" err="1" smtClean="0"/>
              <a:t>Adverse</a:t>
            </a:r>
            <a:r>
              <a:rPr lang="it-IT" sz="3600" dirty="0" smtClean="0"/>
              <a:t> </a:t>
            </a:r>
            <a:r>
              <a:rPr lang="it-IT" sz="3600" dirty="0" err="1" smtClean="0"/>
              <a:t>effects</a:t>
            </a:r>
            <a:r>
              <a:rPr lang="it-IT" sz="3600" dirty="0" smtClean="0"/>
              <a:t> on </a:t>
            </a:r>
            <a:r>
              <a:rPr lang="it-IT" sz="3600" dirty="0" err="1" smtClean="0"/>
              <a:t>development</a:t>
            </a:r>
            <a:r>
              <a:rPr lang="it-IT" sz="3600" dirty="0" smtClean="0"/>
              <a:t> </a:t>
            </a:r>
            <a:r>
              <a:rPr lang="it-IT" sz="3600" dirty="0" err="1" smtClean="0"/>
              <a:t>of</a:t>
            </a:r>
            <a:r>
              <a:rPr lang="it-IT" sz="3600" dirty="0" smtClean="0"/>
              <a:t> </a:t>
            </a:r>
            <a:r>
              <a:rPr lang="it-IT" sz="3600" dirty="0" err="1" smtClean="0"/>
              <a:t>offsprings</a:t>
            </a:r>
            <a:endParaRPr lang="it-IT" dirty="0"/>
          </a:p>
        </p:txBody>
      </p:sp>
      <p:sp>
        <p:nvSpPr>
          <p:cNvPr id="3" name="Segnaposto contenuto 2"/>
          <p:cNvSpPr>
            <a:spLocks noGrp="1"/>
          </p:cNvSpPr>
          <p:nvPr>
            <p:ph idx="1"/>
          </p:nvPr>
        </p:nvSpPr>
        <p:spPr>
          <a:xfrm>
            <a:off x="539718" y="2101849"/>
            <a:ext cx="9215502" cy="5178449"/>
          </a:xfrm>
        </p:spPr>
        <p:txBody>
          <a:bodyPr>
            <a:normAutofit lnSpcReduction="10000"/>
          </a:bodyPr>
          <a:lstStyle/>
          <a:p>
            <a:pPr marL="261938" indent="-157163">
              <a:lnSpc>
                <a:spcPct val="120000"/>
              </a:lnSpc>
            </a:pPr>
            <a:r>
              <a:rPr lang="it-IT" sz="1600" dirty="0" err="1" smtClean="0"/>
              <a:t>Developmental</a:t>
            </a:r>
            <a:r>
              <a:rPr lang="it-IT" sz="1600" dirty="0" smtClean="0"/>
              <a:t> </a:t>
            </a:r>
            <a:r>
              <a:rPr lang="it-IT" sz="1600" dirty="0" err="1" smtClean="0"/>
              <a:t>toxicity</a:t>
            </a:r>
            <a:r>
              <a:rPr lang="it-IT" sz="1600" dirty="0" smtClean="0"/>
              <a:t> </a:t>
            </a:r>
            <a:r>
              <a:rPr lang="it-IT" sz="1600" dirty="0" err="1" smtClean="0"/>
              <a:t>includes</a:t>
            </a:r>
            <a:r>
              <a:rPr lang="it-IT" sz="1600" dirty="0" smtClean="0"/>
              <a:t>, in </a:t>
            </a:r>
            <a:r>
              <a:rPr lang="it-IT" sz="1600" dirty="0" err="1" smtClean="0"/>
              <a:t>its</a:t>
            </a:r>
            <a:r>
              <a:rPr lang="it-IT" sz="1600" dirty="0" smtClean="0"/>
              <a:t> </a:t>
            </a:r>
            <a:r>
              <a:rPr lang="it-IT" sz="1600" dirty="0" err="1" smtClean="0"/>
              <a:t>widest</a:t>
            </a:r>
            <a:r>
              <a:rPr lang="it-IT" sz="1600" dirty="0" smtClean="0"/>
              <a:t> </a:t>
            </a:r>
            <a:r>
              <a:rPr lang="it-IT" sz="1600" dirty="0" err="1" smtClean="0"/>
              <a:t>sense</a:t>
            </a:r>
            <a:r>
              <a:rPr lang="it-IT" sz="1600" dirty="0" smtClean="0"/>
              <a:t>, </a:t>
            </a:r>
            <a:r>
              <a:rPr lang="it-IT" sz="1600" dirty="0" err="1" smtClean="0"/>
              <a:t>any</a:t>
            </a:r>
            <a:r>
              <a:rPr lang="it-IT" sz="1600" dirty="0" smtClean="0"/>
              <a:t> </a:t>
            </a:r>
            <a:r>
              <a:rPr lang="it-IT" sz="1600" dirty="0" err="1" smtClean="0"/>
              <a:t>effect</a:t>
            </a:r>
            <a:r>
              <a:rPr lang="it-IT" sz="1600" dirty="0" smtClean="0"/>
              <a:t> </a:t>
            </a:r>
            <a:r>
              <a:rPr lang="it-IT" sz="1600" dirty="0" err="1" smtClean="0"/>
              <a:t>which</a:t>
            </a:r>
            <a:r>
              <a:rPr lang="it-IT" sz="1600" dirty="0" smtClean="0"/>
              <a:t> </a:t>
            </a:r>
            <a:r>
              <a:rPr lang="it-IT" sz="1600" dirty="0" err="1" smtClean="0"/>
              <a:t>interferes</a:t>
            </a:r>
            <a:r>
              <a:rPr lang="it-IT" sz="1600" dirty="0" smtClean="0"/>
              <a:t> </a:t>
            </a:r>
            <a:r>
              <a:rPr lang="it-IT" sz="1600" dirty="0" err="1" smtClean="0"/>
              <a:t>with</a:t>
            </a:r>
            <a:r>
              <a:rPr lang="it-IT" sz="1600" dirty="0" smtClean="0"/>
              <a:t> </a:t>
            </a:r>
            <a:r>
              <a:rPr lang="it-IT" sz="1600" dirty="0" err="1" smtClean="0"/>
              <a:t>normal</a:t>
            </a:r>
            <a:r>
              <a:rPr lang="it-IT" sz="1600" dirty="0" smtClean="0"/>
              <a:t> </a:t>
            </a:r>
            <a:r>
              <a:rPr lang="it-IT" sz="1600" dirty="0" err="1" smtClean="0"/>
              <a:t>development</a:t>
            </a:r>
            <a:r>
              <a:rPr lang="it-IT" sz="1600" dirty="0" smtClean="0"/>
              <a:t> </a:t>
            </a:r>
            <a:r>
              <a:rPr lang="it-IT" sz="1600" dirty="0" err="1" smtClean="0"/>
              <a:t>of</a:t>
            </a:r>
            <a:r>
              <a:rPr lang="it-IT" sz="1600" dirty="0" smtClean="0"/>
              <a:t> the </a:t>
            </a:r>
            <a:r>
              <a:rPr lang="it-IT" sz="1600" dirty="0" err="1" smtClean="0"/>
              <a:t>conceptus</a:t>
            </a:r>
            <a:r>
              <a:rPr lang="it-IT" sz="1600" dirty="0" smtClean="0"/>
              <a:t>, </a:t>
            </a:r>
            <a:r>
              <a:rPr lang="it-IT" sz="1600" dirty="0" err="1" smtClean="0"/>
              <a:t>either</a:t>
            </a:r>
            <a:r>
              <a:rPr lang="it-IT" sz="1600" dirty="0" smtClean="0"/>
              <a:t> </a:t>
            </a:r>
            <a:r>
              <a:rPr lang="it-IT" sz="1600" dirty="0" err="1" smtClean="0"/>
              <a:t>before</a:t>
            </a:r>
            <a:r>
              <a:rPr lang="it-IT" sz="1600" dirty="0" smtClean="0"/>
              <a:t> or </a:t>
            </a:r>
            <a:r>
              <a:rPr lang="it-IT" sz="1600" dirty="0" err="1" smtClean="0"/>
              <a:t>after</a:t>
            </a:r>
            <a:r>
              <a:rPr lang="it-IT" sz="1600" dirty="0" smtClean="0"/>
              <a:t> birth, and </a:t>
            </a:r>
            <a:r>
              <a:rPr lang="it-IT" sz="1600" dirty="0" err="1" smtClean="0"/>
              <a:t>resulting</a:t>
            </a:r>
            <a:r>
              <a:rPr lang="it-IT" sz="1600" dirty="0" smtClean="0"/>
              <a:t> </a:t>
            </a:r>
            <a:r>
              <a:rPr lang="it-IT" sz="1600" dirty="0" err="1" smtClean="0"/>
              <a:t>from</a:t>
            </a:r>
            <a:r>
              <a:rPr lang="it-IT" sz="1600" dirty="0" smtClean="0"/>
              <a:t> </a:t>
            </a:r>
            <a:r>
              <a:rPr lang="it-IT" sz="1600" dirty="0" err="1" smtClean="0"/>
              <a:t>exposure</a:t>
            </a:r>
            <a:r>
              <a:rPr lang="it-IT" sz="1600" dirty="0" smtClean="0"/>
              <a:t> </a:t>
            </a:r>
            <a:r>
              <a:rPr lang="it-IT" sz="1600" dirty="0" err="1" smtClean="0"/>
              <a:t>of</a:t>
            </a:r>
            <a:r>
              <a:rPr lang="it-IT" sz="1600" dirty="0" smtClean="0"/>
              <a:t> </a:t>
            </a:r>
            <a:r>
              <a:rPr lang="it-IT" sz="1600" dirty="0" err="1" smtClean="0"/>
              <a:t>either</a:t>
            </a:r>
            <a:r>
              <a:rPr lang="it-IT" sz="1600" dirty="0" smtClean="0"/>
              <a:t> </a:t>
            </a:r>
            <a:r>
              <a:rPr lang="it-IT" sz="1600" dirty="0" err="1" smtClean="0"/>
              <a:t>parent</a:t>
            </a:r>
            <a:r>
              <a:rPr lang="it-IT" sz="1600" dirty="0" smtClean="0"/>
              <a:t> </a:t>
            </a:r>
            <a:r>
              <a:rPr lang="it-IT" sz="1600" dirty="0" err="1" smtClean="0"/>
              <a:t>prior</a:t>
            </a:r>
            <a:r>
              <a:rPr lang="it-IT" sz="1600" dirty="0" smtClean="0"/>
              <a:t> </a:t>
            </a:r>
            <a:r>
              <a:rPr lang="it-IT" sz="1600" dirty="0" err="1" smtClean="0"/>
              <a:t>to</a:t>
            </a:r>
            <a:r>
              <a:rPr lang="it-IT" sz="1600" dirty="0" smtClean="0"/>
              <a:t> </a:t>
            </a:r>
            <a:r>
              <a:rPr lang="it-IT" sz="1600" dirty="0" err="1" smtClean="0"/>
              <a:t>conception</a:t>
            </a:r>
            <a:r>
              <a:rPr lang="it-IT" sz="1600" dirty="0" smtClean="0"/>
              <a:t>, or </a:t>
            </a:r>
            <a:r>
              <a:rPr lang="it-IT" sz="1600" dirty="0" err="1" smtClean="0"/>
              <a:t>exposure</a:t>
            </a:r>
            <a:r>
              <a:rPr lang="it-IT" sz="1600" dirty="0" smtClean="0"/>
              <a:t> </a:t>
            </a:r>
            <a:r>
              <a:rPr lang="it-IT" sz="1600" dirty="0" err="1" smtClean="0"/>
              <a:t>of</a:t>
            </a:r>
            <a:r>
              <a:rPr lang="it-IT" sz="1600" dirty="0" smtClean="0"/>
              <a:t> the </a:t>
            </a:r>
            <a:r>
              <a:rPr lang="it-IT" sz="1600" dirty="0" err="1" smtClean="0"/>
              <a:t>developing</a:t>
            </a:r>
            <a:r>
              <a:rPr lang="it-IT" sz="1600" dirty="0" smtClean="0"/>
              <a:t> </a:t>
            </a:r>
            <a:r>
              <a:rPr lang="it-IT" sz="1600" dirty="0" err="1" smtClean="0"/>
              <a:t>offsprings</a:t>
            </a:r>
            <a:r>
              <a:rPr lang="it-IT" sz="1600" dirty="0" smtClean="0"/>
              <a:t> </a:t>
            </a:r>
            <a:r>
              <a:rPr lang="it-IT" sz="1600" dirty="0" err="1" smtClean="0"/>
              <a:t>during</a:t>
            </a:r>
            <a:r>
              <a:rPr lang="it-IT" sz="1600" dirty="0" smtClean="0"/>
              <a:t> </a:t>
            </a:r>
            <a:r>
              <a:rPr lang="it-IT" sz="1600" dirty="0" err="1" smtClean="0"/>
              <a:t>prenatal</a:t>
            </a:r>
            <a:r>
              <a:rPr lang="it-IT" sz="1600" dirty="0" smtClean="0"/>
              <a:t> </a:t>
            </a:r>
            <a:r>
              <a:rPr lang="it-IT" sz="1600" dirty="0" err="1" smtClean="0"/>
              <a:t>development</a:t>
            </a:r>
            <a:r>
              <a:rPr lang="it-IT" sz="1600" dirty="0" smtClean="0"/>
              <a:t>, or </a:t>
            </a:r>
            <a:r>
              <a:rPr lang="it-IT" sz="1600" dirty="0" err="1" smtClean="0"/>
              <a:t>postnatally</a:t>
            </a:r>
            <a:r>
              <a:rPr lang="it-IT" sz="1600" dirty="0" smtClean="0"/>
              <a:t>, </a:t>
            </a:r>
            <a:r>
              <a:rPr lang="it-IT" sz="1600" dirty="0" err="1" smtClean="0"/>
              <a:t>to</a:t>
            </a:r>
            <a:r>
              <a:rPr lang="it-IT" sz="1600" dirty="0" smtClean="0"/>
              <a:t> the </a:t>
            </a:r>
            <a:r>
              <a:rPr lang="it-IT" sz="1600" dirty="0" err="1" smtClean="0"/>
              <a:t>time</a:t>
            </a:r>
            <a:r>
              <a:rPr lang="it-IT" sz="1600" dirty="0" smtClean="0"/>
              <a:t> </a:t>
            </a:r>
            <a:r>
              <a:rPr lang="it-IT" sz="1600" dirty="0" err="1" smtClean="0"/>
              <a:t>of</a:t>
            </a:r>
            <a:r>
              <a:rPr lang="it-IT" sz="1600" dirty="0" smtClean="0"/>
              <a:t> </a:t>
            </a:r>
            <a:r>
              <a:rPr lang="it-IT" sz="1600" dirty="0" err="1" smtClean="0"/>
              <a:t>sexual</a:t>
            </a:r>
            <a:r>
              <a:rPr lang="it-IT" sz="1600" dirty="0" smtClean="0"/>
              <a:t> </a:t>
            </a:r>
            <a:r>
              <a:rPr lang="it-IT" sz="1600" dirty="0" err="1" smtClean="0"/>
              <a:t>maturation</a:t>
            </a:r>
            <a:r>
              <a:rPr lang="it-IT" sz="1600" dirty="0" smtClean="0"/>
              <a:t>. </a:t>
            </a:r>
          </a:p>
          <a:p>
            <a:pPr marL="261938" indent="-157163">
              <a:lnSpc>
                <a:spcPct val="120000"/>
              </a:lnSpc>
            </a:pPr>
            <a:r>
              <a:rPr lang="it-IT" sz="1600" dirty="0" err="1" smtClean="0"/>
              <a:t>However</a:t>
            </a:r>
            <a:r>
              <a:rPr lang="it-IT" sz="1600" dirty="0" smtClean="0"/>
              <a:t>, </a:t>
            </a:r>
            <a:r>
              <a:rPr lang="it-IT" sz="1600" dirty="0" err="1" smtClean="0"/>
              <a:t>it</a:t>
            </a:r>
            <a:r>
              <a:rPr lang="it-IT" sz="1600" dirty="0" smtClean="0"/>
              <a:t> </a:t>
            </a:r>
            <a:r>
              <a:rPr lang="it-IT" sz="1600" dirty="0" err="1" smtClean="0"/>
              <a:t>is</a:t>
            </a:r>
            <a:r>
              <a:rPr lang="it-IT" sz="1600" dirty="0" smtClean="0"/>
              <a:t> </a:t>
            </a:r>
            <a:r>
              <a:rPr lang="it-IT" sz="1600" dirty="0" err="1" smtClean="0"/>
              <a:t>considered</a:t>
            </a:r>
            <a:r>
              <a:rPr lang="it-IT" sz="1600" dirty="0" smtClean="0"/>
              <a:t> </a:t>
            </a:r>
            <a:r>
              <a:rPr lang="it-IT" sz="1600" dirty="0" err="1" smtClean="0"/>
              <a:t>that</a:t>
            </a:r>
            <a:r>
              <a:rPr lang="it-IT" sz="1600" dirty="0" smtClean="0"/>
              <a:t> </a:t>
            </a:r>
            <a:r>
              <a:rPr lang="it-IT" sz="1600" dirty="0" err="1" smtClean="0"/>
              <a:t>classification</a:t>
            </a:r>
            <a:r>
              <a:rPr lang="it-IT" sz="1600" dirty="0" smtClean="0"/>
              <a:t> under the </a:t>
            </a:r>
            <a:r>
              <a:rPr lang="it-IT" sz="1600" dirty="0" err="1" smtClean="0"/>
              <a:t>heading</a:t>
            </a:r>
            <a:r>
              <a:rPr lang="it-IT" sz="1600" dirty="0" smtClean="0"/>
              <a:t> </a:t>
            </a:r>
            <a:r>
              <a:rPr lang="it-IT" sz="1600" dirty="0" err="1" smtClean="0"/>
              <a:t>of</a:t>
            </a:r>
            <a:r>
              <a:rPr lang="it-IT" sz="1600" dirty="0" smtClean="0"/>
              <a:t> </a:t>
            </a:r>
            <a:r>
              <a:rPr lang="it-IT" sz="1600" dirty="0" err="1" smtClean="0"/>
              <a:t>developmental</a:t>
            </a:r>
            <a:r>
              <a:rPr lang="it-IT" sz="1600" dirty="0" smtClean="0"/>
              <a:t> </a:t>
            </a:r>
            <a:r>
              <a:rPr lang="it-IT" sz="1600" dirty="0" err="1" smtClean="0"/>
              <a:t>toxicity</a:t>
            </a:r>
            <a:r>
              <a:rPr lang="it-IT" sz="1600" dirty="0" smtClean="0"/>
              <a:t> </a:t>
            </a:r>
            <a:r>
              <a:rPr lang="it-IT" sz="1600" dirty="0" err="1" smtClean="0"/>
              <a:t>isd</a:t>
            </a:r>
            <a:r>
              <a:rPr lang="it-IT" sz="1600" dirty="0" smtClean="0"/>
              <a:t> </a:t>
            </a:r>
            <a:r>
              <a:rPr lang="it-IT" sz="1600" dirty="0" err="1" smtClean="0"/>
              <a:t>primarily</a:t>
            </a:r>
            <a:r>
              <a:rPr lang="it-IT" sz="1600" dirty="0" smtClean="0"/>
              <a:t> </a:t>
            </a:r>
            <a:r>
              <a:rPr lang="it-IT" sz="1600" dirty="0" err="1" smtClean="0"/>
              <a:t>intended</a:t>
            </a:r>
            <a:r>
              <a:rPr lang="it-IT" sz="1600" dirty="0" smtClean="0"/>
              <a:t> </a:t>
            </a:r>
            <a:r>
              <a:rPr lang="it-IT" sz="1600" dirty="0" err="1" smtClean="0"/>
              <a:t>to</a:t>
            </a:r>
            <a:r>
              <a:rPr lang="it-IT" sz="1600" dirty="0" smtClean="0"/>
              <a:t> </a:t>
            </a:r>
            <a:r>
              <a:rPr lang="it-IT" sz="1600" dirty="0" err="1" smtClean="0"/>
              <a:t>provide</a:t>
            </a:r>
            <a:r>
              <a:rPr lang="it-IT" sz="1600" dirty="0" smtClean="0"/>
              <a:t> a </a:t>
            </a:r>
            <a:r>
              <a:rPr lang="it-IT" sz="1600" dirty="0" err="1" smtClean="0"/>
              <a:t>hazard</a:t>
            </a:r>
            <a:r>
              <a:rPr lang="it-IT" sz="1600" dirty="0" smtClean="0"/>
              <a:t> </a:t>
            </a:r>
            <a:r>
              <a:rPr lang="it-IT" sz="1600" dirty="0" err="1" smtClean="0"/>
              <a:t>warning</a:t>
            </a:r>
            <a:r>
              <a:rPr lang="it-IT" sz="1600" dirty="0" smtClean="0"/>
              <a:t> </a:t>
            </a:r>
            <a:r>
              <a:rPr lang="it-IT" sz="1600" dirty="0" err="1" smtClean="0"/>
              <a:t>for</a:t>
            </a:r>
            <a:r>
              <a:rPr lang="it-IT" sz="1600" dirty="0" smtClean="0"/>
              <a:t> </a:t>
            </a:r>
            <a:r>
              <a:rPr lang="it-IT" sz="1600" dirty="0" err="1" smtClean="0"/>
              <a:t>pregnant</a:t>
            </a:r>
            <a:r>
              <a:rPr lang="it-IT" sz="1600" dirty="0" smtClean="0"/>
              <a:t> women, and </a:t>
            </a:r>
            <a:r>
              <a:rPr lang="it-IT" sz="1600" dirty="0" err="1" smtClean="0"/>
              <a:t>for</a:t>
            </a:r>
            <a:r>
              <a:rPr lang="it-IT" sz="1600" dirty="0" smtClean="0"/>
              <a:t> </a:t>
            </a:r>
            <a:r>
              <a:rPr lang="it-IT" sz="1600" dirty="0" err="1" smtClean="0"/>
              <a:t>men</a:t>
            </a:r>
            <a:r>
              <a:rPr lang="it-IT" sz="1600" dirty="0" smtClean="0"/>
              <a:t> and women </a:t>
            </a:r>
            <a:r>
              <a:rPr lang="it-IT" sz="1600" dirty="0" err="1" smtClean="0"/>
              <a:t>of</a:t>
            </a:r>
            <a:r>
              <a:rPr lang="it-IT" sz="1600" dirty="0" smtClean="0"/>
              <a:t> </a:t>
            </a:r>
            <a:r>
              <a:rPr lang="it-IT" sz="1600" dirty="0" err="1" smtClean="0"/>
              <a:t>reproductive</a:t>
            </a:r>
            <a:r>
              <a:rPr lang="it-IT" sz="1600" dirty="0" smtClean="0"/>
              <a:t> </a:t>
            </a:r>
            <a:r>
              <a:rPr lang="it-IT" sz="1600" dirty="0" err="1" smtClean="0"/>
              <a:t>capacity</a:t>
            </a:r>
            <a:r>
              <a:rPr lang="it-IT" sz="1600" dirty="0" smtClean="0"/>
              <a:t>. </a:t>
            </a:r>
          </a:p>
          <a:p>
            <a:pPr marL="261938" indent="-157163">
              <a:lnSpc>
                <a:spcPct val="120000"/>
              </a:lnSpc>
            </a:pPr>
            <a:r>
              <a:rPr lang="it-IT" sz="1600" dirty="0" err="1" smtClean="0"/>
              <a:t>Therefore</a:t>
            </a:r>
            <a:r>
              <a:rPr lang="it-IT" sz="1600" dirty="0" smtClean="0"/>
              <a:t>, </a:t>
            </a:r>
            <a:r>
              <a:rPr lang="it-IT" sz="1600" dirty="0" err="1" smtClean="0"/>
              <a:t>for</a:t>
            </a:r>
            <a:r>
              <a:rPr lang="it-IT" sz="1600" dirty="0" smtClean="0"/>
              <a:t> </a:t>
            </a:r>
            <a:r>
              <a:rPr lang="it-IT" sz="1600" dirty="0" err="1" smtClean="0"/>
              <a:t>pragmatci</a:t>
            </a:r>
            <a:r>
              <a:rPr lang="it-IT" sz="1600" dirty="0" smtClean="0"/>
              <a:t> </a:t>
            </a:r>
            <a:r>
              <a:rPr lang="it-IT" sz="1600" dirty="0" err="1" smtClean="0"/>
              <a:t>purposes</a:t>
            </a:r>
            <a:r>
              <a:rPr lang="it-IT" sz="1600" dirty="0" smtClean="0"/>
              <a:t> </a:t>
            </a:r>
            <a:r>
              <a:rPr lang="it-IT" sz="1600" dirty="0" err="1" smtClean="0"/>
              <a:t>of</a:t>
            </a:r>
            <a:r>
              <a:rPr lang="it-IT" sz="1600" dirty="0" smtClean="0"/>
              <a:t> </a:t>
            </a:r>
            <a:r>
              <a:rPr lang="it-IT" sz="1600" dirty="0" err="1" smtClean="0"/>
              <a:t>classification</a:t>
            </a:r>
            <a:r>
              <a:rPr lang="it-IT" sz="1600" dirty="0" smtClean="0"/>
              <a:t>, </a:t>
            </a:r>
            <a:r>
              <a:rPr lang="it-IT" sz="1600" dirty="0" err="1" smtClean="0"/>
              <a:t>developmental</a:t>
            </a:r>
            <a:r>
              <a:rPr lang="it-IT" sz="1600" dirty="0" smtClean="0"/>
              <a:t> </a:t>
            </a:r>
            <a:r>
              <a:rPr lang="it-IT" sz="1600" dirty="0" err="1" smtClean="0"/>
              <a:t>toxicity</a:t>
            </a:r>
            <a:r>
              <a:rPr lang="it-IT" sz="1600" dirty="0" smtClean="0"/>
              <a:t> </a:t>
            </a:r>
            <a:r>
              <a:rPr lang="it-IT" sz="1600" dirty="0" err="1" smtClean="0"/>
              <a:t>essentially</a:t>
            </a:r>
            <a:r>
              <a:rPr lang="it-IT" sz="1600" dirty="0" smtClean="0"/>
              <a:t> </a:t>
            </a:r>
            <a:r>
              <a:rPr lang="it-IT" sz="1600" dirty="0" err="1" smtClean="0"/>
              <a:t>means</a:t>
            </a:r>
            <a:r>
              <a:rPr lang="it-IT" sz="1600" dirty="0" smtClean="0"/>
              <a:t> </a:t>
            </a:r>
            <a:r>
              <a:rPr lang="it-IT" sz="1600" dirty="0" err="1" smtClean="0"/>
              <a:t>adverse</a:t>
            </a:r>
            <a:r>
              <a:rPr lang="it-IT" sz="1600" dirty="0" smtClean="0"/>
              <a:t> </a:t>
            </a:r>
            <a:r>
              <a:rPr lang="it-IT" sz="1600" dirty="0" err="1" smtClean="0"/>
              <a:t>effects</a:t>
            </a:r>
            <a:r>
              <a:rPr lang="it-IT" sz="1600" dirty="0" smtClean="0"/>
              <a:t> </a:t>
            </a:r>
            <a:r>
              <a:rPr lang="it-IT" sz="1600" dirty="0" err="1" smtClean="0"/>
              <a:t>induced</a:t>
            </a:r>
            <a:r>
              <a:rPr lang="it-IT" sz="1600" dirty="0" smtClean="0"/>
              <a:t> </a:t>
            </a:r>
            <a:r>
              <a:rPr lang="it-IT" sz="1600" dirty="0" err="1" smtClean="0"/>
              <a:t>during</a:t>
            </a:r>
            <a:r>
              <a:rPr lang="it-IT" sz="1600" dirty="0" smtClean="0"/>
              <a:t> </a:t>
            </a:r>
            <a:r>
              <a:rPr lang="it-IT" sz="1600" dirty="0" err="1" smtClean="0"/>
              <a:t>pregnancy</a:t>
            </a:r>
            <a:r>
              <a:rPr lang="it-IT" sz="1600" dirty="0" smtClean="0"/>
              <a:t>, or </a:t>
            </a:r>
            <a:r>
              <a:rPr lang="it-IT" sz="1600" dirty="0" err="1" smtClean="0"/>
              <a:t>as</a:t>
            </a:r>
            <a:r>
              <a:rPr lang="it-IT" sz="1600" dirty="0" smtClean="0"/>
              <a:t> a </a:t>
            </a:r>
            <a:r>
              <a:rPr lang="it-IT" sz="1600" dirty="0" err="1" smtClean="0"/>
              <a:t>result</a:t>
            </a:r>
            <a:r>
              <a:rPr lang="it-IT" sz="1600" dirty="0" smtClean="0"/>
              <a:t> </a:t>
            </a:r>
            <a:r>
              <a:rPr lang="it-IT" sz="1600" dirty="0" err="1" smtClean="0"/>
              <a:t>of</a:t>
            </a:r>
            <a:r>
              <a:rPr lang="it-IT" sz="1600" dirty="0" smtClean="0"/>
              <a:t> </a:t>
            </a:r>
            <a:r>
              <a:rPr lang="it-IT" sz="1600" dirty="0" err="1" smtClean="0"/>
              <a:t>parental</a:t>
            </a:r>
            <a:r>
              <a:rPr lang="it-IT" sz="1600" dirty="0" smtClean="0"/>
              <a:t> </a:t>
            </a:r>
            <a:r>
              <a:rPr lang="it-IT" sz="1600" dirty="0" err="1" smtClean="0"/>
              <a:t>exposure</a:t>
            </a:r>
            <a:r>
              <a:rPr lang="it-IT" sz="1600" dirty="0" smtClean="0"/>
              <a:t>. </a:t>
            </a:r>
            <a:r>
              <a:rPr lang="it-IT" sz="1600" dirty="0" err="1" smtClean="0"/>
              <a:t>These</a:t>
            </a:r>
            <a:r>
              <a:rPr lang="it-IT" sz="1600" dirty="0" smtClean="0"/>
              <a:t> </a:t>
            </a:r>
            <a:r>
              <a:rPr lang="it-IT" sz="1600" dirty="0" err="1" smtClean="0"/>
              <a:t>effects</a:t>
            </a:r>
            <a:r>
              <a:rPr lang="it-IT" sz="1600" dirty="0" smtClean="0"/>
              <a:t> can </a:t>
            </a:r>
            <a:r>
              <a:rPr lang="it-IT" sz="1600" dirty="0" err="1" smtClean="0"/>
              <a:t>be</a:t>
            </a:r>
            <a:r>
              <a:rPr lang="it-IT" sz="1600" dirty="0" smtClean="0"/>
              <a:t> </a:t>
            </a:r>
            <a:r>
              <a:rPr lang="it-IT" sz="1600" dirty="0" err="1" smtClean="0"/>
              <a:t>manifested</a:t>
            </a:r>
            <a:r>
              <a:rPr lang="it-IT" sz="1600" dirty="0" smtClean="0"/>
              <a:t> at </a:t>
            </a:r>
            <a:r>
              <a:rPr lang="it-IT" sz="1600" dirty="0" err="1" smtClean="0"/>
              <a:t>any</a:t>
            </a:r>
            <a:r>
              <a:rPr lang="it-IT" sz="1600" dirty="0" smtClean="0"/>
              <a:t> </a:t>
            </a:r>
            <a:r>
              <a:rPr lang="it-IT" sz="1600" dirty="0" err="1" smtClean="0"/>
              <a:t>point</a:t>
            </a:r>
            <a:r>
              <a:rPr lang="it-IT" sz="1600" dirty="0" smtClean="0"/>
              <a:t> in the life </a:t>
            </a:r>
            <a:r>
              <a:rPr lang="it-IT" sz="1600" dirty="0" err="1" smtClean="0"/>
              <a:t>span</a:t>
            </a:r>
            <a:r>
              <a:rPr lang="it-IT" sz="1600" dirty="0" smtClean="0"/>
              <a:t> </a:t>
            </a:r>
            <a:r>
              <a:rPr lang="it-IT" sz="1600" dirty="0" err="1" smtClean="0"/>
              <a:t>of</a:t>
            </a:r>
            <a:r>
              <a:rPr lang="it-IT" sz="1600" dirty="0" smtClean="0"/>
              <a:t> the </a:t>
            </a:r>
            <a:r>
              <a:rPr lang="it-IT" sz="1600" dirty="0" err="1" smtClean="0"/>
              <a:t>organism</a:t>
            </a:r>
            <a:r>
              <a:rPr lang="it-IT" sz="1600" dirty="0" smtClean="0"/>
              <a:t>. </a:t>
            </a:r>
          </a:p>
          <a:p>
            <a:pPr marL="261938" indent="-157163">
              <a:lnSpc>
                <a:spcPct val="120000"/>
              </a:lnSpc>
            </a:pPr>
            <a:r>
              <a:rPr lang="it-IT" sz="1600" dirty="0" smtClean="0"/>
              <a:t>The major </a:t>
            </a:r>
            <a:r>
              <a:rPr lang="it-IT" sz="1600" dirty="0" err="1" smtClean="0"/>
              <a:t>manifestations</a:t>
            </a:r>
            <a:r>
              <a:rPr lang="it-IT" sz="1600" dirty="0" smtClean="0"/>
              <a:t> </a:t>
            </a:r>
            <a:r>
              <a:rPr lang="it-IT" sz="1600" dirty="0" err="1" smtClean="0"/>
              <a:t>of</a:t>
            </a:r>
            <a:r>
              <a:rPr lang="it-IT" sz="1600" dirty="0" smtClean="0"/>
              <a:t> </a:t>
            </a:r>
            <a:r>
              <a:rPr lang="it-IT" sz="1600" dirty="0" err="1" smtClean="0"/>
              <a:t>developmental</a:t>
            </a:r>
            <a:r>
              <a:rPr lang="it-IT" sz="1600" dirty="0" smtClean="0"/>
              <a:t> </a:t>
            </a:r>
            <a:r>
              <a:rPr lang="it-IT" sz="1600" dirty="0" err="1" smtClean="0"/>
              <a:t>toxicity</a:t>
            </a:r>
            <a:r>
              <a:rPr lang="it-IT" sz="1600" dirty="0" smtClean="0"/>
              <a:t> include:</a:t>
            </a:r>
          </a:p>
          <a:p>
            <a:pPr marL="261938" lvl="1" indent="-157163">
              <a:lnSpc>
                <a:spcPct val="120000"/>
              </a:lnSpc>
              <a:buNone/>
            </a:pPr>
            <a:r>
              <a:rPr lang="it-IT" sz="1400" dirty="0" smtClean="0"/>
              <a:t>1) </a:t>
            </a:r>
            <a:r>
              <a:rPr lang="it-IT" sz="1400" dirty="0" err="1" smtClean="0"/>
              <a:t>death</a:t>
            </a:r>
            <a:r>
              <a:rPr lang="it-IT" sz="1400" dirty="0" smtClean="0"/>
              <a:t> </a:t>
            </a:r>
            <a:r>
              <a:rPr lang="it-IT" sz="1400" dirty="0" err="1" smtClean="0"/>
              <a:t>of</a:t>
            </a:r>
            <a:r>
              <a:rPr lang="it-IT" sz="1400" dirty="0" smtClean="0"/>
              <a:t> </a:t>
            </a:r>
            <a:r>
              <a:rPr lang="it-IT" sz="1400" dirty="0" err="1" smtClean="0"/>
              <a:t>developing</a:t>
            </a:r>
            <a:r>
              <a:rPr lang="it-IT" sz="1400" dirty="0" smtClean="0"/>
              <a:t> </a:t>
            </a:r>
            <a:r>
              <a:rPr lang="it-IT" sz="1400" dirty="0" err="1" smtClean="0"/>
              <a:t>organism</a:t>
            </a:r>
            <a:r>
              <a:rPr lang="it-IT" sz="1400" dirty="0" smtClean="0"/>
              <a:t>; </a:t>
            </a:r>
          </a:p>
          <a:p>
            <a:pPr marL="261938" lvl="1" indent="-157163">
              <a:lnSpc>
                <a:spcPct val="120000"/>
              </a:lnSpc>
              <a:buNone/>
            </a:pPr>
            <a:r>
              <a:rPr lang="it-IT" sz="1400" dirty="0" smtClean="0"/>
              <a:t>2) </a:t>
            </a:r>
            <a:r>
              <a:rPr lang="it-IT" sz="1400" dirty="0" err="1" smtClean="0"/>
              <a:t>structural</a:t>
            </a:r>
            <a:r>
              <a:rPr lang="it-IT" sz="1400" dirty="0" smtClean="0"/>
              <a:t> </a:t>
            </a:r>
            <a:r>
              <a:rPr lang="it-IT" sz="1400" dirty="0" err="1" smtClean="0"/>
              <a:t>abnormality</a:t>
            </a:r>
            <a:r>
              <a:rPr lang="it-IT" sz="1400" dirty="0" smtClean="0"/>
              <a:t>;</a:t>
            </a:r>
          </a:p>
          <a:p>
            <a:pPr marL="261938" lvl="1" indent="-157163">
              <a:lnSpc>
                <a:spcPct val="120000"/>
              </a:lnSpc>
              <a:buNone/>
            </a:pPr>
            <a:r>
              <a:rPr lang="it-IT" sz="1400" dirty="0" smtClean="0"/>
              <a:t>3) </a:t>
            </a:r>
            <a:r>
              <a:rPr lang="it-IT" sz="1400" dirty="0" err="1" smtClean="0"/>
              <a:t>altered</a:t>
            </a:r>
            <a:r>
              <a:rPr lang="it-IT" sz="1400" dirty="0" smtClean="0"/>
              <a:t> </a:t>
            </a:r>
            <a:r>
              <a:rPr lang="it-IT" sz="1400" dirty="0" err="1" smtClean="0"/>
              <a:t>growth</a:t>
            </a:r>
            <a:r>
              <a:rPr lang="it-IT" sz="1400" dirty="0" smtClean="0"/>
              <a:t>;</a:t>
            </a:r>
          </a:p>
          <a:p>
            <a:pPr marL="261938" lvl="1" indent="-157163">
              <a:lnSpc>
                <a:spcPct val="120000"/>
              </a:lnSpc>
              <a:buNone/>
            </a:pPr>
            <a:r>
              <a:rPr lang="it-IT" sz="1400" dirty="0" smtClean="0"/>
              <a:t>4) </a:t>
            </a:r>
            <a:r>
              <a:rPr lang="it-IT" sz="1400" dirty="0" err="1" smtClean="0"/>
              <a:t>functiona</a:t>
            </a:r>
            <a:r>
              <a:rPr lang="it-IT" sz="1400" dirty="0" smtClean="0"/>
              <a:t> </a:t>
            </a:r>
            <a:r>
              <a:rPr lang="it-IT" sz="1400" dirty="0" err="1" smtClean="0"/>
              <a:t>deficiency</a:t>
            </a:r>
            <a:r>
              <a:rPr lang="it-IT" sz="1400" dirty="0" smtClean="0"/>
              <a:t>.</a:t>
            </a:r>
            <a:endParaRPr lang="it-IT" sz="1400" dirty="0"/>
          </a:p>
        </p:txBody>
      </p:sp>
      <p:pic>
        <p:nvPicPr>
          <p:cNvPr id="4" name="Picture 1"/>
          <p:cNvPicPr>
            <a:picLocks noChangeAspect="1" noChangeArrowheads="1"/>
          </p:cNvPicPr>
          <p:nvPr/>
        </p:nvPicPr>
        <p:blipFill>
          <a:blip r:embed="rId2" cstate="print"/>
          <a:srcRect/>
          <a:stretch>
            <a:fillRect/>
          </a:stretch>
        </p:blipFill>
        <p:spPr bwMode="auto">
          <a:xfrm>
            <a:off x="9112278" y="1065193"/>
            <a:ext cx="762000" cy="771525"/>
          </a:xfrm>
          <a:prstGeom prst="rect">
            <a:avLst/>
          </a:prstGeom>
          <a:noFill/>
        </p:spPr>
      </p:pic>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Reproductive</a:t>
            </a:r>
            <a:r>
              <a:rPr lang="it-IT" dirty="0" smtClean="0"/>
              <a:t> </a:t>
            </a:r>
            <a:r>
              <a:rPr lang="it-IT" dirty="0" err="1" smtClean="0"/>
              <a:t>toxicity</a:t>
            </a:r>
            <a:r>
              <a:rPr lang="it-IT" dirty="0" smtClean="0"/>
              <a:t/>
            </a:r>
            <a:br>
              <a:rPr lang="it-IT" dirty="0" smtClean="0"/>
            </a:br>
            <a:r>
              <a:rPr lang="it-IT" sz="3600" dirty="0" err="1" smtClean="0"/>
              <a:t>Classification</a:t>
            </a:r>
            <a:endParaRPr lang="it-IT" dirty="0"/>
          </a:p>
        </p:txBody>
      </p:sp>
      <p:pic>
        <p:nvPicPr>
          <p:cNvPr id="5" name="Picture 1"/>
          <p:cNvPicPr>
            <a:picLocks noChangeAspect="1" noChangeArrowheads="1"/>
          </p:cNvPicPr>
          <p:nvPr/>
        </p:nvPicPr>
        <p:blipFill>
          <a:blip r:embed="rId2" cstate="print"/>
          <a:srcRect/>
          <a:stretch>
            <a:fillRect/>
          </a:stretch>
        </p:blipFill>
        <p:spPr bwMode="auto">
          <a:xfrm>
            <a:off x="9112278" y="1065193"/>
            <a:ext cx="762000" cy="771525"/>
          </a:xfrm>
          <a:prstGeom prst="rect">
            <a:avLst/>
          </a:prstGeom>
          <a:noFill/>
        </p:spPr>
      </p:pic>
      <p:pic>
        <p:nvPicPr>
          <p:cNvPr id="2497537" name="Picture 1"/>
          <p:cNvPicPr>
            <a:picLocks noChangeAspect="1" noChangeArrowheads="1"/>
          </p:cNvPicPr>
          <p:nvPr/>
        </p:nvPicPr>
        <p:blipFill>
          <a:blip r:embed="rId3" cstate="print"/>
          <a:srcRect/>
          <a:stretch>
            <a:fillRect/>
          </a:stretch>
        </p:blipFill>
        <p:spPr bwMode="auto">
          <a:xfrm>
            <a:off x="-248" y="179437"/>
            <a:ext cx="10043972" cy="72707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7874" name="Picture 2"/>
          <p:cNvPicPr>
            <a:picLocks noChangeAspect="1" noChangeArrowheads="1"/>
          </p:cNvPicPr>
          <p:nvPr/>
        </p:nvPicPr>
        <p:blipFill>
          <a:blip r:embed="rId2" cstate="print"/>
          <a:srcRect/>
          <a:stretch>
            <a:fillRect/>
          </a:stretch>
        </p:blipFill>
        <p:spPr bwMode="auto">
          <a:xfrm>
            <a:off x="56827" y="2612826"/>
            <a:ext cx="9979188" cy="3255243"/>
          </a:xfrm>
          <a:prstGeom prst="rect">
            <a:avLst/>
          </a:prstGeom>
          <a:noFill/>
          <a:ln w="9525">
            <a:noFill/>
            <a:miter lim="800000"/>
            <a:headEnd/>
            <a:tailEnd/>
          </a:ln>
        </p:spPr>
      </p:pic>
      <p:sp>
        <p:nvSpPr>
          <p:cNvPr id="3" name="Titolo 1"/>
          <p:cNvSpPr txBox="1">
            <a:spLocks/>
          </p:cNvSpPr>
          <p:nvPr/>
        </p:nvSpPr>
        <p:spPr>
          <a:xfrm>
            <a:off x="741363" y="557213"/>
            <a:ext cx="8604250" cy="1255712"/>
          </a:xfrm>
          <a:prstGeom prst="rect">
            <a:avLst/>
          </a:prstGeom>
        </p:spPr>
        <p:txBody>
          <a:bodyPr/>
          <a:lstStyle/>
          <a:p>
            <a:pPr marL="0" marR="0" lvl="0" indent="0" algn="ctr" defTabSz="449263" rtl="0" eaLnBrk="0" fontAlgn="base" latinLnBrk="0" hangingPunct="0">
              <a:lnSpc>
                <a:spcPct val="81000"/>
              </a:lnSpc>
              <a:spcBef>
                <a:spcPct val="0"/>
              </a:spcBef>
              <a:spcAft>
                <a:spcPct val="0"/>
              </a:spcAft>
              <a:buClr>
                <a:srgbClr val="000000"/>
              </a:buClr>
              <a:buSzPct val="45000"/>
              <a:buFont typeface="Wingdings" pitchFamily="2" charset="2"/>
              <a:buNone/>
              <a:tabLst/>
              <a:defRPr/>
            </a:pPr>
            <a:r>
              <a:rPr kumimoji="0" lang="it-IT" sz="4400" b="1" i="0" u="none" strike="noStrike" kern="0" cap="none" spc="0" normalizeH="0" baseline="0" noProof="0" smtClean="0">
                <a:ln>
                  <a:noFill/>
                </a:ln>
                <a:solidFill>
                  <a:srgbClr val="333333"/>
                </a:solidFill>
                <a:effectLst/>
                <a:uLnTx/>
                <a:uFillTx/>
                <a:latin typeface="+mj-lt"/>
                <a:ea typeface="Arial Unicode MS" pitchFamily="34" charset="-128"/>
                <a:cs typeface="+mj-cs"/>
              </a:rPr>
              <a:t>Reproductive toxicity</a:t>
            </a:r>
            <a:br>
              <a:rPr kumimoji="0" lang="it-IT" sz="4400" b="1" i="0" u="none" strike="noStrike" kern="0" cap="none" spc="0" normalizeH="0" baseline="0" noProof="0" smtClean="0">
                <a:ln>
                  <a:noFill/>
                </a:ln>
                <a:solidFill>
                  <a:srgbClr val="333333"/>
                </a:solidFill>
                <a:effectLst/>
                <a:uLnTx/>
                <a:uFillTx/>
                <a:latin typeface="+mj-lt"/>
                <a:ea typeface="Arial Unicode MS" pitchFamily="34" charset="-128"/>
                <a:cs typeface="+mj-cs"/>
              </a:rPr>
            </a:br>
            <a:r>
              <a:rPr kumimoji="0" lang="it-IT" sz="3600" b="1" i="0" u="none" strike="noStrike" kern="0" cap="none" spc="0" normalizeH="0" baseline="0" noProof="0" smtClean="0">
                <a:ln>
                  <a:noFill/>
                </a:ln>
                <a:solidFill>
                  <a:srgbClr val="333333"/>
                </a:solidFill>
                <a:effectLst/>
                <a:uLnTx/>
                <a:uFillTx/>
                <a:latin typeface="+mj-lt"/>
                <a:ea typeface="Arial Unicode MS" pitchFamily="34" charset="-128"/>
                <a:cs typeface="+mj-cs"/>
              </a:rPr>
              <a:t>Classification</a:t>
            </a:r>
            <a:endParaRPr kumimoji="0" lang="it-IT" sz="4400" b="1" i="0" u="none" strike="noStrike" kern="0" cap="none" spc="0" normalizeH="0" baseline="0" noProof="0" dirty="0">
              <a:ln>
                <a:noFill/>
              </a:ln>
              <a:solidFill>
                <a:srgbClr val="333333"/>
              </a:solidFill>
              <a:effectLst/>
              <a:uLnTx/>
              <a:uFillTx/>
              <a:latin typeface="+mj-lt"/>
              <a:ea typeface="Arial Unicode MS" pitchFamily="34" charset="-128"/>
              <a:cs typeface="+mj-cs"/>
            </a:endParaRPr>
          </a:p>
        </p:txBody>
      </p:sp>
      <p:pic>
        <p:nvPicPr>
          <p:cNvPr id="4" name="Picture 1"/>
          <p:cNvPicPr>
            <a:picLocks noChangeAspect="1" noChangeArrowheads="1"/>
          </p:cNvPicPr>
          <p:nvPr/>
        </p:nvPicPr>
        <p:blipFill>
          <a:blip r:embed="rId3" cstate="print"/>
          <a:srcRect/>
          <a:stretch>
            <a:fillRect/>
          </a:stretch>
        </p:blipFill>
        <p:spPr bwMode="auto">
          <a:xfrm>
            <a:off x="9112278" y="1065193"/>
            <a:ext cx="762000" cy="771525"/>
          </a:xfrm>
          <a:prstGeom prst="rect">
            <a:avLst/>
          </a:prstGeom>
          <a:noFill/>
        </p:spPr>
      </p:pic>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solidFill>
                  <a:schemeClr val="tx1"/>
                </a:solidFill>
              </a:rPr>
              <a:t>Reproductive</a:t>
            </a:r>
            <a:r>
              <a:rPr lang="it-IT" dirty="0" smtClean="0">
                <a:solidFill>
                  <a:schemeClr val="tx1"/>
                </a:solidFill>
              </a:rPr>
              <a:t> </a:t>
            </a:r>
            <a:r>
              <a:rPr lang="it-IT" dirty="0" err="1" smtClean="0">
                <a:solidFill>
                  <a:schemeClr val="tx1"/>
                </a:solidFill>
              </a:rPr>
              <a:t>toxicity</a:t>
            </a:r>
            <a:r>
              <a:rPr lang="it-IT" dirty="0" smtClean="0"/>
              <a:t/>
            </a:r>
            <a:br>
              <a:rPr lang="it-IT" dirty="0" smtClean="0"/>
            </a:br>
            <a:r>
              <a:rPr lang="it-IT" sz="3600" kern="1200" dirty="0" err="1" smtClean="0">
                <a:solidFill>
                  <a:schemeClr val="tx1"/>
                </a:solidFill>
                <a:latin typeface="+mn-lt"/>
                <a:ea typeface="+mn-ea"/>
                <a:cs typeface="+mn-cs"/>
              </a:rPr>
              <a:t>Effects</a:t>
            </a:r>
            <a:r>
              <a:rPr lang="it-IT" sz="3600" kern="1200" dirty="0" smtClean="0">
                <a:solidFill>
                  <a:schemeClr val="tx1"/>
                </a:solidFill>
                <a:latin typeface="+mn-lt"/>
                <a:ea typeface="+mn-ea"/>
                <a:cs typeface="+mn-cs"/>
              </a:rPr>
              <a:t> on </a:t>
            </a:r>
            <a:r>
              <a:rPr lang="it-IT" sz="3600" kern="1200" dirty="0" err="1" smtClean="0">
                <a:solidFill>
                  <a:schemeClr val="tx1"/>
                </a:solidFill>
                <a:latin typeface="+mn-lt"/>
                <a:ea typeface="+mn-ea"/>
                <a:cs typeface="+mn-cs"/>
              </a:rPr>
              <a:t>lactation</a:t>
            </a:r>
            <a:endParaRPr lang="it-IT" dirty="0"/>
          </a:p>
        </p:txBody>
      </p:sp>
      <p:pic>
        <p:nvPicPr>
          <p:cNvPr id="4" name="Picture 1"/>
          <p:cNvPicPr>
            <a:picLocks noChangeAspect="1" noChangeArrowheads="1"/>
          </p:cNvPicPr>
          <p:nvPr/>
        </p:nvPicPr>
        <p:blipFill>
          <a:blip r:embed="rId2" cstate="print"/>
          <a:srcRect/>
          <a:stretch>
            <a:fillRect/>
          </a:stretch>
        </p:blipFill>
        <p:spPr bwMode="auto">
          <a:xfrm>
            <a:off x="9112278" y="1065193"/>
            <a:ext cx="762000" cy="771525"/>
          </a:xfrm>
          <a:prstGeom prst="rect">
            <a:avLst/>
          </a:prstGeom>
          <a:noFill/>
        </p:spPr>
      </p:pic>
      <p:pic>
        <p:nvPicPr>
          <p:cNvPr id="2496513" name="Picture 1"/>
          <p:cNvPicPr>
            <a:picLocks noChangeAspect="1" noChangeArrowheads="1"/>
          </p:cNvPicPr>
          <p:nvPr/>
        </p:nvPicPr>
        <p:blipFill>
          <a:blip r:embed="rId3" cstate="print"/>
          <a:srcRect/>
          <a:stretch>
            <a:fillRect/>
          </a:stretch>
        </p:blipFill>
        <p:spPr bwMode="auto">
          <a:xfrm>
            <a:off x="89141" y="2018084"/>
            <a:ext cx="9991731" cy="44980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solidFill>
                  <a:schemeClr val="tx1"/>
                </a:solidFill>
              </a:rPr>
              <a:t>Reproductive</a:t>
            </a:r>
            <a:r>
              <a:rPr lang="it-IT" dirty="0" smtClean="0">
                <a:solidFill>
                  <a:schemeClr val="tx1"/>
                </a:solidFill>
              </a:rPr>
              <a:t> </a:t>
            </a:r>
            <a:r>
              <a:rPr lang="it-IT" dirty="0" err="1" smtClean="0">
                <a:solidFill>
                  <a:schemeClr val="tx1"/>
                </a:solidFill>
              </a:rPr>
              <a:t>toxicity</a:t>
            </a:r>
            <a:r>
              <a:rPr lang="it-IT" dirty="0" smtClean="0"/>
              <a:t/>
            </a:r>
            <a:br>
              <a:rPr lang="it-IT" dirty="0" smtClean="0"/>
            </a:br>
            <a:r>
              <a:rPr lang="it-IT" sz="3600" kern="1200" dirty="0" err="1" smtClean="0">
                <a:solidFill>
                  <a:schemeClr val="tx1"/>
                </a:solidFill>
              </a:rPr>
              <a:t>Mixtures</a:t>
            </a:r>
            <a:r>
              <a:rPr lang="it-IT" sz="3600" kern="1200" dirty="0" smtClean="0">
                <a:solidFill>
                  <a:schemeClr val="tx1"/>
                </a:solidFill>
              </a:rPr>
              <a:t> </a:t>
            </a:r>
            <a:r>
              <a:rPr lang="it-IT" sz="3600" kern="1200" dirty="0" err="1" smtClean="0">
                <a:solidFill>
                  <a:schemeClr val="tx1"/>
                </a:solidFill>
              </a:rPr>
              <a:t>classification</a:t>
            </a:r>
            <a:endParaRPr lang="it-IT" dirty="0"/>
          </a:p>
        </p:txBody>
      </p:sp>
      <p:pic>
        <p:nvPicPr>
          <p:cNvPr id="6" name="Picture 1"/>
          <p:cNvPicPr>
            <a:picLocks noChangeAspect="1" noChangeArrowheads="1"/>
          </p:cNvPicPr>
          <p:nvPr/>
        </p:nvPicPr>
        <p:blipFill>
          <a:blip r:embed="rId2" cstate="print"/>
          <a:srcRect/>
          <a:stretch>
            <a:fillRect/>
          </a:stretch>
        </p:blipFill>
        <p:spPr bwMode="auto">
          <a:xfrm>
            <a:off x="9112278" y="1065193"/>
            <a:ext cx="762000" cy="771525"/>
          </a:xfrm>
          <a:prstGeom prst="rect">
            <a:avLst/>
          </a:prstGeom>
          <a:noFill/>
        </p:spPr>
      </p:pic>
      <p:pic>
        <p:nvPicPr>
          <p:cNvPr id="2495489" name="Picture 1"/>
          <p:cNvPicPr>
            <a:picLocks noChangeAspect="1" noChangeArrowheads="1"/>
          </p:cNvPicPr>
          <p:nvPr/>
        </p:nvPicPr>
        <p:blipFill>
          <a:blip r:embed="rId3" cstate="print"/>
          <a:srcRect/>
          <a:stretch>
            <a:fillRect/>
          </a:stretch>
        </p:blipFill>
        <p:spPr bwMode="auto">
          <a:xfrm>
            <a:off x="153948" y="2051645"/>
            <a:ext cx="9854916" cy="51125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solidFill>
                  <a:schemeClr val="tx1"/>
                </a:solidFill>
              </a:rPr>
              <a:t>Reproductive</a:t>
            </a:r>
            <a:r>
              <a:rPr lang="it-IT" dirty="0" smtClean="0">
                <a:solidFill>
                  <a:schemeClr val="tx1"/>
                </a:solidFill>
              </a:rPr>
              <a:t> </a:t>
            </a:r>
            <a:r>
              <a:rPr lang="it-IT" dirty="0" err="1" smtClean="0">
                <a:solidFill>
                  <a:schemeClr val="tx1"/>
                </a:solidFill>
              </a:rPr>
              <a:t>toxicity</a:t>
            </a:r>
            <a:r>
              <a:rPr lang="it-IT" dirty="0" smtClean="0"/>
              <a:t/>
            </a:r>
            <a:br>
              <a:rPr lang="it-IT" dirty="0" smtClean="0"/>
            </a:br>
            <a:r>
              <a:rPr lang="it-IT" sz="3600" kern="1200" dirty="0" err="1" smtClean="0">
                <a:solidFill>
                  <a:schemeClr val="tx1"/>
                </a:solidFill>
              </a:rPr>
              <a:t>Label</a:t>
            </a:r>
            <a:r>
              <a:rPr lang="it-IT" sz="3600" kern="1200" dirty="0" smtClean="0">
                <a:solidFill>
                  <a:schemeClr val="tx1"/>
                </a:solidFill>
              </a:rPr>
              <a:t> </a:t>
            </a:r>
            <a:r>
              <a:rPr lang="it-IT" sz="3600" kern="1200" dirty="0" err="1" smtClean="0">
                <a:solidFill>
                  <a:schemeClr val="tx1"/>
                </a:solidFill>
              </a:rPr>
              <a:t>elements</a:t>
            </a:r>
            <a:endParaRPr lang="it-IT" dirty="0"/>
          </a:p>
        </p:txBody>
      </p:sp>
      <p:graphicFrame>
        <p:nvGraphicFramePr>
          <p:cNvPr id="4" name="Segnaposto contenuto 3"/>
          <p:cNvGraphicFramePr>
            <a:graphicFrameLocks noGrp="1"/>
          </p:cNvGraphicFramePr>
          <p:nvPr>
            <p:ph idx="1"/>
          </p:nvPr>
        </p:nvGraphicFramePr>
        <p:xfrm>
          <a:off x="682594" y="1978541"/>
          <a:ext cx="8858312" cy="5182694"/>
        </p:xfrm>
        <a:graphic>
          <a:graphicData uri="http://schemas.openxmlformats.org/drawingml/2006/table">
            <a:tbl>
              <a:tblPr/>
              <a:tblGrid>
                <a:gridCol w="2058355"/>
                <a:gridCol w="2191118"/>
                <a:gridCol w="2335864"/>
                <a:gridCol w="2272975"/>
              </a:tblGrid>
              <a:tr h="515412">
                <a:tc>
                  <a:txBody>
                    <a:bodyPr/>
                    <a:lstStyle/>
                    <a:p>
                      <a:pPr algn="ctr">
                        <a:lnSpc>
                          <a:spcPct val="100000"/>
                        </a:lnSpc>
                        <a:spcBef>
                          <a:spcPts val="600"/>
                        </a:spcBef>
                        <a:spcAft>
                          <a:spcPts val="0"/>
                        </a:spcAft>
                      </a:pPr>
                      <a:r>
                        <a:rPr lang="it-IT" sz="1200" kern="1200" noProof="0" dirty="0" err="1" smtClean="0">
                          <a:solidFill>
                            <a:schemeClr val="tx1"/>
                          </a:solidFill>
                          <a:latin typeface="Times New Roman" pitchFamily="18" charset="0"/>
                          <a:ea typeface="Times New Roman"/>
                          <a:cs typeface="Times New Roman" pitchFamily="18" charset="0"/>
                        </a:rPr>
                        <a:t>Classification</a:t>
                      </a:r>
                      <a:endParaRPr lang="it-IT" sz="1200" kern="1200" noProof="0" dirty="0" smtClean="0">
                        <a:solidFill>
                          <a:schemeClr val="tx1"/>
                        </a:solidFill>
                        <a:latin typeface="Times New Roman" pitchFamily="18" charset="0"/>
                        <a:ea typeface="Times New Roman"/>
                        <a:cs typeface="Times New Roman" pitchFamily="18" charset="0"/>
                      </a:endParaRPr>
                    </a:p>
                  </a:txBody>
                  <a:tcPr marL="51042" marR="51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0000"/>
                        </a:lnSpc>
                      </a:pPr>
                      <a:r>
                        <a:rPr lang="it-IT" sz="1200" kern="1200" baseline="0" smtClean="0">
                          <a:solidFill>
                            <a:schemeClr val="tx1"/>
                          </a:solidFill>
                          <a:latin typeface="Times New Roman" pitchFamily="18" charset="0"/>
                          <a:ea typeface="+mn-ea"/>
                          <a:cs typeface="Times New Roman" pitchFamily="18" charset="0"/>
                        </a:rPr>
                        <a:t>Category 1A or</a:t>
                      </a:r>
                    </a:p>
                    <a:p>
                      <a:pPr algn="ctr">
                        <a:lnSpc>
                          <a:spcPct val="100000"/>
                        </a:lnSpc>
                      </a:pPr>
                      <a:r>
                        <a:rPr lang="it-IT" sz="1200" kern="1200" baseline="0" smtClean="0">
                          <a:solidFill>
                            <a:schemeClr val="tx1"/>
                          </a:solidFill>
                          <a:latin typeface="Times New Roman" pitchFamily="18" charset="0"/>
                          <a:ea typeface="+mn-ea"/>
                          <a:cs typeface="Times New Roman" pitchFamily="18" charset="0"/>
                        </a:rPr>
                        <a:t>Category 1B</a:t>
                      </a:r>
                      <a:endParaRPr lang="it-IT" sz="1200" dirty="0">
                        <a:latin typeface="Times New Roman" pitchFamily="18" charset="0"/>
                        <a:ea typeface="Times New Roman"/>
                        <a:cs typeface="Times New Roman" pitchFamily="18" charset="0"/>
                      </a:endParaRPr>
                    </a:p>
                  </a:txBody>
                  <a:tcPr marL="39203" marR="392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0000"/>
                        </a:lnSpc>
                      </a:pPr>
                      <a:r>
                        <a:rPr lang="it-IT" sz="1200" kern="1200" baseline="0" smtClean="0">
                          <a:solidFill>
                            <a:schemeClr val="tx1"/>
                          </a:solidFill>
                          <a:latin typeface="Times New Roman" pitchFamily="18" charset="0"/>
                          <a:ea typeface="+mn-ea"/>
                          <a:cs typeface="Times New Roman" pitchFamily="18" charset="0"/>
                        </a:rPr>
                        <a:t>Category 2</a:t>
                      </a:r>
                      <a:endParaRPr lang="it-IT" sz="1200" dirty="0">
                        <a:latin typeface="Times New Roman" pitchFamily="18" charset="0"/>
                        <a:ea typeface="Times New Roman"/>
                        <a:cs typeface="Times New Roman" pitchFamily="18" charset="0"/>
                      </a:endParaRPr>
                    </a:p>
                  </a:txBody>
                  <a:tcPr marL="39203" marR="392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0000"/>
                        </a:lnSpc>
                      </a:pPr>
                      <a:r>
                        <a:rPr lang="it-IT" sz="1200" kern="1200" baseline="0" dirty="0" err="1" smtClean="0">
                          <a:solidFill>
                            <a:schemeClr val="tx1"/>
                          </a:solidFill>
                          <a:latin typeface="Times New Roman" pitchFamily="18" charset="0"/>
                          <a:ea typeface="+mn-ea"/>
                          <a:cs typeface="Times New Roman" pitchFamily="18" charset="0"/>
                        </a:rPr>
                        <a:t>Additional</a:t>
                      </a:r>
                      <a:r>
                        <a:rPr lang="it-IT" sz="1200" kern="1200" baseline="0" dirty="0" smtClean="0">
                          <a:solidFill>
                            <a:schemeClr val="tx1"/>
                          </a:solidFill>
                          <a:latin typeface="Times New Roman" pitchFamily="18" charset="0"/>
                          <a:ea typeface="+mn-ea"/>
                          <a:cs typeface="Times New Roman" pitchFamily="18" charset="0"/>
                        </a:rPr>
                        <a:t> </a:t>
                      </a:r>
                      <a:r>
                        <a:rPr lang="it-IT" sz="1200" kern="1200" baseline="0" dirty="0" err="1" smtClean="0">
                          <a:solidFill>
                            <a:schemeClr val="tx1"/>
                          </a:solidFill>
                          <a:latin typeface="Times New Roman" pitchFamily="18" charset="0"/>
                          <a:ea typeface="+mn-ea"/>
                          <a:cs typeface="Times New Roman" pitchFamily="18" charset="0"/>
                        </a:rPr>
                        <a:t>category</a:t>
                      </a:r>
                      <a:r>
                        <a:rPr lang="it-IT" sz="1200" kern="1200" baseline="0" dirty="0" smtClean="0">
                          <a:solidFill>
                            <a:schemeClr val="tx1"/>
                          </a:solidFill>
                          <a:latin typeface="Times New Roman" pitchFamily="18" charset="0"/>
                          <a:ea typeface="+mn-ea"/>
                          <a:cs typeface="Times New Roman" pitchFamily="18" charset="0"/>
                        </a:rPr>
                        <a:t> </a:t>
                      </a:r>
                      <a:r>
                        <a:rPr lang="it-IT" sz="1200" kern="1200" baseline="0" dirty="0" err="1" smtClean="0">
                          <a:solidFill>
                            <a:schemeClr val="tx1"/>
                          </a:solidFill>
                          <a:latin typeface="Times New Roman" pitchFamily="18" charset="0"/>
                          <a:ea typeface="+mn-ea"/>
                          <a:cs typeface="Times New Roman" pitchFamily="18" charset="0"/>
                        </a:rPr>
                        <a:t>for</a:t>
                      </a:r>
                      <a:r>
                        <a:rPr lang="it-IT" sz="1200" kern="1200" baseline="0" dirty="0" smtClean="0">
                          <a:solidFill>
                            <a:schemeClr val="tx1"/>
                          </a:solidFill>
                          <a:latin typeface="Times New Roman" pitchFamily="18" charset="0"/>
                          <a:ea typeface="+mn-ea"/>
                          <a:cs typeface="Times New Roman" pitchFamily="18" charset="0"/>
                        </a:rPr>
                        <a:t> </a:t>
                      </a:r>
                      <a:r>
                        <a:rPr lang="it-IT" sz="1200" kern="1200" baseline="0" dirty="0" err="1" smtClean="0">
                          <a:solidFill>
                            <a:schemeClr val="tx1"/>
                          </a:solidFill>
                          <a:latin typeface="Times New Roman" pitchFamily="18" charset="0"/>
                          <a:ea typeface="+mn-ea"/>
                          <a:cs typeface="Times New Roman" pitchFamily="18" charset="0"/>
                        </a:rPr>
                        <a:t>effects</a:t>
                      </a:r>
                      <a:r>
                        <a:rPr lang="it-IT" sz="1200" kern="1200" baseline="0" dirty="0" smtClean="0">
                          <a:solidFill>
                            <a:schemeClr val="tx1"/>
                          </a:solidFill>
                          <a:latin typeface="Times New Roman" pitchFamily="18" charset="0"/>
                          <a:ea typeface="+mn-ea"/>
                          <a:cs typeface="Times New Roman" pitchFamily="18" charset="0"/>
                        </a:rPr>
                        <a:t> on or via </a:t>
                      </a:r>
                      <a:r>
                        <a:rPr lang="it-IT" sz="1200" kern="1200" baseline="0" dirty="0" err="1" smtClean="0">
                          <a:solidFill>
                            <a:schemeClr val="tx1"/>
                          </a:solidFill>
                          <a:latin typeface="Times New Roman" pitchFamily="18" charset="0"/>
                          <a:ea typeface="+mn-ea"/>
                          <a:cs typeface="Times New Roman" pitchFamily="18" charset="0"/>
                        </a:rPr>
                        <a:t>lactation</a:t>
                      </a:r>
                      <a:endParaRPr lang="it-IT" sz="1200" dirty="0">
                        <a:latin typeface="Times New Roman" pitchFamily="18" charset="0"/>
                        <a:ea typeface="Times New Roman"/>
                        <a:cs typeface="Times New Roman" pitchFamily="18" charset="0"/>
                      </a:endParaRPr>
                    </a:p>
                  </a:txBody>
                  <a:tcPr marL="39203" marR="392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804662">
                <a:tc>
                  <a:txBody>
                    <a:bodyPr/>
                    <a:lstStyle/>
                    <a:p>
                      <a:pPr marL="0" indent="0" algn="l">
                        <a:lnSpc>
                          <a:spcPct val="100000"/>
                        </a:lnSpc>
                        <a:spcBef>
                          <a:spcPts val="600"/>
                        </a:spcBef>
                        <a:spcAft>
                          <a:spcPts val="0"/>
                        </a:spcAft>
                      </a:pPr>
                      <a:r>
                        <a:rPr lang="it-IT" sz="1200" dirty="0" smtClean="0">
                          <a:latin typeface="Times New Roman" pitchFamily="18" charset="0"/>
                          <a:ea typeface="Times New Roman"/>
                          <a:cs typeface="Times New Roman" pitchFamily="18" charset="0"/>
                        </a:rPr>
                        <a:t>GHS </a:t>
                      </a:r>
                      <a:r>
                        <a:rPr lang="it-IT" sz="1200" dirty="0" err="1" smtClean="0">
                          <a:latin typeface="Times New Roman" pitchFamily="18" charset="0"/>
                          <a:ea typeface="Times New Roman"/>
                          <a:cs typeface="Times New Roman" pitchFamily="18" charset="0"/>
                        </a:rPr>
                        <a:t>Pictograms</a:t>
                      </a:r>
                      <a:r>
                        <a:rPr lang="it-IT" sz="1200" dirty="0" smtClean="0">
                          <a:latin typeface="Times New Roman" pitchFamily="18" charset="0"/>
                          <a:ea typeface="Times New Roman"/>
                          <a:cs typeface="Times New Roman" pitchFamily="18" charset="0"/>
                        </a:rPr>
                        <a:t> </a:t>
                      </a:r>
                      <a:endParaRPr lang="it-IT" sz="1200" dirty="0">
                        <a:latin typeface="Times New Roman" pitchFamily="18" charset="0"/>
                        <a:ea typeface="Times New Roman"/>
                        <a:cs typeface="Times New Roman" pitchFamily="18" charset="0"/>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0000"/>
                        </a:lnSpc>
                        <a:spcBef>
                          <a:spcPts val="400"/>
                        </a:spcBef>
                        <a:spcAft>
                          <a:spcPts val="400"/>
                        </a:spcAft>
                      </a:pPr>
                      <a:endParaRPr lang="it-IT" sz="1200" dirty="0">
                        <a:latin typeface="Times New Roman" pitchFamily="18" charset="0"/>
                        <a:ea typeface="Times New Roman"/>
                        <a:cs typeface="Times New Roman" pitchFamily="18" charset="0"/>
                      </a:endParaRPr>
                    </a:p>
                  </a:txBody>
                  <a:tcPr marL="39203" marR="392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400"/>
                        </a:spcBef>
                        <a:spcAft>
                          <a:spcPts val="400"/>
                        </a:spcAft>
                      </a:pPr>
                      <a:endParaRPr lang="it-IT" sz="1200">
                        <a:latin typeface="Times New Roman" pitchFamily="18" charset="0"/>
                        <a:ea typeface="Times New Roman"/>
                        <a:cs typeface="Times New Roman" pitchFamily="18" charset="0"/>
                      </a:endParaRPr>
                    </a:p>
                  </a:txBody>
                  <a:tcPr marL="39203" marR="392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400"/>
                        </a:spcBef>
                        <a:spcAft>
                          <a:spcPts val="400"/>
                        </a:spcAft>
                      </a:pPr>
                      <a:r>
                        <a:rPr lang="it-IT" sz="1200" dirty="0" smtClean="0">
                          <a:latin typeface="Times New Roman" pitchFamily="18" charset="0"/>
                          <a:ea typeface="Times New Roman"/>
                          <a:cs typeface="Times New Roman" pitchFamily="18" charset="0"/>
                        </a:rPr>
                        <a:t>No </a:t>
                      </a:r>
                      <a:r>
                        <a:rPr lang="it-IT" sz="1200" dirty="0" err="1" smtClean="0">
                          <a:latin typeface="Times New Roman" pitchFamily="18" charset="0"/>
                          <a:ea typeface="Times New Roman"/>
                          <a:cs typeface="Times New Roman" pitchFamily="18" charset="0"/>
                        </a:rPr>
                        <a:t>pictogram</a:t>
                      </a:r>
                      <a:endParaRPr lang="it-IT" sz="1200" dirty="0">
                        <a:latin typeface="Times New Roman" pitchFamily="18" charset="0"/>
                        <a:ea typeface="Times New Roman"/>
                        <a:cs typeface="Times New Roman" pitchFamily="18" charset="0"/>
                      </a:endParaRPr>
                    </a:p>
                  </a:txBody>
                  <a:tcPr marL="39203" marR="392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909">
                <a:tc>
                  <a:txBody>
                    <a:bodyPr/>
                    <a:lstStyle/>
                    <a:p>
                      <a:pPr algn="l">
                        <a:lnSpc>
                          <a:spcPct val="100000"/>
                        </a:lnSpc>
                      </a:pPr>
                      <a:r>
                        <a:rPr lang="it-IT" sz="1200" kern="1200" dirty="0" err="1" smtClean="0">
                          <a:solidFill>
                            <a:schemeClr val="tx1"/>
                          </a:solidFill>
                          <a:latin typeface="Times New Roman" pitchFamily="18" charset="0"/>
                          <a:ea typeface="Times New Roman"/>
                          <a:cs typeface="Times New Roman" pitchFamily="18" charset="0"/>
                        </a:rPr>
                        <a:t>Signal</a:t>
                      </a:r>
                      <a:r>
                        <a:rPr lang="it-IT" sz="1200" kern="1200" dirty="0" smtClean="0">
                          <a:solidFill>
                            <a:schemeClr val="tx1"/>
                          </a:solidFill>
                          <a:latin typeface="Times New Roman" pitchFamily="18" charset="0"/>
                          <a:ea typeface="Times New Roman"/>
                          <a:cs typeface="Times New Roman" pitchFamily="18" charset="0"/>
                        </a:rPr>
                        <a:t> word</a:t>
                      </a: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0000"/>
                        </a:lnSpc>
                        <a:spcBef>
                          <a:spcPts val="400"/>
                        </a:spcBef>
                        <a:spcAft>
                          <a:spcPts val="400"/>
                        </a:spcAft>
                      </a:pPr>
                      <a:r>
                        <a:rPr lang="it-IT" sz="1200" dirty="0" err="1" smtClean="0">
                          <a:latin typeface="Times New Roman" pitchFamily="18" charset="0"/>
                          <a:ea typeface="Times New Roman"/>
                          <a:cs typeface="Times New Roman" pitchFamily="18" charset="0"/>
                        </a:rPr>
                        <a:t>Danger</a:t>
                      </a:r>
                      <a:endParaRPr lang="it-IT" sz="1200" dirty="0">
                        <a:latin typeface="Times New Roman" pitchFamily="18" charset="0"/>
                        <a:ea typeface="Times New Roman"/>
                        <a:cs typeface="Times New Roman" pitchFamily="18" charset="0"/>
                      </a:endParaRPr>
                    </a:p>
                  </a:txBody>
                  <a:tcPr marL="39203" marR="392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400"/>
                        </a:spcBef>
                        <a:spcAft>
                          <a:spcPts val="400"/>
                        </a:spcAft>
                      </a:pPr>
                      <a:r>
                        <a:rPr lang="it-IT" sz="1200" dirty="0" err="1" smtClean="0">
                          <a:latin typeface="Times New Roman" pitchFamily="18" charset="0"/>
                          <a:ea typeface="Times New Roman"/>
                          <a:cs typeface="Times New Roman" pitchFamily="18" charset="0"/>
                        </a:rPr>
                        <a:t>Warning</a:t>
                      </a:r>
                      <a:endParaRPr lang="it-IT" sz="1200" dirty="0">
                        <a:latin typeface="Times New Roman" pitchFamily="18" charset="0"/>
                        <a:ea typeface="Times New Roman"/>
                        <a:cs typeface="Times New Roman" pitchFamily="18" charset="0"/>
                      </a:endParaRPr>
                    </a:p>
                  </a:txBody>
                  <a:tcPr marL="39203" marR="392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400"/>
                        </a:spcBef>
                        <a:spcAft>
                          <a:spcPts val="400"/>
                        </a:spcAft>
                      </a:pPr>
                      <a:r>
                        <a:rPr lang="it-IT" sz="1200" dirty="0" smtClean="0">
                          <a:latin typeface="Times New Roman" pitchFamily="18" charset="0"/>
                          <a:ea typeface="Times New Roman"/>
                          <a:cs typeface="Times New Roman" pitchFamily="18" charset="0"/>
                        </a:rPr>
                        <a:t>Neo </a:t>
                      </a:r>
                      <a:r>
                        <a:rPr lang="it-IT" sz="1200" dirty="0" err="1" smtClean="0">
                          <a:latin typeface="Times New Roman" pitchFamily="18" charset="0"/>
                          <a:ea typeface="Times New Roman"/>
                          <a:cs typeface="Times New Roman" pitchFamily="18" charset="0"/>
                        </a:rPr>
                        <a:t>signal</a:t>
                      </a:r>
                      <a:r>
                        <a:rPr lang="it-IT" sz="1200" dirty="0" smtClean="0">
                          <a:latin typeface="Times New Roman" pitchFamily="18" charset="0"/>
                          <a:ea typeface="Times New Roman"/>
                          <a:cs typeface="Times New Roman" pitchFamily="18" charset="0"/>
                        </a:rPr>
                        <a:t> word</a:t>
                      </a:r>
                      <a:endParaRPr lang="it-IT" sz="1200" dirty="0">
                        <a:latin typeface="Times New Roman" pitchFamily="18" charset="0"/>
                        <a:ea typeface="Times New Roman"/>
                        <a:cs typeface="Times New Roman" pitchFamily="18" charset="0"/>
                      </a:endParaRPr>
                    </a:p>
                  </a:txBody>
                  <a:tcPr marL="39203" marR="392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0997">
                <a:tc>
                  <a:txBody>
                    <a:bodyPr/>
                    <a:lstStyle/>
                    <a:p>
                      <a:pPr algn="l">
                        <a:lnSpc>
                          <a:spcPct val="100000"/>
                        </a:lnSpc>
                      </a:pPr>
                      <a:r>
                        <a:rPr lang="it-IT" sz="1200" kern="1200" dirty="0" err="1" smtClean="0">
                          <a:solidFill>
                            <a:schemeClr val="tx1"/>
                          </a:solidFill>
                          <a:latin typeface="Times New Roman" pitchFamily="18" charset="0"/>
                          <a:ea typeface="Times New Roman"/>
                          <a:cs typeface="Times New Roman" pitchFamily="18" charset="0"/>
                        </a:rPr>
                        <a:t>Hazard</a:t>
                      </a:r>
                      <a:r>
                        <a:rPr lang="it-IT" sz="1200" kern="1200" dirty="0" smtClean="0">
                          <a:solidFill>
                            <a:schemeClr val="tx1"/>
                          </a:solidFill>
                          <a:latin typeface="Times New Roman" pitchFamily="18" charset="0"/>
                          <a:ea typeface="Times New Roman"/>
                          <a:cs typeface="Times New Roman" pitchFamily="18" charset="0"/>
                        </a:rPr>
                        <a:t> statement</a:t>
                      </a:r>
                      <a:endParaRPr lang="it-IT" sz="1200" kern="1200" dirty="0">
                        <a:solidFill>
                          <a:schemeClr val="tx1"/>
                        </a:solidFill>
                        <a:latin typeface="Times New Roman" pitchFamily="18" charset="0"/>
                        <a:ea typeface="Times New Roman"/>
                        <a:cs typeface="Times New Roman" pitchFamily="18" charset="0"/>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r>
                        <a:rPr lang="it-IT" sz="1200" kern="1200" baseline="0" dirty="0" smtClean="0">
                          <a:solidFill>
                            <a:schemeClr val="tx1"/>
                          </a:solidFill>
                          <a:latin typeface="Times New Roman" pitchFamily="18" charset="0"/>
                          <a:ea typeface="+mn-ea"/>
                          <a:cs typeface="Times New Roman" pitchFamily="18" charset="0"/>
                        </a:rPr>
                        <a:t>H360: May </a:t>
                      </a:r>
                      <a:r>
                        <a:rPr lang="it-IT" sz="1200" kern="1200" baseline="0" dirty="0" err="1" smtClean="0">
                          <a:solidFill>
                            <a:schemeClr val="tx1"/>
                          </a:solidFill>
                          <a:latin typeface="Times New Roman" pitchFamily="18" charset="0"/>
                          <a:ea typeface="+mn-ea"/>
                          <a:cs typeface="Times New Roman" pitchFamily="18" charset="0"/>
                        </a:rPr>
                        <a:t>damage</a:t>
                      </a:r>
                      <a:r>
                        <a:rPr lang="it-IT" sz="1200" kern="1200" baseline="0" dirty="0" smtClean="0">
                          <a:solidFill>
                            <a:schemeClr val="tx1"/>
                          </a:solidFill>
                          <a:latin typeface="Times New Roman" pitchFamily="18" charset="0"/>
                          <a:ea typeface="+mn-ea"/>
                          <a:cs typeface="Times New Roman" pitchFamily="18" charset="0"/>
                        </a:rPr>
                        <a:t> </a:t>
                      </a:r>
                      <a:r>
                        <a:rPr lang="it-IT" sz="1200" kern="1200" baseline="0" dirty="0" err="1" smtClean="0">
                          <a:solidFill>
                            <a:schemeClr val="tx1"/>
                          </a:solidFill>
                          <a:latin typeface="Times New Roman" pitchFamily="18" charset="0"/>
                          <a:ea typeface="+mn-ea"/>
                          <a:cs typeface="Times New Roman" pitchFamily="18" charset="0"/>
                        </a:rPr>
                        <a:t>fertility</a:t>
                      </a:r>
                      <a:r>
                        <a:rPr lang="it-IT" sz="1200" kern="1200" baseline="0" dirty="0" smtClean="0">
                          <a:solidFill>
                            <a:schemeClr val="tx1"/>
                          </a:solidFill>
                          <a:latin typeface="Times New Roman" pitchFamily="18" charset="0"/>
                          <a:ea typeface="+mn-ea"/>
                          <a:cs typeface="Times New Roman" pitchFamily="18" charset="0"/>
                        </a:rPr>
                        <a:t> or the </a:t>
                      </a:r>
                      <a:r>
                        <a:rPr lang="it-IT" sz="1200" kern="1200" baseline="0" dirty="0" err="1" smtClean="0">
                          <a:solidFill>
                            <a:schemeClr val="tx1"/>
                          </a:solidFill>
                          <a:latin typeface="Times New Roman" pitchFamily="18" charset="0"/>
                          <a:ea typeface="+mn-ea"/>
                          <a:cs typeface="Times New Roman" pitchFamily="18" charset="0"/>
                        </a:rPr>
                        <a:t>unborn</a:t>
                      </a:r>
                      <a:r>
                        <a:rPr lang="it-IT" sz="1200" kern="1200" baseline="0" dirty="0" smtClean="0">
                          <a:solidFill>
                            <a:schemeClr val="tx1"/>
                          </a:solidFill>
                          <a:latin typeface="Times New Roman" pitchFamily="18" charset="0"/>
                          <a:ea typeface="+mn-ea"/>
                          <a:cs typeface="Times New Roman" pitchFamily="18" charset="0"/>
                        </a:rPr>
                        <a:t> </a:t>
                      </a:r>
                      <a:r>
                        <a:rPr lang="it-IT" sz="1200" kern="1200" baseline="0" dirty="0" err="1" smtClean="0">
                          <a:solidFill>
                            <a:schemeClr val="tx1"/>
                          </a:solidFill>
                          <a:latin typeface="Times New Roman" pitchFamily="18" charset="0"/>
                          <a:ea typeface="+mn-ea"/>
                          <a:cs typeface="Times New Roman" pitchFamily="18" charset="0"/>
                        </a:rPr>
                        <a:t>child</a:t>
                      </a:r>
                      <a:r>
                        <a:rPr lang="it-IT" sz="1200" kern="1200" baseline="0" dirty="0" smtClean="0">
                          <a:solidFill>
                            <a:schemeClr val="tx1"/>
                          </a:solidFill>
                          <a:latin typeface="Times New Roman" pitchFamily="18" charset="0"/>
                          <a:ea typeface="+mn-ea"/>
                          <a:cs typeface="Times New Roman" pitchFamily="18" charset="0"/>
                        </a:rPr>
                        <a:t> (state </a:t>
                      </a:r>
                      <a:r>
                        <a:rPr lang="it-IT" sz="1200" kern="1200" baseline="0" dirty="0" err="1" smtClean="0">
                          <a:solidFill>
                            <a:schemeClr val="tx1"/>
                          </a:solidFill>
                          <a:latin typeface="Times New Roman" pitchFamily="18" charset="0"/>
                          <a:ea typeface="+mn-ea"/>
                          <a:cs typeface="Times New Roman" pitchFamily="18" charset="0"/>
                        </a:rPr>
                        <a:t>specific</a:t>
                      </a:r>
                      <a:r>
                        <a:rPr lang="it-IT" sz="1200" kern="1200" baseline="0" dirty="0" smtClean="0">
                          <a:solidFill>
                            <a:schemeClr val="tx1"/>
                          </a:solidFill>
                          <a:latin typeface="Times New Roman" pitchFamily="18" charset="0"/>
                          <a:ea typeface="+mn-ea"/>
                          <a:cs typeface="Times New Roman" pitchFamily="18" charset="0"/>
                        </a:rPr>
                        <a:t> </a:t>
                      </a:r>
                      <a:r>
                        <a:rPr lang="it-IT" sz="1200" kern="1200" baseline="0" dirty="0" err="1" smtClean="0">
                          <a:solidFill>
                            <a:schemeClr val="tx1"/>
                          </a:solidFill>
                          <a:latin typeface="Times New Roman" pitchFamily="18" charset="0"/>
                          <a:ea typeface="+mn-ea"/>
                          <a:cs typeface="Times New Roman" pitchFamily="18" charset="0"/>
                        </a:rPr>
                        <a:t>effect</a:t>
                      </a:r>
                      <a:r>
                        <a:rPr lang="it-IT" sz="1200" kern="1200" baseline="0" dirty="0" smtClean="0">
                          <a:solidFill>
                            <a:schemeClr val="tx1"/>
                          </a:solidFill>
                          <a:latin typeface="Times New Roman" pitchFamily="18" charset="0"/>
                          <a:ea typeface="+mn-ea"/>
                          <a:cs typeface="Times New Roman" pitchFamily="18" charset="0"/>
                        </a:rPr>
                        <a:t> </a:t>
                      </a:r>
                      <a:r>
                        <a:rPr lang="it-IT" sz="1200" kern="1200" baseline="0" dirty="0" err="1" smtClean="0">
                          <a:solidFill>
                            <a:schemeClr val="tx1"/>
                          </a:solidFill>
                          <a:latin typeface="Times New Roman" pitchFamily="18" charset="0"/>
                          <a:ea typeface="+mn-ea"/>
                          <a:cs typeface="Times New Roman" pitchFamily="18" charset="0"/>
                        </a:rPr>
                        <a:t>if</a:t>
                      </a:r>
                      <a:r>
                        <a:rPr lang="it-IT" sz="1200" kern="1200" baseline="0" dirty="0" smtClean="0">
                          <a:solidFill>
                            <a:schemeClr val="tx1"/>
                          </a:solidFill>
                          <a:latin typeface="Times New Roman" pitchFamily="18" charset="0"/>
                          <a:ea typeface="+mn-ea"/>
                          <a:cs typeface="Times New Roman" pitchFamily="18" charset="0"/>
                        </a:rPr>
                        <a:t>  </a:t>
                      </a:r>
                      <a:r>
                        <a:rPr lang="it-IT" sz="1200" kern="1200" baseline="0" dirty="0" err="1" smtClean="0">
                          <a:solidFill>
                            <a:schemeClr val="tx1"/>
                          </a:solidFill>
                          <a:latin typeface="Times New Roman" pitchFamily="18" charset="0"/>
                          <a:ea typeface="+mn-ea"/>
                          <a:cs typeface="Times New Roman" pitchFamily="18" charset="0"/>
                        </a:rPr>
                        <a:t>known</a:t>
                      </a:r>
                      <a:r>
                        <a:rPr lang="it-IT" sz="1200" kern="1200" baseline="0" dirty="0" smtClean="0">
                          <a:solidFill>
                            <a:schemeClr val="tx1"/>
                          </a:solidFill>
                          <a:latin typeface="Times New Roman" pitchFamily="18" charset="0"/>
                          <a:ea typeface="+mn-ea"/>
                          <a:cs typeface="Times New Roman" pitchFamily="18" charset="0"/>
                        </a:rPr>
                        <a:t>) (state </a:t>
                      </a:r>
                      <a:r>
                        <a:rPr lang="it-IT" sz="1200" kern="1200" baseline="0" dirty="0" err="1" smtClean="0">
                          <a:solidFill>
                            <a:schemeClr val="tx1"/>
                          </a:solidFill>
                          <a:latin typeface="Times New Roman" pitchFamily="18" charset="0"/>
                          <a:ea typeface="+mn-ea"/>
                          <a:cs typeface="Times New Roman" pitchFamily="18" charset="0"/>
                        </a:rPr>
                        <a:t>route</a:t>
                      </a:r>
                      <a:r>
                        <a:rPr lang="it-IT" sz="1200" kern="1200" baseline="0" dirty="0" smtClean="0">
                          <a:solidFill>
                            <a:schemeClr val="tx1"/>
                          </a:solidFill>
                          <a:latin typeface="Times New Roman" pitchFamily="18" charset="0"/>
                          <a:ea typeface="+mn-ea"/>
                          <a:cs typeface="Times New Roman" pitchFamily="18" charset="0"/>
                        </a:rPr>
                        <a:t> </a:t>
                      </a:r>
                      <a:r>
                        <a:rPr lang="it-IT" sz="1200" kern="1200" baseline="0" dirty="0" err="1" smtClean="0">
                          <a:solidFill>
                            <a:schemeClr val="tx1"/>
                          </a:solidFill>
                          <a:latin typeface="Times New Roman" pitchFamily="18" charset="0"/>
                          <a:ea typeface="+mn-ea"/>
                          <a:cs typeface="Times New Roman" pitchFamily="18" charset="0"/>
                        </a:rPr>
                        <a:t>of</a:t>
                      </a:r>
                      <a:r>
                        <a:rPr lang="it-IT" sz="1200" kern="1200" baseline="0" dirty="0" smtClean="0">
                          <a:solidFill>
                            <a:schemeClr val="tx1"/>
                          </a:solidFill>
                          <a:latin typeface="Times New Roman" pitchFamily="18" charset="0"/>
                          <a:ea typeface="+mn-ea"/>
                          <a:cs typeface="Times New Roman" pitchFamily="18" charset="0"/>
                        </a:rPr>
                        <a:t> </a:t>
                      </a:r>
                      <a:r>
                        <a:rPr lang="it-IT" sz="1200" kern="1200" baseline="0" dirty="0" err="1" smtClean="0">
                          <a:solidFill>
                            <a:schemeClr val="tx1"/>
                          </a:solidFill>
                          <a:latin typeface="Times New Roman" pitchFamily="18" charset="0"/>
                          <a:ea typeface="+mn-ea"/>
                          <a:cs typeface="Times New Roman" pitchFamily="18" charset="0"/>
                        </a:rPr>
                        <a:t>exposure</a:t>
                      </a:r>
                      <a:r>
                        <a:rPr lang="it-IT" sz="1200" kern="1200" baseline="0" dirty="0" smtClean="0">
                          <a:solidFill>
                            <a:schemeClr val="tx1"/>
                          </a:solidFill>
                          <a:latin typeface="Times New Roman" pitchFamily="18" charset="0"/>
                          <a:ea typeface="+mn-ea"/>
                          <a:cs typeface="Times New Roman" pitchFamily="18" charset="0"/>
                        </a:rPr>
                        <a:t> </a:t>
                      </a:r>
                      <a:r>
                        <a:rPr lang="it-IT" sz="1200" kern="1200" baseline="0" dirty="0" err="1" smtClean="0">
                          <a:solidFill>
                            <a:schemeClr val="tx1"/>
                          </a:solidFill>
                          <a:latin typeface="Times New Roman" pitchFamily="18" charset="0"/>
                          <a:ea typeface="+mn-ea"/>
                          <a:cs typeface="Times New Roman" pitchFamily="18" charset="0"/>
                        </a:rPr>
                        <a:t>if</a:t>
                      </a:r>
                      <a:r>
                        <a:rPr lang="it-IT" sz="1200" kern="1200" baseline="0" dirty="0" smtClean="0">
                          <a:solidFill>
                            <a:schemeClr val="tx1"/>
                          </a:solidFill>
                          <a:latin typeface="Times New Roman" pitchFamily="18" charset="0"/>
                          <a:ea typeface="+mn-ea"/>
                          <a:cs typeface="Times New Roman" pitchFamily="18" charset="0"/>
                        </a:rPr>
                        <a:t> </a:t>
                      </a:r>
                      <a:r>
                        <a:rPr lang="it-IT" sz="1200" kern="1200" baseline="0" dirty="0" err="1" smtClean="0">
                          <a:solidFill>
                            <a:schemeClr val="tx1"/>
                          </a:solidFill>
                          <a:latin typeface="Times New Roman" pitchFamily="18" charset="0"/>
                          <a:ea typeface="+mn-ea"/>
                          <a:cs typeface="Times New Roman" pitchFamily="18" charset="0"/>
                        </a:rPr>
                        <a:t>it</a:t>
                      </a:r>
                      <a:r>
                        <a:rPr lang="it-IT" sz="1200" kern="1200" baseline="0" dirty="0" smtClean="0">
                          <a:solidFill>
                            <a:schemeClr val="tx1"/>
                          </a:solidFill>
                          <a:latin typeface="Times New Roman" pitchFamily="18" charset="0"/>
                          <a:ea typeface="+mn-ea"/>
                          <a:cs typeface="Times New Roman" pitchFamily="18" charset="0"/>
                        </a:rPr>
                        <a:t> </a:t>
                      </a:r>
                      <a:r>
                        <a:rPr lang="it-IT" sz="1200" kern="1200" baseline="0" dirty="0" err="1" smtClean="0">
                          <a:solidFill>
                            <a:schemeClr val="tx1"/>
                          </a:solidFill>
                          <a:latin typeface="Times New Roman" pitchFamily="18" charset="0"/>
                          <a:ea typeface="+mn-ea"/>
                          <a:cs typeface="Times New Roman" pitchFamily="18" charset="0"/>
                        </a:rPr>
                        <a:t>is</a:t>
                      </a:r>
                      <a:r>
                        <a:rPr lang="it-IT" sz="1200" kern="1200" baseline="0" dirty="0" smtClean="0">
                          <a:solidFill>
                            <a:schemeClr val="tx1"/>
                          </a:solidFill>
                          <a:latin typeface="Times New Roman" pitchFamily="18" charset="0"/>
                          <a:ea typeface="+mn-ea"/>
                          <a:cs typeface="Times New Roman" pitchFamily="18" charset="0"/>
                        </a:rPr>
                        <a:t> </a:t>
                      </a:r>
                      <a:r>
                        <a:rPr lang="it-IT" sz="1200" kern="1200" baseline="0" dirty="0" err="1" smtClean="0">
                          <a:solidFill>
                            <a:schemeClr val="tx1"/>
                          </a:solidFill>
                          <a:latin typeface="Times New Roman" pitchFamily="18" charset="0"/>
                          <a:ea typeface="+mn-ea"/>
                          <a:cs typeface="Times New Roman" pitchFamily="18" charset="0"/>
                        </a:rPr>
                        <a:t>conclusively</a:t>
                      </a:r>
                      <a:r>
                        <a:rPr lang="it-IT" sz="1200" kern="1200" baseline="0" dirty="0" smtClean="0">
                          <a:solidFill>
                            <a:schemeClr val="tx1"/>
                          </a:solidFill>
                          <a:latin typeface="Times New Roman" pitchFamily="18" charset="0"/>
                          <a:ea typeface="+mn-ea"/>
                          <a:cs typeface="Times New Roman" pitchFamily="18" charset="0"/>
                        </a:rPr>
                        <a:t> </a:t>
                      </a:r>
                      <a:r>
                        <a:rPr lang="it-IT" sz="1200" kern="1200" baseline="0" dirty="0" err="1" smtClean="0">
                          <a:solidFill>
                            <a:schemeClr val="tx1"/>
                          </a:solidFill>
                          <a:latin typeface="Times New Roman" pitchFamily="18" charset="0"/>
                          <a:ea typeface="+mn-ea"/>
                          <a:cs typeface="Times New Roman" pitchFamily="18" charset="0"/>
                        </a:rPr>
                        <a:t>proven</a:t>
                      </a:r>
                      <a:r>
                        <a:rPr lang="it-IT" sz="1200" kern="1200" baseline="0" dirty="0" smtClean="0">
                          <a:solidFill>
                            <a:schemeClr val="tx1"/>
                          </a:solidFill>
                          <a:latin typeface="Times New Roman" pitchFamily="18" charset="0"/>
                          <a:ea typeface="+mn-ea"/>
                          <a:cs typeface="Times New Roman" pitchFamily="18" charset="0"/>
                        </a:rPr>
                        <a:t> </a:t>
                      </a:r>
                      <a:r>
                        <a:rPr lang="it-IT" sz="1200" kern="1200" baseline="0" dirty="0" err="1" smtClean="0">
                          <a:solidFill>
                            <a:schemeClr val="tx1"/>
                          </a:solidFill>
                          <a:latin typeface="Times New Roman" pitchFamily="18" charset="0"/>
                          <a:ea typeface="+mn-ea"/>
                          <a:cs typeface="Times New Roman" pitchFamily="18" charset="0"/>
                        </a:rPr>
                        <a:t>that</a:t>
                      </a:r>
                      <a:r>
                        <a:rPr lang="it-IT" sz="1200" kern="1200" baseline="0" dirty="0" smtClean="0">
                          <a:solidFill>
                            <a:schemeClr val="tx1"/>
                          </a:solidFill>
                          <a:latin typeface="Times New Roman" pitchFamily="18" charset="0"/>
                          <a:ea typeface="+mn-ea"/>
                          <a:cs typeface="Times New Roman" pitchFamily="18" charset="0"/>
                        </a:rPr>
                        <a:t> no </a:t>
                      </a:r>
                      <a:r>
                        <a:rPr lang="it-IT" sz="1200" kern="1200" baseline="0" dirty="0" err="1" smtClean="0">
                          <a:solidFill>
                            <a:schemeClr val="tx1"/>
                          </a:solidFill>
                          <a:latin typeface="Times New Roman" pitchFamily="18" charset="0"/>
                          <a:ea typeface="+mn-ea"/>
                          <a:cs typeface="Times New Roman" pitchFamily="18" charset="0"/>
                        </a:rPr>
                        <a:t>other</a:t>
                      </a:r>
                      <a:r>
                        <a:rPr lang="it-IT" sz="1200" kern="1200" baseline="0" dirty="0" smtClean="0">
                          <a:solidFill>
                            <a:schemeClr val="tx1"/>
                          </a:solidFill>
                          <a:latin typeface="Times New Roman" pitchFamily="18" charset="0"/>
                          <a:ea typeface="+mn-ea"/>
                          <a:cs typeface="Times New Roman" pitchFamily="18" charset="0"/>
                        </a:rPr>
                        <a:t> </a:t>
                      </a:r>
                      <a:r>
                        <a:rPr lang="it-IT" sz="1200" kern="1200" baseline="0" dirty="0" err="1" smtClean="0">
                          <a:solidFill>
                            <a:schemeClr val="tx1"/>
                          </a:solidFill>
                          <a:latin typeface="Times New Roman" pitchFamily="18" charset="0"/>
                          <a:ea typeface="+mn-ea"/>
                          <a:cs typeface="Times New Roman" pitchFamily="18" charset="0"/>
                        </a:rPr>
                        <a:t>route</a:t>
                      </a:r>
                      <a:r>
                        <a:rPr lang="it-IT" sz="1200" kern="1200" baseline="0" dirty="0" smtClean="0">
                          <a:solidFill>
                            <a:schemeClr val="tx1"/>
                          </a:solidFill>
                          <a:latin typeface="Times New Roman" pitchFamily="18" charset="0"/>
                          <a:ea typeface="+mn-ea"/>
                          <a:cs typeface="Times New Roman" pitchFamily="18" charset="0"/>
                        </a:rPr>
                        <a:t> </a:t>
                      </a:r>
                      <a:r>
                        <a:rPr lang="it-IT" sz="1200" kern="1200" baseline="0" dirty="0" err="1" smtClean="0">
                          <a:solidFill>
                            <a:schemeClr val="tx1"/>
                          </a:solidFill>
                          <a:latin typeface="Times New Roman" pitchFamily="18" charset="0"/>
                          <a:ea typeface="+mn-ea"/>
                          <a:cs typeface="Times New Roman" pitchFamily="18" charset="0"/>
                        </a:rPr>
                        <a:t>of</a:t>
                      </a:r>
                      <a:r>
                        <a:rPr lang="it-IT" sz="1200" kern="1200" baseline="0" dirty="0" smtClean="0">
                          <a:solidFill>
                            <a:schemeClr val="tx1"/>
                          </a:solidFill>
                          <a:latin typeface="Times New Roman" pitchFamily="18" charset="0"/>
                          <a:ea typeface="+mn-ea"/>
                          <a:cs typeface="Times New Roman" pitchFamily="18" charset="0"/>
                        </a:rPr>
                        <a:t> </a:t>
                      </a:r>
                      <a:r>
                        <a:rPr lang="it-IT" sz="1200" kern="1200" baseline="0" dirty="0" err="1" smtClean="0">
                          <a:solidFill>
                            <a:schemeClr val="tx1"/>
                          </a:solidFill>
                          <a:latin typeface="Times New Roman" pitchFamily="18" charset="0"/>
                          <a:ea typeface="+mn-ea"/>
                          <a:cs typeface="Times New Roman" pitchFamily="18" charset="0"/>
                        </a:rPr>
                        <a:t>exposure</a:t>
                      </a:r>
                      <a:r>
                        <a:rPr lang="it-IT" sz="1200" kern="1200" baseline="0" dirty="0" smtClean="0">
                          <a:solidFill>
                            <a:schemeClr val="tx1"/>
                          </a:solidFill>
                          <a:latin typeface="Times New Roman" pitchFamily="18" charset="0"/>
                          <a:ea typeface="+mn-ea"/>
                          <a:cs typeface="Times New Roman" pitchFamily="18" charset="0"/>
                        </a:rPr>
                        <a:t> cause the </a:t>
                      </a:r>
                      <a:r>
                        <a:rPr lang="it-IT" sz="1200" kern="1200" baseline="0" dirty="0" err="1" smtClean="0">
                          <a:solidFill>
                            <a:schemeClr val="tx1"/>
                          </a:solidFill>
                          <a:latin typeface="Times New Roman" pitchFamily="18" charset="0"/>
                          <a:ea typeface="+mn-ea"/>
                          <a:cs typeface="Times New Roman" pitchFamily="18" charset="0"/>
                        </a:rPr>
                        <a:t>hazard</a:t>
                      </a:r>
                      <a:r>
                        <a:rPr lang="it-IT" sz="1200" kern="1200" baseline="0" dirty="0" smtClean="0">
                          <a:solidFill>
                            <a:schemeClr val="tx1"/>
                          </a:solidFill>
                          <a:latin typeface="Times New Roman" pitchFamily="18" charset="0"/>
                          <a:ea typeface="+mn-ea"/>
                          <a:cs typeface="Times New Roman" pitchFamily="18" charset="0"/>
                        </a:rPr>
                        <a:t>)</a:t>
                      </a:r>
                      <a:endParaRPr lang="it-IT" sz="1200" dirty="0">
                        <a:latin typeface="Times New Roman" pitchFamily="18" charset="0"/>
                        <a:ea typeface="Times New Roman"/>
                        <a:cs typeface="Times New Roman" pitchFamily="18" charset="0"/>
                      </a:endParaRPr>
                    </a:p>
                  </a:txBody>
                  <a:tcPr marL="39203" marR="392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t-IT" sz="1200" kern="1200" baseline="0" dirty="0" smtClean="0">
                          <a:solidFill>
                            <a:schemeClr val="tx1"/>
                          </a:solidFill>
                          <a:latin typeface="Times New Roman" pitchFamily="18" charset="0"/>
                          <a:ea typeface="+mn-ea"/>
                          <a:cs typeface="Times New Roman" pitchFamily="18" charset="0"/>
                        </a:rPr>
                        <a:t>H361: </a:t>
                      </a:r>
                      <a:r>
                        <a:rPr lang="it-IT" sz="1200" kern="1200" baseline="0" dirty="0" err="1" smtClean="0">
                          <a:solidFill>
                            <a:schemeClr val="tx1"/>
                          </a:solidFill>
                          <a:latin typeface="Times New Roman" pitchFamily="18" charset="0"/>
                          <a:ea typeface="+mn-ea"/>
                          <a:cs typeface="Times New Roman" pitchFamily="18" charset="0"/>
                        </a:rPr>
                        <a:t>Suspected</a:t>
                      </a:r>
                      <a:r>
                        <a:rPr lang="it-IT" sz="1200" kern="1200" baseline="0" dirty="0" smtClean="0">
                          <a:solidFill>
                            <a:schemeClr val="tx1"/>
                          </a:solidFill>
                          <a:latin typeface="Times New Roman" pitchFamily="18" charset="0"/>
                          <a:ea typeface="+mn-ea"/>
                          <a:cs typeface="Times New Roman" pitchFamily="18" charset="0"/>
                        </a:rPr>
                        <a:t> </a:t>
                      </a:r>
                      <a:r>
                        <a:rPr lang="it-IT" sz="1200" kern="1200" baseline="0" dirty="0" err="1" smtClean="0">
                          <a:solidFill>
                            <a:schemeClr val="tx1"/>
                          </a:solidFill>
                          <a:latin typeface="Times New Roman" pitchFamily="18" charset="0"/>
                          <a:ea typeface="+mn-ea"/>
                          <a:cs typeface="Times New Roman" pitchFamily="18" charset="0"/>
                        </a:rPr>
                        <a:t>of</a:t>
                      </a:r>
                      <a:r>
                        <a:rPr lang="it-IT" sz="1200" kern="1200" baseline="0" dirty="0" smtClean="0">
                          <a:solidFill>
                            <a:schemeClr val="tx1"/>
                          </a:solidFill>
                          <a:latin typeface="Times New Roman" pitchFamily="18" charset="0"/>
                          <a:ea typeface="+mn-ea"/>
                          <a:cs typeface="Times New Roman" pitchFamily="18" charset="0"/>
                        </a:rPr>
                        <a:t> </a:t>
                      </a:r>
                      <a:r>
                        <a:rPr lang="it-IT" sz="1200" kern="1200" baseline="0" dirty="0" err="1" smtClean="0">
                          <a:solidFill>
                            <a:schemeClr val="tx1"/>
                          </a:solidFill>
                          <a:latin typeface="Times New Roman" pitchFamily="18" charset="0"/>
                          <a:ea typeface="+mn-ea"/>
                          <a:cs typeface="Times New Roman" pitchFamily="18" charset="0"/>
                        </a:rPr>
                        <a:t>damaging</a:t>
                      </a:r>
                      <a:r>
                        <a:rPr lang="it-IT" sz="1200" kern="1200" baseline="0" dirty="0" smtClean="0">
                          <a:solidFill>
                            <a:schemeClr val="tx1"/>
                          </a:solidFill>
                          <a:latin typeface="Times New Roman" pitchFamily="18" charset="0"/>
                          <a:ea typeface="+mn-ea"/>
                          <a:cs typeface="Times New Roman" pitchFamily="18" charset="0"/>
                        </a:rPr>
                        <a:t> </a:t>
                      </a:r>
                      <a:r>
                        <a:rPr lang="it-IT" sz="1200" kern="1200" baseline="0" dirty="0" err="1" smtClean="0">
                          <a:solidFill>
                            <a:schemeClr val="tx1"/>
                          </a:solidFill>
                          <a:latin typeface="Times New Roman" pitchFamily="18" charset="0"/>
                          <a:ea typeface="+mn-ea"/>
                          <a:cs typeface="Times New Roman" pitchFamily="18" charset="0"/>
                        </a:rPr>
                        <a:t>fertility</a:t>
                      </a:r>
                      <a:r>
                        <a:rPr lang="it-IT" sz="1200" kern="1200" baseline="0" dirty="0" smtClean="0">
                          <a:solidFill>
                            <a:schemeClr val="tx1"/>
                          </a:solidFill>
                          <a:latin typeface="Times New Roman" pitchFamily="18" charset="0"/>
                          <a:ea typeface="+mn-ea"/>
                          <a:cs typeface="Times New Roman" pitchFamily="18" charset="0"/>
                        </a:rPr>
                        <a:t> or the </a:t>
                      </a:r>
                      <a:r>
                        <a:rPr lang="it-IT" sz="1200" kern="1200" baseline="0" dirty="0" err="1" smtClean="0">
                          <a:solidFill>
                            <a:schemeClr val="tx1"/>
                          </a:solidFill>
                          <a:latin typeface="Times New Roman" pitchFamily="18" charset="0"/>
                          <a:ea typeface="+mn-ea"/>
                          <a:cs typeface="Times New Roman" pitchFamily="18" charset="0"/>
                        </a:rPr>
                        <a:t>unborn</a:t>
                      </a:r>
                      <a:r>
                        <a:rPr lang="it-IT" sz="1200" kern="1200" baseline="0" dirty="0" smtClean="0">
                          <a:solidFill>
                            <a:schemeClr val="tx1"/>
                          </a:solidFill>
                          <a:latin typeface="Times New Roman" pitchFamily="18" charset="0"/>
                          <a:ea typeface="+mn-ea"/>
                          <a:cs typeface="Times New Roman" pitchFamily="18" charset="0"/>
                        </a:rPr>
                        <a:t> </a:t>
                      </a:r>
                      <a:r>
                        <a:rPr lang="it-IT" sz="1200" kern="1200" baseline="0" dirty="0" err="1" smtClean="0">
                          <a:solidFill>
                            <a:schemeClr val="tx1"/>
                          </a:solidFill>
                          <a:latin typeface="Times New Roman" pitchFamily="18" charset="0"/>
                          <a:ea typeface="+mn-ea"/>
                          <a:cs typeface="Times New Roman" pitchFamily="18" charset="0"/>
                        </a:rPr>
                        <a:t>child</a:t>
                      </a:r>
                      <a:r>
                        <a:rPr lang="it-IT" sz="1200" kern="1200" baseline="0" dirty="0" smtClean="0">
                          <a:solidFill>
                            <a:schemeClr val="tx1"/>
                          </a:solidFill>
                          <a:latin typeface="Times New Roman" pitchFamily="18" charset="0"/>
                          <a:ea typeface="+mn-ea"/>
                          <a:cs typeface="Times New Roman" pitchFamily="18" charset="0"/>
                        </a:rPr>
                        <a:t> (state </a:t>
                      </a:r>
                      <a:r>
                        <a:rPr lang="it-IT" sz="1200" kern="1200" baseline="0" dirty="0" err="1" smtClean="0">
                          <a:solidFill>
                            <a:schemeClr val="tx1"/>
                          </a:solidFill>
                          <a:latin typeface="Times New Roman" pitchFamily="18" charset="0"/>
                          <a:ea typeface="+mn-ea"/>
                          <a:cs typeface="Times New Roman" pitchFamily="18" charset="0"/>
                        </a:rPr>
                        <a:t>specific</a:t>
                      </a:r>
                      <a:r>
                        <a:rPr lang="it-IT" sz="1200" kern="1200" baseline="0" dirty="0" smtClean="0">
                          <a:solidFill>
                            <a:schemeClr val="tx1"/>
                          </a:solidFill>
                          <a:latin typeface="Times New Roman" pitchFamily="18" charset="0"/>
                          <a:ea typeface="+mn-ea"/>
                          <a:cs typeface="Times New Roman" pitchFamily="18" charset="0"/>
                        </a:rPr>
                        <a:t> </a:t>
                      </a:r>
                      <a:r>
                        <a:rPr lang="it-IT" sz="1200" kern="1200" baseline="0" dirty="0" err="1" smtClean="0">
                          <a:solidFill>
                            <a:schemeClr val="tx1"/>
                          </a:solidFill>
                          <a:latin typeface="Times New Roman" pitchFamily="18" charset="0"/>
                          <a:ea typeface="+mn-ea"/>
                          <a:cs typeface="Times New Roman" pitchFamily="18" charset="0"/>
                        </a:rPr>
                        <a:t>effect</a:t>
                      </a:r>
                      <a:r>
                        <a:rPr lang="it-IT" sz="1200" kern="1200" baseline="0" dirty="0" smtClean="0">
                          <a:solidFill>
                            <a:schemeClr val="tx1"/>
                          </a:solidFill>
                          <a:latin typeface="Times New Roman" pitchFamily="18" charset="0"/>
                          <a:ea typeface="+mn-ea"/>
                          <a:cs typeface="Times New Roman" pitchFamily="18" charset="0"/>
                        </a:rPr>
                        <a:t> </a:t>
                      </a:r>
                      <a:r>
                        <a:rPr lang="it-IT" sz="1200" kern="1200" baseline="0" dirty="0" err="1" smtClean="0">
                          <a:solidFill>
                            <a:schemeClr val="tx1"/>
                          </a:solidFill>
                          <a:latin typeface="Times New Roman" pitchFamily="18" charset="0"/>
                          <a:ea typeface="+mn-ea"/>
                          <a:cs typeface="Times New Roman" pitchFamily="18" charset="0"/>
                        </a:rPr>
                        <a:t>if</a:t>
                      </a:r>
                      <a:r>
                        <a:rPr lang="it-IT" sz="1200" kern="1200" baseline="0" dirty="0" smtClean="0">
                          <a:solidFill>
                            <a:schemeClr val="tx1"/>
                          </a:solidFill>
                          <a:latin typeface="Times New Roman" pitchFamily="18" charset="0"/>
                          <a:ea typeface="+mn-ea"/>
                          <a:cs typeface="Times New Roman" pitchFamily="18" charset="0"/>
                        </a:rPr>
                        <a:t>  </a:t>
                      </a:r>
                      <a:r>
                        <a:rPr lang="it-IT" sz="1200" kern="1200" baseline="0" dirty="0" err="1" smtClean="0">
                          <a:solidFill>
                            <a:schemeClr val="tx1"/>
                          </a:solidFill>
                          <a:latin typeface="Times New Roman" pitchFamily="18" charset="0"/>
                          <a:ea typeface="+mn-ea"/>
                          <a:cs typeface="Times New Roman" pitchFamily="18" charset="0"/>
                        </a:rPr>
                        <a:t>known</a:t>
                      </a:r>
                      <a:r>
                        <a:rPr lang="it-IT" sz="1200" kern="1200" baseline="0" dirty="0" smtClean="0">
                          <a:solidFill>
                            <a:schemeClr val="tx1"/>
                          </a:solidFill>
                          <a:latin typeface="Times New Roman" pitchFamily="18" charset="0"/>
                          <a:ea typeface="+mn-ea"/>
                          <a:cs typeface="Times New Roman" pitchFamily="18" charset="0"/>
                        </a:rPr>
                        <a:t>) (state </a:t>
                      </a:r>
                      <a:r>
                        <a:rPr lang="it-IT" sz="1200" kern="1200" baseline="0" dirty="0" err="1" smtClean="0">
                          <a:solidFill>
                            <a:schemeClr val="tx1"/>
                          </a:solidFill>
                          <a:latin typeface="Times New Roman" pitchFamily="18" charset="0"/>
                          <a:ea typeface="+mn-ea"/>
                          <a:cs typeface="Times New Roman" pitchFamily="18" charset="0"/>
                        </a:rPr>
                        <a:t>route</a:t>
                      </a:r>
                      <a:r>
                        <a:rPr lang="it-IT" sz="1200" kern="1200" baseline="0" dirty="0" smtClean="0">
                          <a:solidFill>
                            <a:schemeClr val="tx1"/>
                          </a:solidFill>
                          <a:latin typeface="Times New Roman" pitchFamily="18" charset="0"/>
                          <a:ea typeface="+mn-ea"/>
                          <a:cs typeface="Times New Roman" pitchFamily="18" charset="0"/>
                        </a:rPr>
                        <a:t> </a:t>
                      </a:r>
                      <a:r>
                        <a:rPr lang="it-IT" sz="1200" kern="1200" baseline="0" dirty="0" err="1" smtClean="0">
                          <a:solidFill>
                            <a:schemeClr val="tx1"/>
                          </a:solidFill>
                          <a:latin typeface="Times New Roman" pitchFamily="18" charset="0"/>
                          <a:ea typeface="+mn-ea"/>
                          <a:cs typeface="Times New Roman" pitchFamily="18" charset="0"/>
                        </a:rPr>
                        <a:t>of</a:t>
                      </a:r>
                      <a:r>
                        <a:rPr lang="it-IT" sz="1200" kern="1200" baseline="0" dirty="0" smtClean="0">
                          <a:solidFill>
                            <a:schemeClr val="tx1"/>
                          </a:solidFill>
                          <a:latin typeface="Times New Roman" pitchFamily="18" charset="0"/>
                          <a:ea typeface="+mn-ea"/>
                          <a:cs typeface="Times New Roman" pitchFamily="18" charset="0"/>
                        </a:rPr>
                        <a:t> </a:t>
                      </a:r>
                      <a:r>
                        <a:rPr lang="it-IT" sz="1200" kern="1200" baseline="0" dirty="0" err="1" smtClean="0">
                          <a:solidFill>
                            <a:schemeClr val="tx1"/>
                          </a:solidFill>
                          <a:latin typeface="Times New Roman" pitchFamily="18" charset="0"/>
                          <a:ea typeface="+mn-ea"/>
                          <a:cs typeface="Times New Roman" pitchFamily="18" charset="0"/>
                        </a:rPr>
                        <a:t>exposure</a:t>
                      </a:r>
                      <a:r>
                        <a:rPr lang="it-IT" sz="1200" kern="1200" baseline="0" dirty="0" smtClean="0">
                          <a:solidFill>
                            <a:schemeClr val="tx1"/>
                          </a:solidFill>
                          <a:latin typeface="Times New Roman" pitchFamily="18" charset="0"/>
                          <a:ea typeface="+mn-ea"/>
                          <a:cs typeface="Times New Roman" pitchFamily="18" charset="0"/>
                        </a:rPr>
                        <a:t> </a:t>
                      </a:r>
                      <a:r>
                        <a:rPr lang="it-IT" sz="1200" kern="1200" baseline="0" dirty="0" err="1" smtClean="0">
                          <a:solidFill>
                            <a:schemeClr val="tx1"/>
                          </a:solidFill>
                          <a:latin typeface="Times New Roman" pitchFamily="18" charset="0"/>
                          <a:ea typeface="+mn-ea"/>
                          <a:cs typeface="Times New Roman" pitchFamily="18" charset="0"/>
                        </a:rPr>
                        <a:t>if</a:t>
                      </a:r>
                      <a:r>
                        <a:rPr lang="it-IT" sz="1200" kern="1200" baseline="0" dirty="0" smtClean="0">
                          <a:solidFill>
                            <a:schemeClr val="tx1"/>
                          </a:solidFill>
                          <a:latin typeface="Times New Roman" pitchFamily="18" charset="0"/>
                          <a:ea typeface="+mn-ea"/>
                          <a:cs typeface="Times New Roman" pitchFamily="18" charset="0"/>
                        </a:rPr>
                        <a:t> </a:t>
                      </a:r>
                      <a:r>
                        <a:rPr lang="it-IT" sz="1200" kern="1200" baseline="0" dirty="0" err="1" smtClean="0">
                          <a:solidFill>
                            <a:schemeClr val="tx1"/>
                          </a:solidFill>
                          <a:latin typeface="Times New Roman" pitchFamily="18" charset="0"/>
                          <a:ea typeface="+mn-ea"/>
                          <a:cs typeface="Times New Roman" pitchFamily="18" charset="0"/>
                        </a:rPr>
                        <a:t>it</a:t>
                      </a:r>
                      <a:r>
                        <a:rPr lang="it-IT" sz="1200" kern="1200" baseline="0" dirty="0" smtClean="0">
                          <a:solidFill>
                            <a:schemeClr val="tx1"/>
                          </a:solidFill>
                          <a:latin typeface="Times New Roman" pitchFamily="18" charset="0"/>
                          <a:ea typeface="+mn-ea"/>
                          <a:cs typeface="Times New Roman" pitchFamily="18" charset="0"/>
                        </a:rPr>
                        <a:t> </a:t>
                      </a:r>
                      <a:r>
                        <a:rPr lang="it-IT" sz="1200" kern="1200" baseline="0" dirty="0" err="1" smtClean="0">
                          <a:solidFill>
                            <a:schemeClr val="tx1"/>
                          </a:solidFill>
                          <a:latin typeface="Times New Roman" pitchFamily="18" charset="0"/>
                          <a:ea typeface="+mn-ea"/>
                          <a:cs typeface="Times New Roman" pitchFamily="18" charset="0"/>
                        </a:rPr>
                        <a:t>is</a:t>
                      </a:r>
                      <a:r>
                        <a:rPr lang="it-IT" sz="1200" kern="1200" baseline="0" dirty="0" smtClean="0">
                          <a:solidFill>
                            <a:schemeClr val="tx1"/>
                          </a:solidFill>
                          <a:latin typeface="Times New Roman" pitchFamily="18" charset="0"/>
                          <a:ea typeface="+mn-ea"/>
                          <a:cs typeface="Times New Roman" pitchFamily="18" charset="0"/>
                        </a:rPr>
                        <a:t> </a:t>
                      </a:r>
                      <a:r>
                        <a:rPr lang="it-IT" sz="1200" kern="1200" baseline="0" dirty="0" err="1" smtClean="0">
                          <a:solidFill>
                            <a:schemeClr val="tx1"/>
                          </a:solidFill>
                          <a:latin typeface="Times New Roman" pitchFamily="18" charset="0"/>
                          <a:ea typeface="+mn-ea"/>
                          <a:cs typeface="Times New Roman" pitchFamily="18" charset="0"/>
                        </a:rPr>
                        <a:t>conclusively</a:t>
                      </a:r>
                      <a:r>
                        <a:rPr lang="it-IT" sz="1200" kern="1200" baseline="0" dirty="0" smtClean="0">
                          <a:solidFill>
                            <a:schemeClr val="tx1"/>
                          </a:solidFill>
                          <a:latin typeface="Times New Roman" pitchFamily="18" charset="0"/>
                          <a:ea typeface="+mn-ea"/>
                          <a:cs typeface="Times New Roman" pitchFamily="18" charset="0"/>
                        </a:rPr>
                        <a:t> </a:t>
                      </a:r>
                      <a:r>
                        <a:rPr lang="it-IT" sz="1200" kern="1200" baseline="0" dirty="0" err="1" smtClean="0">
                          <a:solidFill>
                            <a:schemeClr val="tx1"/>
                          </a:solidFill>
                          <a:latin typeface="Times New Roman" pitchFamily="18" charset="0"/>
                          <a:ea typeface="+mn-ea"/>
                          <a:cs typeface="Times New Roman" pitchFamily="18" charset="0"/>
                        </a:rPr>
                        <a:t>proven</a:t>
                      </a:r>
                      <a:r>
                        <a:rPr lang="it-IT" sz="1200" kern="1200" baseline="0" dirty="0" smtClean="0">
                          <a:solidFill>
                            <a:schemeClr val="tx1"/>
                          </a:solidFill>
                          <a:latin typeface="Times New Roman" pitchFamily="18" charset="0"/>
                          <a:ea typeface="+mn-ea"/>
                          <a:cs typeface="Times New Roman" pitchFamily="18" charset="0"/>
                        </a:rPr>
                        <a:t> </a:t>
                      </a:r>
                      <a:r>
                        <a:rPr lang="it-IT" sz="1200" kern="1200" baseline="0" dirty="0" err="1" smtClean="0">
                          <a:solidFill>
                            <a:schemeClr val="tx1"/>
                          </a:solidFill>
                          <a:latin typeface="Times New Roman" pitchFamily="18" charset="0"/>
                          <a:ea typeface="+mn-ea"/>
                          <a:cs typeface="Times New Roman" pitchFamily="18" charset="0"/>
                        </a:rPr>
                        <a:t>that</a:t>
                      </a:r>
                      <a:r>
                        <a:rPr lang="it-IT" sz="1200" kern="1200" baseline="0" dirty="0" smtClean="0">
                          <a:solidFill>
                            <a:schemeClr val="tx1"/>
                          </a:solidFill>
                          <a:latin typeface="Times New Roman" pitchFamily="18" charset="0"/>
                          <a:ea typeface="+mn-ea"/>
                          <a:cs typeface="Times New Roman" pitchFamily="18" charset="0"/>
                        </a:rPr>
                        <a:t> no </a:t>
                      </a:r>
                      <a:r>
                        <a:rPr lang="it-IT" sz="1200" kern="1200" baseline="0" dirty="0" err="1" smtClean="0">
                          <a:solidFill>
                            <a:schemeClr val="tx1"/>
                          </a:solidFill>
                          <a:latin typeface="Times New Roman" pitchFamily="18" charset="0"/>
                          <a:ea typeface="+mn-ea"/>
                          <a:cs typeface="Times New Roman" pitchFamily="18" charset="0"/>
                        </a:rPr>
                        <a:t>other</a:t>
                      </a:r>
                      <a:r>
                        <a:rPr lang="it-IT" sz="1200" kern="1200" baseline="0" dirty="0" smtClean="0">
                          <a:solidFill>
                            <a:schemeClr val="tx1"/>
                          </a:solidFill>
                          <a:latin typeface="Times New Roman" pitchFamily="18" charset="0"/>
                          <a:ea typeface="+mn-ea"/>
                          <a:cs typeface="Times New Roman" pitchFamily="18" charset="0"/>
                        </a:rPr>
                        <a:t> </a:t>
                      </a:r>
                      <a:r>
                        <a:rPr lang="it-IT" sz="1200" kern="1200" baseline="0" dirty="0" err="1" smtClean="0">
                          <a:solidFill>
                            <a:schemeClr val="tx1"/>
                          </a:solidFill>
                          <a:latin typeface="Times New Roman" pitchFamily="18" charset="0"/>
                          <a:ea typeface="+mn-ea"/>
                          <a:cs typeface="Times New Roman" pitchFamily="18" charset="0"/>
                        </a:rPr>
                        <a:t>route</a:t>
                      </a:r>
                      <a:r>
                        <a:rPr lang="it-IT" sz="1200" kern="1200" baseline="0" dirty="0" smtClean="0">
                          <a:solidFill>
                            <a:schemeClr val="tx1"/>
                          </a:solidFill>
                          <a:latin typeface="Times New Roman" pitchFamily="18" charset="0"/>
                          <a:ea typeface="+mn-ea"/>
                          <a:cs typeface="Times New Roman" pitchFamily="18" charset="0"/>
                        </a:rPr>
                        <a:t> </a:t>
                      </a:r>
                      <a:r>
                        <a:rPr lang="it-IT" sz="1200" kern="1200" baseline="0" dirty="0" err="1" smtClean="0">
                          <a:solidFill>
                            <a:schemeClr val="tx1"/>
                          </a:solidFill>
                          <a:latin typeface="Times New Roman" pitchFamily="18" charset="0"/>
                          <a:ea typeface="+mn-ea"/>
                          <a:cs typeface="Times New Roman" pitchFamily="18" charset="0"/>
                        </a:rPr>
                        <a:t>of</a:t>
                      </a:r>
                      <a:r>
                        <a:rPr lang="it-IT" sz="1200" kern="1200" baseline="0" dirty="0" smtClean="0">
                          <a:solidFill>
                            <a:schemeClr val="tx1"/>
                          </a:solidFill>
                          <a:latin typeface="Times New Roman" pitchFamily="18" charset="0"/>
                          <a:ea typeface="+mn-ea"/>
                          <a:cs typeface="Times New Roman" pitchFamily="18" charset="0"/>
                        </a:rPr>
                        <a:t> </a:t>
                      </a:r>
                      <a:r>
                        <a:rPr lang="it-IT" sz="1200" kern="1200" baseline="0" dirty="0" err="1" smtClean="0">
                          <a:solidFill>
                            <a:schemeClr val="tx1"/>
                          </a:solidFill>
                          <a:latin typeface="Times New Roman" pitchFamily="18" charset="0"/>
                          <a:ea typeface="+mn-ea"/>
                          <a:cs typeface="Times New Roman" pitchFamily="18" charset="0"/>
                        </a:rPr>
                        <a:t>exposure</a:t>
                      </a:r>
                      <a:r>
                        <a:rPr lang="it-IT" sz="1200" kern="1200" baseline="0" dirty="0" smtClean="0">
                          <a:solidFill>
                            <a:schemeClr val="tx1"/>
                          </a:solidFill>
                          <a:latin typeface="Times New Roman" pitchFamily="18" charset="0"/>
                          <a:ea typeface="+mn-ea"/>
                          <a:cs typeface="Times New Roman" pitchFamily="18" charset="0"/>
                        </a:rPr>
                        <a:t> cause the </a:t>
                      </a:r>
                      <a:r>
                        <a:rPr lang="it-IT" sz="1200" kern="1200" baseline="0" dirty="0" err="1" smtClean="0">
                          <a:solidFill>
                            <a:schemeClr val="tx1"/>
                          </a:solidFill>
                          <a:latin typeface="Times New Roman" pitchFamily="18" charset="0"/>
                          <a:ea typeface="+mn-ea"/>
                          <a:cs typeface="Times New Roman" pitchFamily="18" charset="0"/>
                        </a:rPr>
                        <a:t>hazard</a:t>
                      </a:r>
                      <a:r>
                        <a:rPr lang="it-IT" sz="1200" kern="1200" baseline="0" dirty="0" smtClean="0">
                          <a:solidFill>
                            <a:schemeClr val="tx1"/>
                          </a:solidFill>
                          <a:latin typeface="Times New Roman" pitchFamily="18" charset="0"/>
                          <a:ea typeface="+mn-ea"/>
                          <a:cs typeface="Times New Roman" pitchFamily="18" charset="0"/>
                        </a:rPr>
                        <a:t>)</a:t>
                      </a:r>
                      <a:endParaRPr lang="it-IT" sz="1200" dirty="0">
                        <a:latin typeface="Times New Roman" pitchFamily="18" charset="0"/>
                        <a:ea typeface="Times New Roman"/>
                        <a:cs typeface="Times New Roman" pitchFamily="18" charset="0"/>
                      </a:endParaRPr>
                    </a:p>
                  </a:txBody>
                  <a:tcPr marL="39203" marR="392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t-IT" sz="1200" kern="1200" baseline="0" dirty="0" smtClean="0">
                          <a:solidFill>
                            <a:schemeClr val="tx1"/>
                          </a:solidFill>
                          <a:latin typeface="Times New Roman" pitchFamily="18" charset="0"/>
                          <a:ea typeface="+mn-ea"/>
                          <a:cs typeface="Times New Roman" pitchFamily="18" charset="0"/>
                        </a:rPr>
                        <a:t>H362: May cause </a:t>
                      </a:r>
                      <a:r>
                        <a:rPr lang="it-IT" sz="1200" kern="1200" baseline="0" dirty="0" err="1" smtClean="0">
                          <a:solidFill>
                            <a:schemeClr val="tx1"/>
                          </a:solidFill>
                          <a:latin typeface="Times New Roman" pitchFamily="18" charset="0"/>
                          <a:ea typeface="+mn-ea"/>
                          <a:cs typeface="Times New Roman" pitchFamily="18" charset="0"/>
                        </a:rPr>
                        <a:t>harm</a:t>
                      </a:r>
                      <a:r>
                        <a:rPr lang="it-IT" sz="1200" kern="1200" baseline="0" dirty="0" smtClean="0">
                          <a:solidFill>
                            <a:schemeClr val="tx1"/>
                          </a:solidFill>
                          <a:latin typeface="Times New Roman" pitchFamily="18" charset="0"/>
                          <a:ea typeface="+mn-ea"/>
                          <a:cs typeface="Times New Roman" pitchFamily="18" charset="0"/>
                        </a:rPr>
                        <a:t> </a:t>
                      </a:r>
                      <a:r>
                        <a:rPr lang="it-IT" sz="1200" kern="1200" baseline="0" dirty="0" err="1" smtClean="0">
                          <a:solidFill>
                            <a:schemeClr val="tx1"/>
                          </a:solidFill>
                          <a:latin typeface="Times New Roman" pitchFamily="18" charset="0"/>
                          <a:ea typeface="+mn-ea"/>
                          <a:cs typeface="Times New Roman" pitchFamily="18" charset="0"/>
                        </a:rPr>
                        <a:t>to</a:t>
                      </a:r>
                      <a:r>
                        <a:rPr lang="it-IT" sz="1200" kern="1200" baseline="0" dirty="0" smtClean="0">
                          <a:solidFill>
                            <a:schemeClr val="tx1"/>
                          </a:solidFill>
                          <a:latin typeface="Times New Roman" pitchFamily="18" charset="0"/>
                          <a:ea typeface="+mn-ea"/>
                          <a:cs typeface="Times New Roman" pitchFamily="18" charset="0"/>
                        </a:rPr>
                        <a:t> </a:t>
                      </a:r>
                      <a:r>
                        <a:rPr lang="it-IT" sz="1200" kern="1200" baseline="0" dirty="0" err="1" smtClean="0">
                          <a:solidFill>
                            <a:schemeClr val="tx1"/>
                          </a:solidFill>
                          <a:latin typeface="Times New Roman" pitchFamily="18" charset="0"/>
                          <a:ea typeface="+mn-ea"/>
                          <a:cs typeface="Times New Roman" pitchFamily="18" charset="0"/>
                        </a:rPr>
                        <a:t>breat-fed</a:t>
                      </a:r>
                      <a:r>
                        <a:rPr lang="it-IT" sz="1200" kern="1200" baseline="0" dirty="0" smtClean="0">
                          <a:solidFill>
                            <a:schemeClr val="tx1"/>
                          </a:solidFill>
                          <a:latin typeface="Times New Roman" pitchFamily="18" charset="0"/>
                          <a:ea typeface="+mn-ea"/>
                          <a:cs typeface="Times New Roman" pitchFamily="18" charset="0"/>
                        </a:rPr>
                        <a:t> </a:t>
                      </a:r>
                      <a:r>
                        <a:rPr lang="it-IT" sz="1200" kern="1200" baseline="0" dirty="0" err="1" smtClean="0">
                          <a:solidFill>
                            <a:schemeClr val="tx1"/>
                          </a:solidFill>
                          <a:latin typeface="Times New Roman" pitchFamily="18" charset="0"/>
                          <a:ea typeface="+mn-ea"/>
                          <a:cs typeface="Times New Roman" pitchFamily="18" charset="0"/>
                        </a:rPr>
                        <a:t>children</a:t>
                      </a:r>
                      <a:endParaRPr lang="it-IT" sz="1200" dirty="0">
                        <a:latin typeface="Times New Roman" pitchFamily="18" charset="0"/>
                        <a:ea typeface="Times New Roman"/>
                        <a:cs typeface="Times New Roman" pitchFamily="18" charset="0"/>
                      </a:endParaRPr>
                    </a:p>
                  </a:txBody>
                  <a:tcPr marL="39203" marR="392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4063">
                <a:tc>
                  <a:txBody>
                    <a:bodyPr/>
                    <a:lstStyle/>
                    <a:p>
                      <a:pPr algn="l">
                        <a:lnSpc>
                          <a:spcPct val="100000"/>
                        </a:lnSpc>
                      </a:pPr>
                      <a:r>
                        <a:rPr lang="it-IT" sz="1200" kern="1200" dirty="0" err="1" smtClean="0">
                          <a:solidFill>
                            <a:schemeClr val="tx1"/>
                          </a:solidFill>
                          <a:latin typeface="Times New Roman" pitchFamily="18" charset="0"/>
                          <a:ea typeface="Times New Roman"/>
                          <a:cs typeface="Times New Roman" pitchFamily="18" charset="0"/>
                        </a:rPr>
                        <a:t>Precautionary</a:t>
                      </a:r>
                      <a:r>
                        <a:rPr lang="it-IT" sz="1200" kern="1200" dirty="0" smtClean="0">
                          <a:solidFill>
                            <a:schemeClr val="tx1"/>
                          </a:solidFill>
                          <a:latin typeface="Times New Roman" pitchFamily="18" charset="0"/>
                          <a:ea typeface="Times New Roman"/>
                          <a:cs typeface="Times New Roman" pitchFamily="18" charset="0"/>
                        </a:rPr>
                        <a:t> statement</a:t>
                      </a:r>
                    </a:p>
                    <a:p>
                      <a:pPr algn="l">
                        <a:lnSpc>
                          <a:spcPct val="100000"/>
                        </a:lnSpc>
                      </a:pPr>
                      <a:r>
                        <a:rPr lang="it-IT" sz="1200" kern="1200" dirty="0" err="1" smtClean="0">
                          <a:solidFill>
                            <a:schemeClr val="tx1"/>
                          </a:solidFill>
                          <a:latin typeface="Times New Roman" pitchFamily="18" charset="0"/>
                          <a:ea typeface="Times New Roman"/>
                          <a:cs typeface="Times New Roman" pitchFamily="18" charset="0"/>
                        </a:rPr>
                        <a:t>Prevention</a:t>
                      </a:r>
                      <a:endParaRPr lang="it-IT" sz="1200" kern="1200" dirty="0" smtClean="0">
                        <a:solidFill>
                          <a:schemeClr val="tx1"/>
                        </a:solidFill>
                        <a:latin typeface="Times New Roman" pitchFamily="18" charset="0"/>
                        <a:ea typeface="Times New Roman"/>
                        <a:cs typeface="Times New Roman" pitchFamily="18" charset="0"/>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0000"/>
                        </a:lnSpc>
                        <a:spcBef>
                          <a:spcPts val="400"/>
                        </a:spcBef>
                        <a:spcAft>
                          <a:spcPts val="400"/>
                        </a:spcAft>
                      </a:pPr>
                      <a:r>
                        <a:rPr lang="it-IT" sz="1200" dirty="0" smtClean="0">
                          <a:latin typeface="Times New Roman" pitchFamily="18" charset="0"/>
                          <a:ea typeface="Times New Roman"/>
                          <a:cs typeface="Times New Roman" pitchFamily="18" charset="0"/>
                        </a:rPr>
                        <a:t>P201 </a:t>
                      </a:r>
                      <a:br>
                        <a:rPr lang="it-IT" sz="1200" dirty="0" smtClean="0">
                          <a:latin typeface="Times New Roman" pitchFamily="18" charset="0"/>
                          <a:ea typeface="Times New Roman"/>
                          <a:cs typeface="Times New Roman" pitchFamily="18" charset="0"/>
                        </a:rPr>
                      </a:br>
                      <a:r>
                        <a:rPr lang="it-IT" sz="1200" dirty="0" smtClean="0">
                          <a:latin typeface="Times New Roman" pitchFamily="18" charset="0"/>
                          <a:ea typeface="Times New Roman"/>
                          <a:cs typeface="Times New Roman" pitchFamily="18" charset="0"/>
                        </a:rPr>
                        <a:t>P202 </a:t>
                      </a:r>
                      <a:br>
                        <a:rPr lang="it-IT" sz="1200" dirty="0" smtClean="0">
                          <a:latin typeface="Times New Roman" pitchFamily="18" charset="0"/>
                          <a:ea typeface="Times New Roman"/>
                          <a:cs typeface="Times New Roman" pitchFamily="18" charset="0"/>
                        </a:rPr>
                      </a:br>
                      <a:r>
                        <a:rPr lang="it-IT" sz="1200" dirty="0" smtClean="0">
                          <a:latin typeface="Times New Roman" pitchFamily="18" charset="0"/>
                          <a:ea typeface="Times New Roman"/>
                          <a:cs typeface="Times New Roman" pitchFamily="18" charset="0"/>
                        </a:rPr>
                        <a:t>P281</a:t>
                      </a:r>
                      <a:endParaRPr lang="it-IT" sz="1200" dirty="0">
                        <a:latin typeface="Times New Roman" pitchFamily="18" charset="0"/>
                        <a:ea typeface="Times New Roman"/>
                        <a:cs typeface="Times New Roman" pitchFamily="18" charset="0"/>
                      </a:endParaRPr>
                    </a:p>
                  </a:txBody>
                  <a:tcPr marL="39203" marR="392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400"/>
                        </a:spcBef>
                        <a:spcAft>
                          <a:spcPts val="400"/>
                        </a:spcAft>
                      </a:pPr>
                      <a:r>
                        <a:rPr lang="it-IT" sz="1200" dirty="0" smtClean="0">
                          <a:latin typeface="Times New Roman" pitchFamily="18" charset="0"/>
                          <a:ea typeface="Times New Roman"/>
                          <a:cs typeface="Times New Roman" pitchFamily="18" charset="0"/>
                        </a:rPr>
                        <a:t>P201</a:t>
                      </a:r>
                      <a:br>
                        <a:rPr lang="it-IT" sz="1200" dirty="0" smtClean="0">
                          <a:latin typeface="Times New Roman" pitchFamily="18" charset="0"/>
                          <a:ea typeface="Times New Roman"/>
                          <a:cs typeface="Times New Roman" pitchFamily="18" charset="0"/>
                        </a:rPr>
                      </a:br>
                      <a:r>
                        <a:rPr lang="it-IT" sz="1200" dirty="0" smtClean="0">
                          <a:latin typeface="Times New Roman" pitchFamily="18" charset="0"/>
                          <a:ea typeface="Times New Roman"/>
                          <a:cs typeface="Times New Roman" pitchFamily="18" charset="0"/>
                        </a:rPr>
                        <a:t>P202</a:t>
                      </a:r>
                      <a:br>
                        <a:rPr lang="it-IT" sz="1200" dirty="0" smtClean="0">
                          <a:latin typeface="Times New Roman" pitchFamily="18" charset="0"/>
                          <a:ea typeface="Times New Roman"/>
                          <a:cs typeface="Times New Roman" pitchFamily="18" charset="0"/>
                        </a:rPr>
                      </a:br>
                      <a:r>
                        <a:rPr lang="it-IT" sz="1200" dirty="0" smtClean="0">
                          <a:latin typeface="Times New Roman" pitchFamily="18" charset="0"/>
                          <a:ea typeface="Times New Roman"/>
                          <a:cs typeface="Times New Roman" pitchFamily="18" charset="0"/>
                        </a:rPr>
                        <a:t>P281</a:t>
                      </a:r>
                      <a:endParaRPr lang="it-IT" sz="1200" dirty="0">
                        <a:latin typeface="Times New Roman" pitchFamily="18" charset="0"/>
                        <a:ea typeface="Times New Roman"/>
                        <a:cs typeface="Times New Roman" pitchFamily="18" charset="0"/>
                      </a:endParaRPr>
                    </a:p>
                  </a:txBody>
                  <a:tcPr marL="39203" marR="392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400"/>
                        </a:spcBef>
                        <a:spcAft>
                          <a:spcPts val="400"/>
                        </a:spcAft>
                      </a:pPr>
                      <a:r>
                        <a:rPr lang="it-IT" sz="1200" dirty="0" smtClean="0">
                          <a:latin typeface="Times New Roman" pitchFamily="18" charset="0"/>
                          <a:ea typeface="Times New Roman"/>
                          <a:cs typeface="Times New Roman" pitchFamily="18" charset="0"/>
                        </a:rPr>
                        <a:t>P201</a:t>
                      </a:r>
                      <a:br>
                        <a:rPr lang="it-IT" sz="1200" dirty="0" smtClean="0">
                          <a:latin typeface="Times New Roman" pitchFamily="18" charset="0"/>
                          <a:ea typeface="Times New Roman"/>
                          <a:cs typeface="Times New Roman" pitchFamily="18" charset="0"/>
                        </a:rPr>
                      </a:br>
                      <a:r>
                        <a:rPr lang="it-IT" sz="1200" dirty="0" smtClean="0">
                          <a:latin typeface="Times New Roman" pitchFamily="18" charset="0"/>
                          <a:ea typeface="Times New Roman"/>
                          <a:cs typeface="Times New Roman" pitchFamily="18" charset="0"/>
                        </a:rPr>
                        <a:t>P260</a:t>
                      </a:r>
                      <a:br>
                        <a:rPr lang="it-IT" sz="1200" dirty="0" smtClean="0">
                          <a:latin typeface="Times New Roman" pitchFamily="18" charset="0"/>
                          <a:ea typeface="Times New Roman"/>
                          <a:cs typeface="Times New Roman" pitchFamily="18" charset="0"/>
                        </a:rPr>
                      </a:br>
                      <a:r>
                        <a:rPr lang="it-IT" sz="1200" dirty="0" smtClean="0">
                          <a:latin typeface="Times New Roman" pitchFamily="18" charset="0"/>
                          <a:ea typeface="Times New Roman"/>
                          <a:cs typeface="Times New Roman" pitchFamily="18" charset="0"/>
                        </a:rPr>
                        <a:t>P263</a:t>
                      </a:r>
                      <a:br>
                        <a:rPr lang="it-IT" sz="1200" dirty="0" smtClean="0">
                          <a:latin typeface="Times New Roman" pitchFamily="18" charset="0"/>
                          <a:ea typeface="Times New Roman"/>
                          <a:cs typeface="Times New Roman" pitchFamily="18" charset="0"/>
                        </a:rPr>
                      </a:br>
                      <a:r>
                        <a:rPr lang="it-IT" sz="1200" dirty="0" smtClean="0">
                          <a:latin typeface="Times New Roman" pitchFamily="18" charset="0"/>
                          <a:ea typeface="Times New Roman"/>
                          <a:cs typeface="Times New Roman" pitchFamily="18" charset="0"/>
                        </a:rPr>
                        <a:t>P264</a:t>
                      </a:r>
                      <a:br>
                        <a:rPr lang="it-IT" sz="1200" dirty="0" smtClean="0">
                          <a:latin typeface="Times New Roman" pitchFamily="18" charset="0"/>
                          <a:ea typeface="Times New Roman"/>
                          <a:cs typeface="Times New Roman" pitchFamily="18" charset="0"/>
                        </a:rPr>
                      </a:br>
                      <a:r>
                        <a:rPr lang="it-IT" sz="1200" dirty="0" smtClean="0">
                          <a:latin typeface="Times New Roman" pitchFamily="18" charset="0"/>
                          <a:ea typeface="Times New Roman"/>
                          <a:cs typeface="Times New Roman" pitchFamily="18" charset="0"/>
                        </a:rPr>
                        <a:t>P270</a:t>
                      </a:r>
                      <a:endParaRPr lang="it-IT" sz="1200" dirty="0">
                        <a:latin typeface="Times New Roman" pitchFamily="18" charset="0"/>
                        <a:ea typeface="Times New Roman"/>
                        <a:cs typeface="Times New Roman" pitchFamily="18" charset="0"/>
                      </a:endParaRPr>
                    </a:p>
                  </a:txBody>
                  <a:tcPr marL="39203" marR="392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438">
                <a:tc>
                  <a:txBody>
                    <a:bodyPr/>
                    <a:lstStyle/>
                    <a:p>
                      <a:pPr algn="l">
                        <a:lnSpc>
                          <a:spcPct val="100000"/>
                        </a:lnSpc>
                      </a:pPr>
                      <a:r>
                        <a:rPr lang="it-IT" sz="1200" kern="1200" dirty="0" err="1" smtClean="0">
                          <a:solidFill>
                            <a:schemeClr val="tx1"/>
                          </a:solidFill>
                          <a:latin typeface="Times New Roman"/>
                          <a:ea typeface="Times New Roman"/>
                          <a:cs typeface="Times New Roman"/>
                        </a:rPr>
                        <a:t>Precautionary</a:t>
                      </a:r>
                      <a:r>
                        <a:rPr lang="it-IT" sz="1200" kern="1200" dirty="0" smtClean="0">
                          <a:solidFill>
                            <a:schemeClr val="tx1"/>
                          </a:solidFill>
                          <a:latin typeface="Times New Roman"/>
                          <a:ea typeface="Times New Roman"/>
                          <a:cs typeface="Times New Roman"/>
                        </a:rPr>
                        <a:t> statement</a:t>
                      </a:r>
                    </a:p>
                    <a:p>
                      <a:pPr algn="l">
                        <a:lnSpc>
                          <a:spcPct val="100000"/>
                        </a:lnSpc>
                      </a:pPr>
                      <a:r>
                        <a:rPr lang="it-IT" sz="1200" kern="1200" dirty="0" err="1" smtClean="0">
                          <a:solidFill>
                            <a:schemeClr val="tx1"/>
                          </a:solidFill>
                          <a:latin typeface="Times New Roman"/>
                          <a:ea typeface="Times New Roman"/>
                          <a:cs typeface="Times New Roman"/>
                        </a:rPr>
                        <a:t>Response</a:t>
                      </a:r>
                      <a:endParaRPr lang="it-IT" sz="1200" kern="1200" dirty="0" smtClean="0">
                        <a:solidFill>
                          <a:schemeClr val="tx1"/>
                        </a:solidFill>
                        <a:latin typeface="Times New Roman"/>
                        <a:ea typeface="Times New Roman"/>
                        <a:cs typeface="Times New Roman"/>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0000"/>
                        </a:lnSpc>
                        <a:spcBef>
                          <a:spcPts val="400"/>
                        </a:spcBef>
                        <a:spcAft>
                          <a:spcPts val="400"/>
                        </a:spcAft>
                      </a:pPr>
                      <a:r>
                        <a:rPr lang="it-IT" sz="1200" smtClean="0">
                          <a:latin typeface="Times New Roman" pitchFamily="18" charset="0"/>
                          <a:ea typeface="Times New Roman"/>
                          <a:cs typeface="Times New Roman" pitchFamily="18" charset="0"/>
                        </a:rPr>
                        <a:t>P308 + P313</a:t>
                      </a:r>
                      <a:endParaRPr lang="it-IT" sz="1200">
                        <a:latin typeface="Times New Roman" pitchFamily="18" charset="0"/>
                        <a:ea typeface="Times New Roman"/>
                        <a:cs typeface="Times New Roman" pitchFamily="18" charset="0"/>
                      </a:endParaRPr>
                    </a:p>
                  </a:txBody>
                  <a:tcPr marL="39203" marR="392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400"/>
                        </a:spcBef>
                        <a:spcAft>
                          <a:spcPts val="400"/>
                        </a:spcAft>
                      </a:pPr>
                      <a:r>
                        <a:rPr lang="it-IT" sz="1200" smtClean="0">
                          <a:latin typeface="Times New Roman" pitchFamily="18" charset="0"/>
                          <a:ea typeface="Times New Roman"/>
                          <a:cs typeface="Times New Roman" pitchFamily="18" charset="0"/>
                        </a:rPr>
                        <a:t>P308 + P313</a:t>
                      </a:r>
                      <a:endParaRPr lang="it-IT" sz="1200" dirty="0">
                        <a:latin typeface="Times New Roman" pitchFamily="18" charset="0"/>
                        <a:ea typeface="Times New Roman"/>
                        <a:cs typeface="Times New Roman" pitchFamily="18" charset="0"/>
                      </a:endParaRPr>
                    </a:p>
                  </a:txBody>
                  <a:tcPr marL="39203" marR="392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400"/>
                        </a:spcBef>
                        <a:spcAft>
                          <a:spcPts val="400"/>
                        </a:spcAft>
                      </a:pPr>
                      <a:r>
                        <a:rPr lang="it-IT" sz="1200" smtClean="0">
                          <a:latin typeface="Times New Roman" pitchFamily="18" charset="0"/>
                          <a:ea typeface="Times New Roman"/>
                          <a:cs typeface="Times New Roman" pitchFamily="18" charset="0"/>
                        </a:rPr>
                        <a:t>P308 + P313</a:t>
                      </a:r>
                      <a:endParaRPr lang="it-IT" sz="1200" dirty="0">
                        <a:latin typeface="Times New Roman" pitchFamily="18" charset="0"/>
                        <a:ea typeface="Times New Roman"/>
                        <a:cs typeface="Times New Roman" pitchFamily="18" charset="0"/>
                      </a:endParaRPr>
                    </a:p>
                  </a:txBody>
                  <a:tcPr marL="39203" marR="392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438">
                <a:tc>
                  <a:txBody>
                    <a:bodyPr/>
                    <a:lstStyle/>
                    <a:p>
                      <a:pPr algn="l">
                        <a:lnSpc>
                          <a:spcPct val="100000"/>
                        </a:lnSpc>
                      </a:pPr>
                      <a:r>
                        <a:rPr lang="it-IT" sz="1200" kern="1200" dirty="0" err="1" smtClean="0">
                          <a:solidFill>
                            <a:schemeClr val="tx1"/>
                          </a:solidFill>
                          <a:latin typeface="Times New Roman"/>
                          <a:ea typeface="Times New Roman"/>
                          <a:cs typeface="Times New Roman"/>
                        </a:rPr>
                        <a:t>Precautionary</a:t>
                      </a:r>
                      <a:r>
                        <a:rPr lang="it-IT" sz="1200" kern="1200" dirty="0" smtClean="0">
                          <a:solidFill>
                            <a:schemeClr val="tx1"/>
                          </a:solidFill>
                          <a:latin typeface="Times New Roman"/>
                          <a:ea typeface="Times New Roman"/>
                          <a:cs typeface="Times New Roman"/>
                        </a:rPr>
                        <a:t> statement</a:t>
                      </a:r>
                    </a:p>
                    <a:p>
                      <a:pPr algn="l">
                        <a:lnSpc>
                          <a:spcPct val="100000"/>
                        </a:lnSpc>
                      </a:pPr>
                      <a:r>
                        <a:rPr lang="it-IT" sz="1200" kern="1200" dirty="0" err="1" smtClean="0">
                          <a:solidFill>
                            <a:schemeClr val="tx1"/>
                          </a:solidFill>
                          <a:latin typeface="Times New Roman"/>
                          <a:ea typeface="Times New Roman"/>
                          <a:cs typeface="Times New Roman"/>
                        </a:rPr>
                        <a:t>Storage</a:t>
                      </a:r>
                      <a:endParaRPr lang="it-IT" sz="1200" kern="1200" dirty="0" smtClean="0">
                        <a:solidFill>
                          <a:schemeClr val="tx1"/>
                        </a:solidFill>
                        <a:latin typeface="Times New Roman"/>
                        <a:ea typeface="Times New Roman"/>
                        <a:cs typeface="Times New Roman"/>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0000"/>
                        </a:lnSpc>
                        <a:spcBef>
                          <a:spcPts val="400"/>
                        </a:spcBef>
                        <a:spcAft>
                          <a:spcPts val="400"/>
                        </a:spcAft>
                      </a:pPr>
                      <a:r>
                        <a:rPr lang="it-IT" sz="1200" smtClean="0">
                          <a:latin typeface="Times New Roman" pitchFamily="18" charset="0"/>
                          <a:ea typeface="Times New Roman"/>
                          <a:cs typeface="Times New Roman" pitchFamily="18" charset="0"/>
                        </a:rPr>
                        <a:t>P405</a:t>
                      </a:r>
                      <a:endParaRPr lang="it-IT" sz="1200" dirty="0">
                        <a:latin typeface="Times New Roman" pitchFamily="18" charset="0"/>
                        <a:ea typeface="Times New Roman"/>
                        <a:cs typeface="Times New Roman" pitchFamily="18" charset="0"/>
                      </a:endParaRPr>
                    </a:p>
                  </a:txBody>
                  <a:tcPr marL="39203" marR="392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400"/>
                        </a:spcBef>
                        <a:spcAft>
                          <a:spcPts val="400"/>
                        </a:spcAft>
                      </a:pPr>
                      <a:r>
                        <a:rPr lang="it-IT" sz="1200" smtClean="0">
                          <a:latin typeface="Times New Roman" pitchFamily="18" charset="0"/>
                          <a:ea typeface="Times New Roman"/>
                          <a:cs typeface="Times New Roman" pitchFamily="18" charset="0"/>
                        </a:rPr>
                        <a:t>P405</a:t>
                      </a:r>
                      <a:endParaRPr lang="it-IT" sz="1200" dirty="0">
                        <a:latin typeface="Times New Roman" pitchFamily="18" charset="0"/>
                        <a:ea typeface="Times New Roman"/>
                        <a:cs typeface="Times New Roman" pitchFamily="18" charset="0"/>
                      </a:endParaRPr>
                    </a:p>
                  </a:txBody>
                  <a:tcPr marL="39203" marR="392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400"/>
                        </a:spcBef>
                        <a:spcAft>
                          <a:spcPts val="400"/>
                        </a:spcAft>
                      </a:pPr>
                      <a:endParaRPr lang="it-IT" sz="1200" dirty="0">
                        <a:latin typeface="Times New Roman" pitchFamily="18" charset="0"/>
                        <a:ea typeface="Times New Roman"/>
                        <a:cs typeface="Times New Roman" pitchFamily="18" charset="0"/>
                      </a:endParaRPr>
                    </a:p>
                  </a:txBody>
                  <a:tcPr marL="39203" marR="392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438">
                <a:tc>
                  <a:txBody>
                    <a:bodyPr/>
                    <a:lstStyle/>
                    <a:p>
                      <a:pPr algn="l">
                        <a:lnSpc>
                          <a:spcPct val="100000"/>
                        </a:lnSpc>
                      </a:pPr>
                      <a:r>
                        <a:rPr lang="it-IT" sz="1200" kern="1200" dirty="0" err="1" smtClean="0">
                          <a:solidFill>
                            <a:schemeClr val="tx1"/>
                          </a:solidFill>
                          <a:latin typeface="Times New Roman"/>
                          <a:ea typeface="Times New Roman"/>
                          <a:cs typeface="Times New Roman"/>
                        </a:rPr>
                        <a:t>Precautionary</a:t>
                      </a:r>
                      <a:r>
                        <a:rPr lang="it-IT" sz="1200" kern="1200" dirty="0" smtClean="0">
                          <a:solidFill>
                            <a:schemeClr val="tx1"/>
                          </a:solidFill>
                          <a:latin typeface="Times New Roman"/>
                          <a:ea typeface="Times New Roman"/>
                          <a:cs typeface="Times New Roman"/>
                        </a:rPr>
                        <a:t> statement</a:t>
                      </a:r>
                    </a:p>
                    <a:p>
                      <a:pPr algn="l">
                        <a:lnSpc>
                          <a:spcPct val="100000"/>
                        </a:lnSpc>
                      </a:pPr>
                      <a:r>
                        <a:rPr lang="it-IT" sz="1200" kern="1200" dirty="0" err="1" smtClean="0">
                          <a:solidFill>
                            <a:schemeClr val="tx1"/>
                          </a:solidFill>
                          <a:latin typeface="Times New Roman"/>
                          <a:ea typeface="Times New Roman"/>
                          <a:cs typeface="Times New Roman"/>
                        </a:rPr>
                        <a:t>Disposal</a:t>
                      </a:r>
                      <a:endParaRPr lang="it-IT" sz="1200" kern="1200" dirty="0" smtClean="0">
                        <a:solidFill>
                          <a:schemeClr val="tx1"/>
                        </a:solidFill>
                        <a:latin typeface="Times New Roman"/>
                        <a:ea typeface="Times New Roman"/>
                        <a:cs typeface="Times New Roman"/>
                      </a:endParaRPr>
                    </a:p>
                  </a:txBody>
                  <a:tcPr marL="11036" marR="11036" marT="11036" marB="110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0000"/>
                        </a:lnSpc>
                        <a:spcBef>
                          <a:spcPts val="400"/>
                        </a:spcBef>
                        <a:spcAft>
                          <a:spcPts val="400"/>
                        </a:spcAft>
                      </a:pPr>
                      <a:r>
                        <a:rPr lang="it-IT" sz="1200" smtClean="0">
                          <a:latin typeface="Times New Roman" pitchFamily="18" charset="0"/>
                          <a:ea typeface="Times New Roman"/>
                          <a:cs typeface="Times New Roman" pitchFamily="18" charset="0"/>
                        </a:rPr>
                        <a:t>P501</a:t>
                      </a:r>
                      <a:endParaRPr lang="it-IT" sz="1200">
                        <a:latin typeface="Times New Roman" pitchFamily="18" charset="0"/>
                        <a:ea typeface="Times New Roman"/>
                        <a:cs typeface="Times New Roman" pitchFamily="18" charset="0"/>
                      </a:endParaRPr>
                    </a:p>
                  </a:txBody>
                  <a:tcPr marL="39203" marR="392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400"/>
                        </a:spcBef>
                        <a:spcAft>
                          <a:spcPts val="400"/>
                        </a:spcAft>
                      </a:pPr>
                      <a:r>
                        <a:rPr lang="it-IT" sz="1200" smtClean="0">
                          <a:latin typeface="Times New Roman" pitchFamily="18" charset="0"/>
                          <a:ea typeface="Times New Roman"/>
                          <a:cs typeface="Times New Roman" pitchFamily="18" charset="0"/>
                        </a:rPr>
                        <a:t>P501</a:t>
                      </a:r>
                      <a:endParaRPr lang="it-IT" sz="1200" dirty="0">
                        <a:latin typeface="Times New Roman" pitchFamily="18" charset="0"/>
                        <a:ea typeface="Times New Roman"/>
                        <a:cs typeface="Times New Roman" pitchFamily="18" charset="0"/>
                      </a:endParaRPr>
                    </a:p>
                  </a:txBody>
                  <a:tcPr marL="39203" marR="392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400"/>
                        </a:spcBef>
                        <a:spcAft>
                          <a:spcPts val="400"/>
                        </a:spcAft>
                      </a:pPr>
                      <a:endParaRPr lang="it-IT" sz="1200" dirty="0">
                        <a:latin typeface="Times New Roman" pitchFamily="18" charset="0"/>
                        <a:ea typeface="Times New Roman"/>
                        <a:cs typeface="Times New Roman" pitchFamily="18" charset="0"/>
                      </a:endParaRPr>
                    </a:p>
                  </a:txBody>
                  <a:tcPr marL="39203" marR="392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53698" name="Picture 2"/>
          <p:cNvPicPr>
            <a:picLocks noChangeAspect="1" noChangeArrowheads="1"/>
          </p:cNvPicPr>
          <p:nvPr/>
        </p:nvPicPr>
        <p:blipFill>
          <a:blip r:embed="rId2" cstate="print"/>
          <a:srcRect/>
          <a:stretch>
            <a:fillRect/>
          </a:stretch>
        </p:blipFill>
        <p:spPr bwMode="auto">
          <a:xfrm>
            <a:off x="5754692" y="2565391"/>
            <a:ext cx="771525" cy="771525"/>
          </a:xfrm>
          <a:prstGeom prst="rect">
            <a:avLst/>
          </a:prstGeom>
          <a:noFill/>
        </p:spPr>
      </p:pic>
      <p:pic>
        <p:nvPicPr>
          <p:cNvPr id="1053697" name="Picture 1"/>
          <p:cNvPicPr>
            <a:picLocks noChangeAspect="1" noChangeArrowheads="1"/>
          </p:cNvPicPr>
          <p:nvPr/>
        </p:nvPicPr>
        <p:blipFill>
          <a:blip r:embed="rId3" cstate="print"/>
          <a:srcRect/>
          <a:stretch>
            <a:fillRect/>
          </a:stretch>
        </p:blipFill>
        <p:spPr bwMode="auto">
          <a:xfrm>
            <a:off x="3468676" y="2565391"/>
            <a:ext cx="762000" cy="771525"/>
          </a:xfrm>
          <a:prstGeom prst="rect">
            <a:avLst/>
          </a:prstGeom>
          <a:noFill/>
        </p:spPr>
      </p:pic>
      <p:pic>
        <p:nvPicPr>
          <p:cNvPr id="6" name="Picture 1"/>
          <p:cNvPicPr>
            <a:picLocks noChangeAspect="1" noChangeArrowheads="1"/>
          </p:cNvPicPr>
          <p:nvPr/>
        </p:nvPicPr>
        <p:blipFill>
          <a:blip r:embed="rId4" cstate="print"/>
          <a:srcRect/>
          <a:stretch>
            <a:fillRect/>
          </a:stretch>
        </p:blipFill>
        <p:spPr bwMode="auto">
          <a:xfrm>
            <a:off x="9112278" y="1065193"/>
            <a:ext cx="762000" cy="771525"/>
          </a:xfrm>
          <a:prstGeom prst="rect">
            <a:avLst/>
          </a:prstGeom>
          <a:noFill/>
        </p:spPr>
      </p:pic>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41363" y="207937"/>
            <a:ext cx="8604250" cy="1604988"/>
          </a:xfrm>
        </p:spPr>
        <p:txBody>
          <a:bodyPr>
            <a:normAutofit/>
          </a:bodyPr>
          <a:lstStyle/>
          <a:p>
            <a:r>
              <a:rPr lang="it-IT" dirty="0" err="1" smtClean="0"/>
              <a:t>Specific</a:t>
            </a:r>
            <a:r>
              <a:rPr lang="it-IT" dirty="0" smtClean="0"/>
              <a:t> target </a:t>
            </a:r>
            <a:r>
              <a:rPr lang="it-IT" dirty="0" err="1" smtClean="0"/>
              <a:t>organ</a:t>
            </a:r>
            <a:r>
              <a:rPr lang="it-IT" dirty="0" smtClean="0"/>
              <a:t> </a:t>
            </a:r>
            <a:r>
              <a:rPr lang="it-IT" dirty="0" err="1" smtClean="0"/>
              <a:t>toxicity</a:t>
            </a:r>
            <a:r>
              <a:rPr lang="it-IT" dirty="0" smtClean="0"/>
              <a:t> – single </a:t>
            </a:r>
            <a:r>
              <a:rPr lang="it-IT" dirty="0" err="1" smtClean="0"/>
              <a:t>exposure</a:t>
            </a:r>
            <a:r>
              <a:rPr lang="it-IT" dirty="0" smtClean="0"/>
              <a:t/>
            </a:r>
            <a:br>
              <a:rPr lang="it-IT" dirty="0" smtClean="0"/>
            </a:br>
            <a:r>
              <a:rPr lang="it-IT" sz="3600" dirty="0" err="1" smtClean="0"/>
              <a:t>Definitions</a:t>
            </a:r>
            <a:r>
              <a:rPr lang="it-IT" sz="3600" dirty="0" smtClean="0"/>
              <a:t> and </a:t>
            </a:r>
            <a:r>
              <a:rPr lang="it-IT" sz="3600" dirty="0" err="1" smtClean="0"/>
              <a:t>general</a:t>
            </a:r>
            <a:r>
              <a:rPr lang="it-IT" sz="3600" dirty="0" smtClean="0"/>
              <a:t> </a:t>
            </a:r>
            <a:r>
              <a:rPr lang="it-IT" sz="3600" dirty="0" err="1" smtClean="0"/>
              <a:t>considerations</a:t>
            </a:r>
            <a:endParaRPr lang="it-IT" dirty="0"/>
          </a:p>
        </p:txBody>
      </p:sp>
      <p:sp>
        <p:nvSpPr>
          <p:cNvPr id="3" name="Segnaposto contenuto 2"/>
          <p:cNvSpPr>
            <a:spLocks noGrp="1"/>
          </p:cNvSpPr>
          <p:nvPr>
            <p:ph idx="1"/>
          </p:nvPr>
        </p:nvSpPr>
        <p:spPr/>
        <p:txBody>
          <a:bodyPr>
            <a:normAutofit lnSpcReduction="10000"/>
          </a:bodyPr>
          <a:lstStyle/>
          <a:p>
            <a:pPr>
              <a:lnSpc>
                <a:spcPct val="120000"/>
              </a:lnSpc>
            </a:pPr>
            <a:r>
              <a:rPr lang="it-IT" sz="2000" dirty="0" err="1" smtClean="0"/>
              <a:t>Specific</a:t>
            </a:r>
            <a:r>
              <a:rPr lang="it-IT" sz="2000" dirty="0" smtClean="0"/>
              <a:t> </a:t>
            </a:r>
            <a:r>
              <a:rPr lang="it-IT" sz="2000" dirty="0" err="1" smtClean="0"/>
              <a:t>targe</a:t>
            </a:r>
            <a:r>
              <a:rPr lang="it-IT" sz="2000" dirty="0" smtClean="0"/>
              <a:t> </a:t>
            </a:r>
            <a:r>
              <a:rPr lang="it-IT" sz="2000" dirty="0" err="1" smtClean="0"/>
              <a:t>organ</a:t>
            </a:r>
            <a:r>
              <a:rPr lang="it-IT" sz="2000" dirty="0" smtClean="0"/>
              <a:t> </a:t>
            </a:r>
            <a:r>
              <a:rPr lang="it-IT" sz="2000" dirty="0" err="1" smtClean="0"/>
              <a:t>toxicity</a:t>
            </a:r>
            <a:r>
              <a:rPr lang="it-IT" sz="2000" dirty="0" smtClean="0"/>
              <a:t> (single </a:t>
            </a:r>
            <a:r>
              <a:rPr lang="it-IT" sz="2000" dirty="0" err="1" smtClean="0"/>
              <a:t>exposure</a:t>
            </a:r>
            <a:r>
              <a:rPr lang="it-IT" sz="2000" dirty="0" smtClean="0"/>
              <a:t>)</a:t>
            </a:r>
            <a:r>
              <a:rPr lang="it-IT" sz="2000" b="1" dirty="0" smtClean="0"/>
              <a:t> </a:t>
            </a:r>
            <a:r>
              <a:rPr lang="it-IT" sz="2000" dirty="0" err="1" smtClean="0"/>
              <a:t>is</a:t>
            </a:r>
            <a:r>
              <a:rPr lang="it-IT" sz="2000" dirty="0" smtClean="0"/>
              <a:t> </a:t>
            </a:r>
            <a:r>
              <a:rPr lang="it-IT" sz="2000" dirty="0" err="1" smtClean="0"/>
              <a:t>defined</a:t>
            </a:r>
            <a:r>
              <a:rPr lang="it-IT" sz="2000" dirty="0" smtClean="0"/>
              <a:t> </a:t>
            </a:r>
            <a:r>
              <a:rPr lang="it-IT" sz="2000" dirty="0" err="1" smtClean="0"/>
              <a:t>as</a:t>
            </a:r>
            <a:r>
              <a:rPr lang="it-IT" sz="2000" dirty="0" smtClean="0"/>
              <a:t> </a:t>
            </a:r>
            <a:r>
              <a:rPr lang="it-IT" sz="2000" dirty="0" err="1" smtClean="0"/>
              <a:t>specific</a:t>
            </a:r>
            <a:r>
              <a:rPr lang="it-IT" sz="2000" dirty="0" smtClean="0"/>
              <a:t>, non </a:t>
            </a:r>
            <a:r>
              <a:rPr lang="it-IT" sz="2000" dirty="0" err="1" smtClean="0"/>
              <a:t>lethal</a:t>
            </a:r>
            <a:r>
              <a:rPr lang="it-IT" sz="2000" dirty="0" smtClean="0"/>
              <a:t> target </a:t>
            </a:r>
            <a:r>
              <a:rPr lang="it-IT" sz="2000" dirty="0" err="1" smtClean="0"/>
              <a:t>organ</a:t>
            </a:r>
            <a:r>
              <a:rPr lang="it-IT" sz="2000" dirty="0" smtClean="0"/>
              <a:t> </a:t>
            </a:r>
            <a:r>
              <a:rPr lang="it-IT" sz="2000" dirty="0" err="1" smtClean="0"/>
              <a:t>toxicity</a:t>
            </a:r>
            <a:r>
              <a:rPr lang="it-IT" sz="2000" dirty="0" smtClean="0"/>
              <a:t> </a:t>
            </a:r>
            <a:r>
              <a:rPr lang="it-IT" sz="2000" dirty="0" err="1" smtClean="0"/>
              <a:t>arising</a:t>
            </a:r>
            <a:r>
              <a:rPr lang="it-IT" sz="2000" dirty="0" smtClean="0"/>
              <a:t> </a:t>
            </a:r>
            <a:r>
              <a:rPr lang="it-IT" sz="2000" dirty="0" err="1" smtClean="0"/>
              <a:t>from</a:t>
            </a:r>
            <a:r>
              <a:rPr lang="it-IT" sz="2000" dirty="0" smtClean="0"/>
              <a:t> a single </a:t>
            </a:r>
            <a:r>
              <a:rPr lang="it-IT" sz="2000" dirty="0" err="1" smtClean="0"/>
              <a:t>exposure</a:t>
            </a:r>
            <a:r>
              <a:rPr lang="it-IT" sz="2000" dirty="0" smtClean="0"/>
              <a:t> </a:t>
            </a:r>
            <a:r>
              <a:rPr lang="it-IT" sz="2000" dirty="0" err="1" smtClean="0"/>
              <a:t>to</a:t>
            </a:r>
            <a:r>
              <a:rPr lang="it-IT" sz="2000" dirty="0" smtClean="0"/>
              <a:t> a </a:t>
            </a:r>
            <a:r>
              <a:rPr lang="it-IT" sz="2000" dirty="0" err="1" smtClean="0"/>
              <a:t>substance</a:t>
            </a:r>
            <a:r>
              <a:rPr lang="it-IT" sz="2000" dirty="0" smtClean="0"/>
              <a:t> or </a:t>
            </a:r>
            <a:r>
              <a:rPr lang="it-IT" sz="2000" dirty="0" err="1" smtClean="0"/>
              <a:t>mixture</a:t>
            </a:r>
            <a:r>
              <a:rPr lang="it-IT" sz="2000" dirty="0" smtClean="0"/>
              <a:t>. </a:t>
            </a:r>
            <a:r>
              <a:rPr lang="it-IT" sz="2000" dirty="0" err="1" smtClean="0"/>
              <a:t>All</a:t>
            </a:r>
            <a:r>
              <a:rPr lang="it-IT" sz="2000" dirty="0" smtClean="0"/>
              <a:t> </a:t>
            </a:r>
            <a:r>
              <a:rPr lang="it-IT" sz="2000" dirty="0" err="1" smtClean="0"/>
              <a:t>significant</a:t>
            </a:r>
            <a:r>
              <a:rPr lang="it-IT" sz="2000" dirty="0" smtClean="0"/>
              <a:t> </a:t>
            </a:r>
            <a:r>
              <a:rPr lang="it-IT" sz="2000" dirty="0" err="1" smtClean="0"/>
              <a:t>health</a:t>
            </a:r>
            <a:r>
              <a:rPr lang="it-IT" sz="2000" dirty="0" smtClean="0"/>
              <a:t> </a:t>
            </a:r>
            <a:r>
              <a:rPr lang="it-IT" sz="2000" dirty="0" err="1" smtClean="0"/>
              <a:t>effects</a:t>
            </a:r>
            <a:r>
              <a:rPr lang="it-IT" sz="2000" dirty="0" smtClean="0"/>
              <a:t> </a:t>
            </a:r>
            <a:r>
              <a:rPr lang="it-IT" sz="2000" dirty="0" err="1" smtClean="0"/>
              <a:t>that</a:t>
            </a:r>
            <a:r>
              <a:rPr lang="it-IT" sz="2000" dirty="0" smtClean="0"/>
              <a:t> can </a:t>
            </a:r>
            <a:r>
              <a:rPr lang="it-IT" sz="2000" dirty="0" err="1" smtClean="0"/>
              <a:t>impair</a:t>
            </a:r>
            <a:r>
              <a:rPr lang="it-IT" sz="2000" dirty="0" smtClean="0"/>
              <a:t> </a:t>
            </a:r>
            <a:r>
              <a:rPr lang="it-IT" sz="2000" dirty="0" err="1" smtClean="0"/>
              <a:t>function</a:t>
            </a:r>
            <a:r>
              <a:rPr lang="it-IT" sz="2000" dirty="0" smtClean="0"/>
              <a:t>, </a:t>
            </a:r>
            <a:r>
              <a:rPr lang="it-IT" sz="2000" dirty="0" err="1" smtClean="0"/>
              <a:t>both</a:t>
            </a:r>
            <a:r>
              <a:rPr lang="it-IT" sz="2000" dirty="0" smtClean="0"/>
              <a:t> </a:t>
            </a:r>
            <a:r>
              <a:rPr lang="it-IT" sz="2000" dirty="0" err="1" smtClean="0"/>
              <a:t>reversible</a:t>
            </a:r>
            <a:r>
              <a:rPr lang="it-IT" sz="2000" dirty="0" smtClean="0"/>
              <a:t> and </a:t>
            </a:r>
            <a:r>
              <a:rPr lang="it-IT" sz="2000" dirty="0" err="1" smtClean="0"/>
              <a:t>irreversible</a:t>
            </a:r>
            <a:r>
              <a:rPr lang="it-IT" sz="2000" dirty="0" smtClean="0"/>
              <a:t>, immediate and/or </a:t>
            </a:r>
            <a:r>
              <a:rPr lang="it-IT" sz="2000" dirty="0" err="1" smtClean="0"/>
              <a:t>delayed</a:t>
            </a:r>
            <a:r>
              <a:rPr lang="it-IT" sz="2000" dirty="0" smtClean="0"/>
              <a:t> and </a:t>
            </a:r>
            <a:r>
              <a:rPr lang="it-IT" sz="2000" dirty="0" err="1" smtClean="0"/>
              <a:t>not</a:t>
            </a:r>
            <a:r>
              <a:rPr lang="it-IT" sz="2000" dirty="0" smtClean="0"/>
              <a:t> </a:t>
            </a:r>
            <a:r>
              <a:rPr lang="it-IT" sz="2000" dirty="0" err="1" smtClean="0"/>
              <a:t>specifically</a:t>
            </a:r>
            <a:r>
              <a:rPr lang="it-IT" sz="2000" dirty="0" smtClean="0"/>
              <a:t> </a:t>
            </a:r>
            <a:r>
              <a:rPr lang="it-IT" sz="2000" dirty="0" err="1" smtClean="0"/>
              <a:t>addressed</a:t>
            </a:r>
            <a:r>
              <a:rPr lang="it-IT" sz="2000" dirty="0" smtClean="0"/>
              <a:t>  in the </a:t>
            </a:r>
            <a:r>
              <a:rPr lang="it-IT" sz="2000" dirty="0" err="1" smtClean="0"/>
              <a:t>other</a:t>
            </a:r>
            <a:r>
              <a:rPr lang="it-IT" sz="2000" dirty="0" smtClean="0"/>
              <a:t> </a:t>
            </a:r>
            <a:r>
              <a:rPr lang="it-IT" sz="2000" dirty="0" err="1" smtClean="0"/>
              <a:t>hazard</a:t>
            </a:r>
            <a:r>
              <a:rPr lang="it-IT" sz="2000" dirty="0" smtClean="0"/>
              <a:t> </a:t>
            </a:r>
            <a:r>
              <a:rPr lang="it-IT" sz="2000" dirty="0" err="1" smtClean="0"/>
              <a:t>classes</a:t>
            </a:r>
            <a:r>
              <a:rPr lang="it-IT" sz="2000" dirty="0" smtClean="0"/>
              <a:t>:</a:t>
            </a:r>
          </a:p>
          <a:p>
            <a:pPr lvl="1">
              <a:buNone/>
            </a:pPr>
            <a:r>
              <a:rPr lang="it-IT" sz="1800" dirty="0" smtClean="0"/>
              <a:t>a) Acute </a:t>
            </a:r>
            <a:r>
              <a:rPr lang="it-IT" sz="1800" dirty="0" err="1" smtClean="0"/>
              <a:t>toxicity</a:t>
            </a:r>
            <a:r>
              <a:rPr lang="it-IT" sz="1800" dirty="0" smtClean="0"/>
              <a:t>;</a:t>
            </a:r>
          </a:p>
          <a:p>
            <a:pPr lvl="1">
              <a:buNone/>
            </a:pPr>
            <a:r>
              <a:rPr lang="it-IT" sz="1800" dirty="0" smtClean="0"/>
              <a:t>b) </a:t>
            </a:r>
            <a:r>
              <a:rPr lang="it-IT" sz="1800" dirty="0" err="1" smtClean="0"/>
              <a:t>Skin</a:t>
            </a:r>
            <a:r>
              <a:rPr lang="it-IT" sz="1800" dirty="0" smtClean="0"/>
              <a:t> </a:t>
            </a:r>
            <a:r>
              <a:rPr lang="it-IT" sz="1800" dirty="0" err="1" smtClean="0"/>
              <a:t>corrosion</a:t>
            </a:r>
            <a:r>
              <a:rPr lang="it-IT" sz="1800" dirty="0" smtClean="0"/>
              <a:t>/</a:t>
            </a:r>
            <a:r>
              <a:rPr lang="it-IT" sz="1800" dirty="0" err="1" smtClean="0"/>
              <a:t>irritation</a:t>
            </a:r>
            <a:r>
              <a:rPr lang="it-IT" sz="1800" dirty="0" smtClean="0"/>
              <a:t>;</a:t>
            </a:r>
          </a:p>
          <a:p>
            <a:pPr lvl="1">
              <a:buNone/>
            </a:pPr>
            <a:r>
              <a:rPr lang="it-IT" sz="1800" dirty="0" smtClean="0"/>
              <a:t>c) </a:t>
            </a:r>
            <a:r>
              <a:rPr lang="it-IT" sz="1800" dirty="0" err="1" smtClean="0"/>
              <a:t>Serious</a:t>
            </a:r>
            <a:r>
              <a:rPr lang="it-IT" sz="1800" dirty="0" smtClean="0"/>
              <a:t> </a:t>
            </a:r>
            <a:r>
              <a:rPr lang="it-IT" sz="1800" dirty="0" err="1" smtClean="0"/>
              <a:t>eye</a:t>
            </a:r>
            <a:r>
              <a:rPr lang="it-IT" sz="1800" dirty="0" smtClean="0"/>
              <a:t> </a:t>
            </a:r>
            <a:r>
              <a:rPr lang="it-IT" sz="1800" dirty="0" err="1" smtClean="0"/>
              <a:t>damage</a:t>
            </a:r>
            <a:r>
              <a:rPr lang="it-IT" sz="1800" dirty="0" smtClean="0"/>
              <a:t>/</a:t>
            </a:r>
            <a:r>
              <a:rPr lang="it-IT" sz="1800" dirty="0" err="1" smtClean="0"/>
              <a:t>eye</a:t>
            </a:r>
            <a:r>
              <a:rPr lang="it-IT" sz="1800" dirty="0" smtClean="0"/>
              <a:t> </a:t>
            </a:r>
            <a:r>
              <a:rPr lang="it-IT" sz="1800" dirty="0" err="1" smtClean="0"/>
              <a:t>irritation</a:t>
            </a:r>
            <a:r>
              <a:rPr lang="it-IT" sz="1800" dirty="0" smtClean="0"/>
              <a:t>;</a:t>
            </a:r>
          </a:p>
          <a:p>
            <a:pPr lvl="1">
              <a:buNone/>
            </a:pPr>
            <a:r>
              <a:rPr lang="it-IT" sz="1800" dirty="0" smtClean="0"/>
              <a:t>d) </a:t>
            </a:r>
            <a:r>
              <a:rPr lang="it-IT" sz="1800" dirty="0" err="1" smtClean="0"/>
              <a:t>Respiratory</a:t>
            </a:r>
            <a:r>
              <a:rPr lang="it-IT" sz="1800" dirty="0" smtClean="0"/>
              <a:t> and </a:t>
            </a:r>
            <a:r>
              <a:rPr lang="it-IT" sz="1800" dirty="0" err="1" smtClean="0"/>
              <a:t>skin</a:t>
            </a:r>
            <a:r>
              <a:rPr lang="it-IT" sz="1800" dirty="0" smtClean="0"/>
              <a:t> </a:t>
            </a:r>
            <a:r>
              <a:rPr lang="it-IT" sz="1800" dirty="0" err="1" smtClean="0"/>
              <a:t>sensitisation</a:t>
            </a:r>
            <a:r>
              <a:rPr lang="it-IT" sz="1800" dirty="0" smtClean="0"/>
              <a:t>;</a:t>
            </a:r>
          </a:p>
          <a:p>
            <a:pPr lvl="1">
              <a:buNone/>
            </a:pPr>
            <a:r>
              <a:rPr lang="it-IT" sz="1800" dirty="0" smtClean="0"/>
              <a:t>e) </a:t>
            </a:r>
            <a:r>
              <a:rPr lang="it-IT" sz="1800" dirty="0" err="1" smtClean="0"/>
              <a:t>Germ</a:t>
            </a:r>
            <a:r>
              <a:rPr lang="it-IT" sz="1800" dirty="0" smtClean="0"/>
              <a:t> </a:t>
            </a:r>
            <a:r>
              <a:rPr lang="it-IT" sz="1800" dirty="0" err="1" smtClean="0"/>
              <a:t>cell</a:t>
            </a:r>
            <a:r>
              <a:rPr lang="it-IT" sz="1800" dirty="0" smtClean="0"/>
              <a:t> mutagenicity;</a:t>
            </a:r>
          </a:p>
          <a:p>
            <a:pPr lvl="1">
              <a:buNone/>
            </a:pPr>
            <a:r>
              <a:rPr lang="it-IT" sz="1800" dirty="0" smtClean="0"/>
              <a:t>f) </a:t>
            </a:r>
            <a:r>
              <a:rPr lang="it-IT" sz="1800" dirty="0" err="1" smtClean="0"/>
              <a:t>Carcinogenicity</a:t>
            </a:r>
            <a:r>
              <a:rPr lang="it-IT" sz="1800" dirty="0" smtClean="0"/>
              <a:t>; </a:t>
            </a:r>
          </a:p>
          <a:p>
            <a:pPr lvl="1">
              <a:buNone/>
            </a:pPr>
            <a:r>
              <a:rPr lang="it-IT" sz="1800" dirty="0" smtClean="0"/>
              <a:t>g) </a:t>
            </a:r>
            <a:r>
              <a:rPr lang="it-IT" sz="1800" dirty="0" err="1" smtClean="0"/>
              <a:t>Reproductive</a:t>
            </a:r>
            <a:r>
              <a:rPr lang="it-IT" sz="1800" dirty="0" smtClean="0"/>
              <a:t> </a:t>
            </a:r>
            <a:r>
              <a:rPr lang="it-IT" sz="1800" dirty="0" err="1" smtClean="0"/>
              <a:t>toxicity</a:t>
            </a:r>
            <a:r>
              <a:rPr lang="it-IT" sz="1800" dirty="0" smtClean="0"/>
              <a:t>;</a:t>
            </a:r>
          </a:p>
          <a:p>
            <a:pPr lvl="1">
              <a:buNone/>
            </a:pPr>
            <a:r>
              <a:rPr lang="it-IT" sz="1800" dirty="0" smtClean="0"/>
              <a:t>h) </a:t>
            </a:r>
            <a:r>
              <a:rPr lang="it-IT" sz="1800" dirty="0" err="1" smtClean="0"/>
              <a:t>Aspiration</a:t>
            </a:r>
            <a:r>
              <a:rPr lang="it-IT" sz="1800" dirty="0" smtClean="0"/>
              <a:t> </a:t>
            </a:r>
            <a:r>
              <a:rPr lang="it-IT" sz="1800" dirty="0" err="1" smtClean="0"/>
              <a:t>hazard</a:t>
            </a:r>
            <a:r>
              <a:rPr lang="it-IT" sz="1800" dirty="0" smtClean="0"/>
              <a:t>.</a:t>
            </a:r>
          </a:p>
        </p:txBody>
      </p:sp>
      <p:pic>
        <p:nvPicPr>
          <p:cNvPr id="4" name="Picture 1"/>
          <p:cNvPicPr>
            <a:picLocks noChangeAspect="1" noChangeArrowheads="1"/>
          </p:cNvPicPr>
          <p:nvPr/>
        </p:nvPicPr>
        <p:blipFill>
          <a:blip r:embed="rId2" cstate="print"/>
          <a:srcRect/>
          <a:stretch>
            <a:fillRect/>
          </a:stretch>
        </p:blipFill>
        <p:spPr bwMode="auto">
          <a:xfrm>
            <a:off x="9174856" y="611485"/>
            <a:ext cx="762000" cy="77152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a:xfrm>
            <a:off x="741363" y="557213"/>
            <a:ext cx="8607425" cy="1258887"/>
          </a:xfrm>
          <a:prstGeom prst="rect">
            <a:avLst/>
          </a:prstGeom>
        </p:spPr>
        <p:txBody>
          <a:bodyPr/>
          <a:lstStyle/>
          <a:p>
            <a:pPr marL="0" marR="0" lvl="0" indent="0" algn="ctr" defTabSz="449263" rtl="0" eaLnBrk="1" fontAlgn="base" latinLnBrk="0" hangingPunct="0">
              <a:lnSpc>
                <a:spcPct val="93000"/>
              </a:lnSpc>
              <a:spcBef>
                <a:spcPct val="0"/>
              </a:spcBef>
              <a:spcAft>
                <a:spcPct val="0"/>
              </a:spcAft>
              <a:buClr>
                <a:srgbClr val="000000"/>
              </a:buClr>
              <a:buSzPct val="45000"/>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Risk management</a:t>
            </a:r>
          </a:p>
        </p:txBody>
      </p:sp>
      <p:sp>
        <p:nvSpPr>
          <p:cNvPr id="3" name="Rectangle 2"/>
          <p:cNvSpPr txBox="1">
            <a:spLocks noChangeArrowheads="1"/>
          </p:cNvSpPr>
          <p:nvPr/>
        </p:nvSpPr>
        <p:spPr>
          <a:xfrm>
            <a:off x="741363" y="1899244"/>
            <a:ext cx="8607425" cy="5480993"/>
          </a:xfrm>
          <a:prstGeom prst="rect">
            <a:avLst/>
          </a:prstGeom>
        </p:spPr>
        <p:txBody>
          <a:bodyPr/>
          <a:lstStyle/>
          <a:p>
            <a:r>
              <a:rPr lang="it-IT" sz="2200" b="1" i="1" dirty="0" err="1" smtClean="0">
                <a:solidFill>
                  <a:schemeClr val="tx1"/>
                </a:solidFill>
                <a:latin typeface="+mn-lt"/>
              </a:rPr>
              <a:t>Step</a:t>
            </a:r>
            <a:r>
              <a:rPr lang="it-IT" sz="2200" b="1" i="1" dirty="0" smtClean="0">
                <a:solidFill>
                  <a:schemeClr val="tx1"/>
                </a:solidFill>
                <a:latin typeface="+mn-lt"/>
              </a:rPr>
              <a:t> 5) </a:t>
            </a:r>
            <a:r>
              <a:rPr lang="it-IT" sz="2200" b="1" i="1" dirty="0" err="1" smtClean="0">
                <a:solidFill>
                  <a:schemeClr val="tx1"/>
                </a:solidFill>
                <a:latin typeface="+mn-lt"/>
              </a:rPr>
              <a:t>Risk</a:t>
            </a:r>
            <a:r>
              <a:rPr lang="it-IT" sz="2200" b="1" i="1" dirty="0" smtClean="0">
                <a:solidFill>
                  <a:schemeClr val="tx1"/>
                </a:solidFill>
                <a:latin typeface="+mn-lt"/>
              </a:rPr>
              <a:t> </a:t>
            </a:r>
            <a:r>
              <a:rPr lang="it-IT" sz="2200" b="1" i="1" dirty="0" err="1" smtClean="0">
                <a:solidFill>
                  <a:schemeClr val="tx1"/>
                </a:solidFill>
                <a:latin typeface="+mn-lt"/>
              </a:rPr>
              <a:t>classification</a:t>
            </a:r>
            <a:r>
              <a:rPr lang="en-US" sz="2200" dirty="0" smtClean="0">
                <a:solidFill>
                  <a:schemeClr val="tx1"/>
                </a:solidFill>
                <a:latin typeface="+mn-lt"/>
              </a:rPr>
              <a:t>:</a:t>
            </a:r>
          </a:p>
          <a:p>
            <a:r>
              <a:rPr lang="en-US" sz="2200" dirty="0" smtClean="0">
                <a:solidFill>
                  <a:schemeClr val="tx1"/>
                </a:solidFill>
                <a:latin typeface="+mn-lt"/>
              </a:rPr>
              <a:t>Once a risk characterization has been made the focus turns to risk management. The first step in the risk management phase is the classification, i.e., the </a:t>
            </a:r>
            <a:r>
              <a:rPr lang="en-US" sz="2200" i="1" dirty="0" smtClean="0">
                <a:solidFill>
                  <a:schemeClr val="tx1"/>
                </a:solidFill>
                <a:latin typeface="+mn-lt"/>
              </a:rPr>
              <a:t>valuation of risks in order to decide if risk reduction is required. It is </a:t>
            </a:r>
            <a:r>
              <a:rPr lang="en-US" sz="2200" dirty="0" smtClean="0">
                <a:solidFill>
                  <a:schemeClr val="tx1"/>
                </a:solidFill>
                <a:latin typeface="+mn-lt"/>
              </a:rPr>
              <a:t>obvious that risks cannot be evaluated solely on the basis of scientific considerations, but who can decide what is acceptable? Decisions about risk classification are related</a:t>
            </a:r>
          </a:p>
          <a:p>
            <a:r>
              <a:rPr lang="en-US" sz="2200" dirty="0" smtClean="0">
                <a:solidFill>
                  <a:schemeClr val="tx1"/>
                </a:solidFill>
                <a:latin typeface="+mn-lt"/>
              </a:rPr>
              <a:t>to </a:t>
            </a:r>
            <a:r>
              <a:rPr lang="en-US" sz="2200" i="1" dirty="0" smtClean="0">
                <a:solidFill>
                  <a:schemeClr val="tx1"/>
                </a:solidFill>
                <a:latin typeface="+mn-lt"/>
              </a:rPr>
              <a:t>risk acceptance and must always be taken in a situation </a:t>
            </a:r>
            <a:r>
              <a:rPr lang="en-US" sz="2200" dirty="0" smtClean="0">
                <a:solidFill>
                  <a:schemeClr val="tx1"/>
                </a:solidFill>
                <a:latin typeface="+mn-lt"/>
              </a:rPr>
              <a:t>of some residual uncertainty. This is the field of policymakers.</a:t>
            </a:r>
          </a:p>
          <a:p>
            <a:endParaRPr lang="en-US" sz="2200" dirty="0" smtClean="0">
              <a:solidFill>
                <a:schemeClr val="tx1"/>
              </a:solidFill>
              <a:latin typeface="+mn-lt"/>
            </a:endParaRPr>
          </a:p>
          <a:p>
            <a:r>
              <a:rPr lang="en-US" sz="2200" dirty="0" smtClean="0">
                <a:solidFill>
                  <a:schemeClr val="tx1"/>
                </a:solidFill>
                <a:latin typeface="+mn-lt"/>
              </a:rPr>
              <a:t>The term “acceptability” has become a crucial new element to be considered as a constituent part of the risk management </a:t>
            </a:r>
            <a:r>
              <a:rPr lang="it-IT" sz="2200" dirty="0" err="1" smtClean="0">
                <a:solidFill>
                  <a:schemeClr val="tx1"/>
                </a:solidFill>
                <a:latin typeface="+mn-lt"/>
              </a:rPr>
              <a:t>process</a:t>
            </a:r>
            <a:r>
              <a:rPr lang="it-IT" sz="2200" dirty="0" smtClean="0">
                <a:solidFill>
                  <a:schemeClr val="tx1"/>
                </a:solidFill>
                <a:latin typeface="+mn-lt"/>
              </a:rPr>
              <a:t>. </a:t>
            </a:r>
            <a:r>
              <a:rPr lang="it-IT" sz="2200" dirty="0" err="1" smtClean="0">
                <a:solidFill>
                  <a:schemeClr val="tx1"/>
                </a:solidFill>
                <a:latin typeface="+mn-lt"/>
              </a:rPr>
              <a:t>It</a:t>
            </a:r>
            <a:r>
              <a:rPr lang="it-IT" sz="2200" dirty="0" smtClean="0">
                <a:solidFill>
                  <a:schemeClr val="tx1"/>
                </a:solidFill>
                <a:latin typeface="+mn-lt"/>
              </a:rPr>
              <a:t> </a:t>
            </a:r>
            <a:r>
              <a:rPr lang="it-IT" sz="2200" dirty="0" err="1" smtClean="0">
                <a:solidFill>
                  <a:schemeClr val="tx1"/>
                </a:solidFill>
                <a:latin typeface="+mn-lt"/>
              </a:rPr>
              <a:t>is</a:t>
            </a:r>
            <a:r>
              <a:rPr lang="it-IT" sz="2200" dirty="0" smtClean="0">
                <a:solidFill>
                  <a:schemeClr val="tx1"/>
                </a:solidFill>
                <a:latin typeface="+mn-lt"/>
              </a:rPr>
              <a:t> </a:t>
            </a:r>
            <a:r>
              <a:rPr lang="en-US" sz="2200" dirty="0" smtClean="0">
                <a:solidFill>
                  <a:schemeClr val="tx1"/>
                </a:solidFill>
                <a:latin typeface="+mn-lt"/>
              </a:rPr>
              <a:t>important to realize that discussions on acceptability go back to our roots: to our youth, education and culture. In conclusion: risk classification is related to risk acceptability, which in turn is a risk-related, technical, social, cultural, political, educational and  economic (conjuncture-</a:t>
            </a:r>
            <a:r>
              <a:rPr lang="it-IT" sz="2200" dirty="0" err="1" smtClean="0">
                <a:solidFill>
                  <a:schemeClr val="tx1"/>
                </a:solidFill>
                <a:latin typeface="+mn-lt"/>
              </a:rPr>
              <a:t>dependent</a:t>
            </a:r>
            <a:r>
              <a:rPr lang="it-IT" sz="2200" dirty="0" smtClean="0">
                <a:solidFill>
                  <a:schemeClr val="tx1"/>
                </a:solidFill>
                <a:latin typeface="+mn-lt"/>
              </a:rPr>
              <a:t>) </a:t>
            </a:r>
            <a:r>
              <a:rPr lang="it-IT" sz="2200" dirty="0" err="1" smtClean="0">
                <a:solidFill>
                  <a:schemeClr val="tx1"/>
                </a:solidFill>
                <a:latin typeface="+mn-lt"/>
              </a:rPr>
              <a:t>phenomenon</a:t>
            </a:r>
            <a:r>
              <a:rPr lang="it-IT" sz="2200" dirty="0" smtClean="0">
                <a:solidFill>
                  <a:schemeClr val="tx1"/>
                </a:solidFill>
                <a:latin typeface="+mn-lt"/>
              </a:rPr>
              <a:t>.</a:t>
            </a:r>
            <a:endParaRPr lang="en-US" sz="2200" dirty="0" smtClean="0">
              <a:solidFill>
                <a:schemeClr val="tx1"/>
              </a:solidFill>
              <a:latin typeface="+mn-lt"/>
            </a:endParaRP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lnSpcReduction="10000"/>
          </a:bodyPr>
          <a:lstStyle/>
          <a:p>
            <a:pPr>
              <a:lnSpc>
                <a:spcPct val="120000"/>
              </a:lnSpc>
            </a:pPr>
            <a:r>
              <a:rPr lang="en-US" sz="1800" dirty="0" smtClean="0"/>
              <a:t>This class includes substances and mixtures that exhibit specific target organ toxicity and which, accordingly, may harm the health of people exposed to them</a:t>
            </a:r>
            <a:r>
              <a:rPr lang="it-IT" sz="1800" dirty="0" smtClean="0"/>
              <a:t>.</a:t>
            </a:r>
          </a:p>
          <a:p>
            <a:pPr>
              <a:lnSpc>
                <a:spcPct val="120000"/>
              </a:lnSpc>
            </a:pPr>
            <a:r>
              <a:rPr lang="it-IT" sz="1800" dirty="0" err="1" smtClean="0"/>
              <a:t>These</a:t>
            </a:r>
            <a:r>
              <a:rPr lang="it-IT" sz="1800" dirty="0" smtClean="0"/>
              <a:t> </a:t>
            </a:r>
            <a:r>
              <a:rPr lang="it-IT" sz="1800" dirty="0" err="1" smtClean="0"/>
              <a:t>adverse</a:t>
            </a:r>
            <a:r>
              <a:rPr lang="it-IT" sz="1800" dirty="0" smtClean="0"/>
              <a:t> </a:t>
            </a:r>
            <a:r>
              <a:rPr lang="it-IT" sz="1800" dirty="0" err="1" smtClean="0"/>
              <a:t>health</a:t>
            </a:r>
            <a:r>
              <a:rPr lang="it-IT" sz="1800" dirty="0" smtClean="0"/>
              <a:t> </a:t>
            </a:r>
            <a:r>
              <a:rPr lang="it-IT" sz="1800" dirty="0" err="1" smtClean="0"/>
              <a:t>effects</a:t>
            </a:r>
            <a:r>
              <a:rPr lang="it-IT" sz="1800" dirty="0" smtClean="0"/>
              <a:t> </a:t>
            </a:r>
            <a:r>
              <a:rPr lang="it-IT" sz="1800" dirty="0" err="1" smtClean="0"/>
              <a:t>produced</a:t>
            </a:r>
            <a:r>
              <a:rPr lang="it-IT" sz="1800" dirty="0" smtClean="0"/>
              <a:t> </a:t>
            </a:r>
            <a:r>
              <a:rPr lang="it-IT" sz="1800" dirty="0" err="1" smtClean="0"/>
              <a:t>by</a:t>
            </a:r>
            <a:r>
              <a:rPr lang="it-IT" sz="1800" dirty="0" smtClean="0"/>
              <a:t> a single </a:t>
            </a:r>
            <a:r>
              <a:rPr lang="it-IT" sz="1800" dirty="0" err="1" smtClean="0"/>
              <a:t>exposure</a:t>
            </a:r>
            <a:r>
              <a:rPr lang="it-IT" sz="1800" dirty="0" smtClean="0"/>
              <a:t> include </a:t>
            </a:r>
            <a:r>
              <a:rPr lang="it-IT" sz="1800" dirty="0" err="1" smtClean="0"/>
              <a:t>consistent</a:t>
            </a:r>
            <a:r>
              <a:rPr lang="it-IT" sz="1800" dirty="0" smtClean="0"/>
              <a:t> and </a:t>
            </a:r>
            <a:r>
              <a:rPr lang="it-IT" sz="1800" dirty="0" err="1" smtClean="0"/>
              <a:t>identifiable</a:t>
            </a:r>
            <a:r>
              <a:rPr lang="it-IT" sz="1800" dirty="0" smtClean="0"/>
              <a:t> </a:t>
            </a:r>
            <a:r>
              <a:rPr lang="it-IT" sz="1800" dirty="0" err="1" smtClean="0"/>
              <a:t>toxic</a:t>
            </a:r>
            <a:r>
              <a:rPr lang="it-IT" sz="1800" dirty="0" smtClean="0"/>
              <a:t> </a:t>
            </a:r>
            <a:r>
              <a:rPr lang="it-IT" sz="1800" dirty="0" err="1" smtClean="0"/>
              <a:t>effects</a:t>
            </a:r>
            <a:r>
              <a:rPr lang="it-IT" sz="1800" dirty="0" smtClean="0"/>
              <a:t> in </a:t>
            </a:r>
            <a:r>
              <a:rPr lang="it-IT" sz="1800" dirty="0" err="1" smtClean="0"/>
              <a:t>humans</a:t>
            </a:r>
            <a:r>
              <a:rPr lang="it-IT" sz="1800" dirty="0" smtClean="0"/>
              <a:t>, or, in </a:t>
            </a:r>
            <a:r>
              <a:rPr lang="it-IT" sz="1800" dirty="0" err="1" smtClean="0"/>
              <a:t>experimental</a:t>
            </a:r>
            <a:r>
              <a:rPr lang="it-IT" sz="1800" dirty="0" smtClean="0"/>
              <a:t> </a:t>
            </a:r>
            <a:r>
              <a:rPr lang="it-IT" sz="1800" dirty="0" err="1" smtClean="0"/>
              <a:t>animals</a:t>
            </a:r>
            <a:r>
              <a:rPr lang="it-IT" sz="1800" dirty="0" smtClean="0"/>
              <a:t>, </a:t>
            </a:r>
            <a:r>
              <a:rPr lang="it-IT" sz="1800" dirty="0" err="1" smtClean="0"/>
              <a:t>toxicologically</a:t>
            </a:r>
            <a:r>
              <a:rPr lang="it-IT" sz="1800" dirty="0" smtClean="0"/>
              <a:t> </a:t>
            </a:r>
            <a:r>
              <a:rPr lang="it-IT" sz="1800" dirty="0" err="1" smtClean="0"/>
              <a:t>significant</a:t>
            </a:r>
            <a:r>
              <a:rPr lang="it-IT" sz="1800" dirty="0" smtClean="0"/>
              <a:t> </a:t>
            </a:r>
            <a:r>
              <a:rPr lang="it-IT" sz="1800" dirty="0" err="1" smtClean="0"/>
              <a:t>changes</a:t>
            </a:r>
            <a:r>
              <a:rPr lang="it-IT" sz="1800" dirty="0" smtClean="0"/>
              <a:t> </a:t>
            </a:r>
            <a:r>
              <a:rPr lang="it-IT" sz="1800" dirty="0" err="1" smtClean="0"/>
              <a:t>which</a:t>
            </a:r>
            <a:r>
              <a:rPr lang="it-IT" sz="1800" dirty="0" smtClean="0"/>
              <a:t> </a:t>
            </a:r>
            <a:r>
              <a:rPr lang="it-IT" sz="1800" dirty="0" err="1" smtClean="0"/>
              <a:t>have</a:t>
            </a:r>
            <a:r>
              <a:rPr lang="it-IT" sz="1800" dirty="0" smtClean="0"/>
              <a:t> </a:t>
            </a:r>
            <a:r>
              <a:rPr lang="it-IT" sz="1800" dirty="0" err="1" smtClean="0"/>
              <a:t>affected</a:t>
            </a:r>
            <a:r>
              <a:rPr lang="it-IT" sz="1800" dirty="0" smtClean="0"/>
              <a:t> the </a:t>
            </a:r>
            <a:r>
              <a:rPr lang="it-IT" sz="1800" dirty="0" err="1" smtClean="0"/>
              <a:t>function</a:t>
            </a:r>
            <a:r>
              <a:rPr lang="it-IT" sz="1800" dirty="0" smtClean="0"/>
              <a:t> </a:t>
            </a:r>
            <a:r>
              <a:rPr lang="it-IT" sz="1800" dirty="0" err="1" smtClean="0"/>
              <a:t>of</a:t>
            </a:r>
            <a:r>
              <a:rPr lang="it-IT" sz="1800" dirty="0" smtClean="0"/>
              <a:t> </a:t>
            </a:r>
            <a:r>
              <a:rPr lang="it-IT" sz="1800" dirty="0" err="1" smtClean="0"/>
              <a:t>morphology</a:t>
            </a:r>
            <a:r>
              <a:rPr lang="it-IT" sz="1800" dirty="0" smtClean="0"/>
              <a:t> </a:t>
            </a:r>
            <a:r>
              <a:rPr lang="it-IT" sz="1800" dirty="0" err="1" smtClean="0"/>
              <a:t>of</a:t>
            </a:r>
            <a:r>
              <a:rPr lang="it-IT" sz="1800" dirty="0" smtClean="0"/>
              <a:t> a </a:t>
            </a:r>
            <a:r>
              <a:rPr lang="it-IT" sz="1800" dirty="0" err="1" smtClean="0"/>
              <a:t>tissue</a:t>
            </a:r>
            <a:r>
              <a:rPr lang="it-IT" sz="1800" dirty="0" smtClean="0"/>
              <a:t>/</a:t>
            </a:r>
            <a:r>
              <a:rPr lang="it-IT" sz="1800" dirty="0" err="1" smtClean="0"/>
              <a:t>organ</a:t>
            </a:r>
            <a:r>
              <a:rPr lang="it-IT" sz="1800" dirty="0" smtClean="0"/>
              <a:t>, or </a:t>
            </a:r>
            <a:r>
              <a:rPr lang="it-IT" sz="1800" dirty="0" err="1" smtClean="0"/>
              <a:t>have</a:t>
            </a:r>
            <a:r>
              <a:rPr lang="it-IT" sz="1800" dirty="0" smtClean="0"/>
              <a:t> </a:t>
            </a:r>
            <a:r>
              <a:rPr lang="it-IT" sz="1800" dirty="0" err="1" smtClean="0"/>
              <a:t>produced</a:t>
            </a:r>
            <a:r>
              <a:rPr lang="it-IT" sz="1800" dirty="0" smtClean="0"/>
              <a:t> </a:t>
            </a:r>
            <a:r>
              <a:rPr lang="it-IT" sz="1800" dirty="0" err="1" smtClean="0"/>
              <a:t>serious</a:t>
            </a:r>
            <a:r>
              <a:rPr lang="it-IT" sz="1800" dirty="0" smtClean="0"/>
              <a:t> </a:t>
            </a:r>
            <a:r>
              <a:rPr lang="it-IT" sz="1800" dirty="0" err="1" smtClean="0"/>
              <a:t>changes</a:t>
            </a:r>
            <a:r>
              <a:rPr lang="it-IT" sz="1800" dirty="0" smtClean="0"/>
              <a:t> </a:t>
            </a:r>
            <a:r>
              <a:rPr lang="it-IT" sz="1800" dirty="0" err="1" smtClean="0"/>
              <a:t>to</a:t>
            </a:r>
            <a:r>
              <a:rPr lang="it-IT" sz="1800" dirty="0" smtClean="0"/>
              <a:t> the </a:t>
            </a:r>
            <a:r>
              <a:rPr lang="it-IT" sz="1800" dirty="0" err="1" smtClean="0"/>
              <a:t>biochemistry</a:t>
            </a:r>
            <a:r>
              <a:rPr lang="it-IT" sz="1800" dirty="0" smtClean="0"/>
              <a:t> or </a:t>
            </a:r>
            <a:r>
              <a:rPr lang="it-IT" sz="1800" dirty="0" err="1" smtClean="0"/>
              <a:t>haematology</a:t>
            </a:r>
            <a:r>
              <a:rPr lang="it-IT" sz="1800" dirty="0" smtClean="0"/>
              <a:t> </a:t>
            </a:r>
            <a:r>
              <a:rPr lang="it-IT" sz="1800" dirty="0" err="1" smtClean="0"/>
              <a:t>of</a:t>
            </a:r>
            <a:r>
              <a:rPr lang="it-IT" sz="1800" dirty="0" smtClean="0"/>
              <a:t> the </a:t>
            </a:r>
            <a:r>
              <a:rPr lang="it-IT" sz="1800" dirty="0" err="1" smtClean="0"/>
              <a:t>organism</a:t>
            </a:r>
            <a:r>
              <a:rPr lang="it-IT" sz="1800" dirty="0" smtClean="0"/>
              <a:t>, and </a:t>
            </a:r>
            <a:r>
              <a:rPr lang="it-IT" sz="1800" dirty="0" err="1" smtClean="0"/>
              <a:t>these</a:t>
            </a:r>
            <a:r>
              <a:rPr lang="it-IT" sz="1800" dirty="0" smtClean="0"/>
              <a:t> </a:t>
            </a:r>
            <a:r>
              <a:rPr lang="it-IT" sz="1800" dirty="0" err="1" smtClean="0"/>
              <a:t>changes</a:t>
            </a:r>
            <a:r>
              <a:rPr lang="it-IT" sz="1800" dirty="0" smtClean="0"/>
              <a:t> are </a:t>
            </a:r>
            <a:r>
              <a:rPr lang="it-IT" sz="1800" dirty="0" err="1" smtClean="0"/>
              <a:t>relevant</a:t>
            </a:r>
            <a:r>
              <a:rPr lang="it-IT" sz="1800" dirty="0" smtClean="0"/>
              <a:t> </a:t>
            </a:r>
            <a:r>
              <a:rPr lang="it-IT" sz="1800" dirty="0" err="1" smtClean="0"/>
              <a:t>for</a:t>
            </a:r>
            <a:r>
              <a:rPr lang="it-IT" sz="1800" dirty="0" smtClean="0"/>
              <a:t> </a:t>
            </a:r>
            <a:r>
              <a:rPr lang="it-IT" sz="1800" dirty="0" err="1" smtClean="0"/>
              <a:t>human</a:t>
            </a:r>
            <a:r>
              <a:rPr lang="it-IT" sz="1800" dirty="0" smtClean="0"/>
              <a:t> </a:t>
            </a:r>
            <a:r>
              <a:rPr lang="it-IT" sz="1800" dirty="0" err="1" smtClean="0"/>
              <a:t>health</a:t>
            </a:r>
            <a:r>
              <a:rPr lang="it-IT" sz="1800" dirty="0" smtClean="0"/>
              <a:t>.</a:t>
            </a:r>
          </a:p>
          <a:p>
            <a:pPr>
              <a:lnSpc>
                <a:spcPct val="120000"/>
              </a:lnSpc>
            </a:pPr>
            <a:r>
              <a:rPr lang="it-IT" sz="1800" dirty="0" err="1" smtClean="0"/>
              <a:t>Assesment</a:t>
            </a:r>
            <a:r>
              <a:rPr lang="it-IT" sz="1800" dirty="0" smtClean="0"/>
              <a:t> </a:t>
            </a:r>
            <a:r>
              <a:rPr lang="it-IT" sz="1800" dirty="0" err="1" smtClean="0"/>
              <a:t>shall</a:t>
            </a:r>
            <a:r>
              <a:rPr lang="it-IT" sz="1800" dirty="0" smtClean="0"/>
              <a:t> take </a:t>
            </a:r>
            <a:r>
              <a:rPr lang="it-IT" sz="1800" dirty="0" err="1" smtClean="0"/>
              <a:t>into</a:t>
            </a:r>
            <a:r>
              <a:rPr lang="it-IT" sz="1800" dirty="0" smtClean="0"/>
              <a:t> </a:t>
            </a:r>
            <a:r>
              <a:rPr lang="it-IT" sz="1800" dirty="0" err="1" smtClean="0"/>
              <a:t>consideration</a:t>
            </a:r>
            <a:r>
              <a:rPr lang="it-IT" sz="1800" dirty="0" smtClean="0"/>
              <a:t> </a:t>
            </a:r>
            <a:r>
              <a:rPr lang="it-IT" sz="1800" dirty="0" err="1" smtClean="0"/>
              <a:t>not</a:t>
            </a:r>
            <a:r>
              <a:rPr lang="it-IT" sz="1800" dirty="0" smtClean="0"/>
              <a:t> </a:t>
            </a:r>
            <a:r>
              <a:rPr lang="it-IT" sz="1800" dirty="0" err="1" smtClean="0"/>
              <a:t>only</a:t>
            </a:r>
            <a:r>
              <a:rPr lang="it-IT" sz="1800" dirty="0" smtClean="0"/>
              <a:t> </a:t>
            </a:r>
            <a:r>
              <a:rPr lang="it-IT" sz="1800" dirty="0" err="1" smtClean="0"/>
              <a:t>significant</a:t>
            </a:r>
            <a:r>
              <a:rPr lang="it-IT" sz="1800" dirty="0" smtClean="0"/>
              <a:t> </a:t>
            </a:r>
            <a:r>
              <a:rPr lang="it-IT" sz="1800" dirty="0" err="1" smtClean="0"/>
              <a:t>changes</a:t>
            </a:r>
            <a:r>
              <a:rPr lang="it-IT" sz="1800" dirty="0" smtClean="0"/>
              <a:t> in a single </a:t>
            </a:r>
            <a:r>
              <a:rPr lang="it-IT" sz="1800" dirty="0" err="1" smtClean="0"/>
              <a:t>organ</a:t>
            </a:r>
            <a:r>
              <a:rPr lang="it-IT" sz="1800" dirty="0" smtClean="0"/>
              <a:t> or </a:t>
            </a:r>
            <a:r>
              <a:rPr lang="it-IT" sz="1800" dirty="0" err="1" smtClean="0"/>
              <a:t>biological</a:t>
            </a:r>
            <a:r>
              <a:rPr lang="it-IT" sz="1800" dirty="0" smtClean="0"/>
              <a:t> system </a:t>
            </a:r>
            <a:r>
              <a:rPr lang="it-IT" sz="1800" dirty="0" err="1" smtClean="0"/>
              <a:t>but</a:t>
            </a:r>
            <a:r>
              <a:rPr lang="it-IT" sz="1800" dirty="0" smtClean="0"/>
              <a:t> </a:t>
            </a:r>
            <a:r>
              <a:rPr lang="it-IT" sz="1800" dirty="0" err="1" smtClean="0"/>
              <a:t>also</a:t>
            </a:r>
            <a:r>
              <a:rPr lang="it-IT" sz="1800" dirty="0" smtClean="0"/>
              <a:t> </a:t>
            </a:r>
            <a:r>
              <a:rPr lang="it-IT" sz="1800" dirty="0" err="1" smtClean="0"/>
              <a:t>generalised</a:t>
            </a:r>
            <a:r>
              <a:rPr lang="it-IT" sz="1800" dirty="0" smtClean="0"/>
              <a:t> </a:t>
            </a:r>
            <a:r>
              <a:rPr lang="it-IT" sz="1800" dirty="0" err="1" smtClean="0"/>
              <a:t>changes</a:t>
            </a:r>
            <a:r>
              <a:rPr lang="it-IT" sz="1800" dirty="0" smtClean="0"/>
              <a:t> </a:t>
            </a:r>
            <a:r>
              <a:rPr lang="it-IT" sz="1800" dirty="0" err="1" smtClean="0"/>
              <a:t>of</a:t>
            </a:r>
            <a:r>
              <a:rPr lang="it-IT" sz="1800" dirty="0" smtClean="0"/>
              <a:t>  a </a:t>
            </a:r>
            <a:r>
              <a:rPr lang="it-IT" sz="1800" dirty="0" err="1" smtClean="0"/>
              <a:t>less</a:t>
            </a:r>
            <a:r>
              <a:rPr lang="it-IT" sz="1800" dirty="0" smtClean="0"/>
              <a:t> severe nature </a:t>
            </a:r>
            <a:r>
              <a:rPr lang="it-IT" sz="1800" dirty="0" err="1" smtClean="0"/>
              <a:t>involving</a:t>
            </a:r>
            <a:r>
              <a:rPr lang="it-IT" sz="1800" dirty="0" smtClean="0"/>
              <a:t> </a:t>
            </a:r>
            <a:r>
              <a:rPr lang="it-IT" sz="1800" dirty="0" err="1" smtClean="0"/>
              <a:t>several</a:t>
            </a:r>
            <a:r>
              <a:rPr lang="it-IT" sz="1800" dirty="0" smtClean="0"/>
              <a:t> </a:t>
            </a:r>
            <a:r>
              <a:rPr lang="it-IT" sz="1800" dirty="0" err="1" smtClean="0"/>
              <a:t>organs</a:t>
            </a:r>
            <a:r>
              <a:rPr lang="it-IT" sz="1800" dirty="0" smtClean="0"/>
              <a:t>.</a:t>
            </a:r>
          </a:p>
          <a:p>
            <a:pPr>
              <a:lnSpc>
                <a:spcPct val="120000"/>
              </a:lnSpc>
            </a:pPr>
            <a:r>
              <a:rPr lang="it-IT" sz="1800" dirty="0" err="1" smtClean="0"/>
              <a:t>Specific</a:t>
            </a:r>
            <a:r>
              <a:rPr lang="it-IT" sz="1800" dirty="0" smtClean="0"/>
              <a:t> target </a:t>
            </a:r>
            <a:r>
              <a:rPr lang="it-IT" sz="1800" dirty="0" err="1" smtClean="0"/>
              <a:t>organ</a:t>
            </a:r>
            <a:r>
              <a:rPr lang="it-IT" sz="1800" dirty="0" smtClean="0"/>
              <a:t> </a:t>
            </a:r>
            <a:r>
              <a:rPr lang="it-IT" sz="1800" dirty="0" err="1" smtClean="0"/>
              <a:t>toxicity</a:t>
            </a:r>
            <a:r>
              <a:rPr lang="it-IT" sz="1800" dirty="0" smtClean="0"/>
              <a:t> can </a:t>
            </a:r>
            <a:r>
              <a:rPr lang="it-IT" sz="1800" dirty="0" err="1" smtClean="0"/>
              <a:t>occur</a:t>
            </a:r>
            <a:r>
              <a:rPr lang="it-IT" sz="1800" dirty="0" smtClean="0"/>
              <a:t> </a:t>
            </a:r>
            <a:r>
              <a:rPr lang="it-IT" sz="1800" dirty="0" err="1" smtClean="0"/>
              <a:t>by</a:t>
            </a:r>
            <a:r>
              <a:rPr lang="it-IT" sz="1800" dirty="0" smtClean="0"/>
              <a:t> </a:t>
            </a:r>
            <a:r>
              <a:rPr lang="it-IT" sz="1800" dirty="0" err="1" smtClean="0"/>
              <a:t>any</a:t>
            </a:r>
            <a:r>
              <a:rPr lang="it-IT" sz="1800" dirty="0" smtClean="0"/>
              <a:t> </a:t>
            </a:r>
            <a:r>
              <a:rPr lang="it-IT" sz="1800" dirty="0" err="1" smtClean="0"/>
              <a:t>route</a:t>
            </a:r>
            <a:r>
              <a:rPr lang="it-IT" sz="1800" dirty="0" smtClean="0"/>
              <a:t> </a:t>
            </a:r>
            <a:r>
              <a:rPr lang="it-IT" sz="1800" dirty="0" err="1" smtClean="0"/>
              <a:t>that</a:t>
            </a:r>
            <a:r>
              <a:rPr lang="it-IT" sz="1800" dirty="0" smtClean="0"/>
              <a:t> </a:t>
            </a:r>
            <a:r>
              <a:rPr lang="it-IT" sz="1800" dirty="0" err="1" smtClean="0"/>
              <a:t>is</a:t>
            </a:r>
            <a:r>
              <a:rPr lang="it-IT" sz="1800" dirty="0" smtClean="0"/>
              <a:t> </a:t>
            </a:r>
            <a:r>
              <a:rPr lang="it-IT" sz="1800" dirty="0" err="1" smtClean="0"/>
              <a:t>relevant</a:t>
            </a:r>
            <a:r>
              <a:rPr lang="it-IT" sz="1800" dirty="0" smtClean="0"/>
              <a:t> </a:t>
            </a:r>
            <a:r>
              <a:rPr lang="it-IT" sz="1800" dirty="0" err="1" smtClean="0"/>
              <a:t>for</a:t>
            </a:r>
            <a:r>
              <a:rPr lang="it-IT" sz="1800" dirty="0" smtClean="0"/>
              <a:t> </a:t>
            </a:r>
            <a:r>
              <a:rPr lang="it-IT" sz="1800" dirty="0" err="1" smtClean="0"/>
              <a:t>humans</a:t>
            </a:r>
            <a:r>
              <a:rPr lang="it-IT" sz="1800" dirty="0" smtClean="0"/>
              <a:t> , i.e. </a:t>
            </a:r>
            <a:r>
              <a:rPr lang="it-IT" sz="1800" dirty="0" err="1" smtClean="0"/>
              <a:t>principally</a:t>
            </a:r>
            <a:r>
              <a:rPr lang="it-IT" sz="1800" dirty="0" smtClean="0"/>
              <a:t>  </a:t>
            </a:r>
            <a:r>
              <a:rPr lang="it-IT" sz="1800" dirty="0" err="1" smtClean="0"/>
              <a:t>oral</a:t>
            </a:r>
            <a:r>
              <a:rPr lang="it-IT" sz="1800" dirty="0" smtClean="0"/>
              <a:t>, </a:t>
            </a:r>
            <a:r>
              <a:rPr lang="it-IT" sz="1800" dirty="0" err="1" smtClean="0"/>
              <a:t>dermal</a:t>
            </a:r>
            <a:r>
              <a:rPr lang="it-IT" sz="1800" dirty="0" smtClean="0"/>
              <a:t> or </a:t>
            </a:r>
            <a:r>
              <a:rPr lang="it-IT" sz="1800" dirty="0" err="1" smtClean="0"/>
              <a:t>inhalation</a:t>
            </a:r>
            <a:r>
              <a:rPr lang="it-IT" sz="1800" dirty="0" smtClean="0"/>
              <a:t>.</a:t>
            </a:r>
            <a:endParaRPr lang="it-IT" sz="1800" dirty="0"/>
          </a:p>
        </p:txBody>
      </p:sp>
      <p:sp>
        <p:nvSpPr>
          <p:cNvPr id="5" name="Titolo 1"/>
          <p:cNvSpPr>
            <a:spLocks noGrp="1"/>
          </p:cNvSpPr>
          <p:nvPr>
            <p:ph type="title"/>
          </p:nvPr>
        </p:nvSpPr>
        <p:spPr>
          <a:xfrm>
            <a:off x="741363" y="207937"/>
            <a:ext cx="8604250" cy="1604988"/>
          </a:xfrm>
        </p:spPr>
        <p:txBody>
          <a:bodyPr>
            <a:normAutofit/>
          </a:bodyPr>
          <a:lstStyle/>
          <a:p>
            <a:r>
              <a:rPr lang="it-IT" dirty="0" err="1" smtClean="0"/>
              <a:t>Specific</a:t>
            </a:r>
            <a:r>
              <a:rPr lang="it-IT" dirty="0" smtClean="0"/>
              <a:t> target </a:t>
            </a:r>
            <a:r>
              <a:rPr lang="it-IT" dirty="0" err="1" smtClean="0"/>
              <a:t>organ</a:t>
            </a:r>
            <a:r>
              <a:rPr lang="it-IT" dirty="0" smtClean="0"/>
              <a:t> </a:t>
            </a:r>
            <a:r>
              <a:rPr lang="it-IT" dirty="0" err="1" smtClean="0"/>
              <a:t>toxicity</a:t>
            </a:r>
            <a:r>
              <a:rPr lang="it-IT" dirty="0" smtClean="0"/>
              <a:t> – single </a:t>
            </a:r>
            <a:r>
              <a:rPr lang="it-IT" dirty="0" err="1" smtClean="0"/>
              <a:t>exposure</a:t>
            </a:r>
            <a:r>
              <a:rPr lang="it-IT" dirty="0" smtClean="0"/>
              <a:t/>
            </a:r>
            <a:br>
              <a:rPr lang="it-IT" dirty="0" smtClean="0"/>
            </a:br>
            <a:r>
              <a:rPr lang="it-IT" sz="3600" dirty="0" err="1" smtClean="0"/>
              <a:t>General</a:t>
            </a:r>
            <a:r>
              <a:rPr lang="it-IT" sz="3600" dirty="0" smtClean="0"/>
              <a:t> </a:t>
            </a:r>
            <a:r>
              <a:rPr lang="it-IT" sz="3600" dirty="0" err="1" smtClean="0"/>
              <a:t>considerations</a:t>
            </a:r>
            <a:endParaRPr lang="it-IT" dirty="0"/>
          </a:p>
        </p:txBody>
      </p:sp>
      <p:pic>
        <p:nvPicPr>
          <p:cNvPr id="6" name="Picture 1"/>
          <p:cNvPicPr>
            <a:picLocks noChangeAspect="1" noChangeArrowheads="1"/>
          </p:cNvPicPr>
          <p:nvPr/>
        </p:nvPicPr>
        <p:blipFill>
          <a:blip r:embed="rId2" cstate="print"/>
          <a:srcRect/>
          <a:stretch>
            <a:fillRect/>
          </a:stretch>
        </p:blipFill>
        <p:spPr bwMode="auto">
          <a:xfrm>
            <a:off x="9112278" y="1065193"/>
            <a:ext cx="762000" cy="771525"/>
          </a:xfrm>
          <a:prstGeom prst="rect">
            <a:avLst/>
          </a:prstGeom>
          <a:noFill/>
        </p:spPr>
      </p:pic>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8898" name="Picture 2"/>
          <p:cNvPicPr>
            <a:picLocks noChangeAspect="1" noChangeArrowheads="1"/>
          </p:cNvPicPr>
          <p:nvPr/>
        </p:nvPicPr>
        <p:blipFill>
          <a:blip r:embed="rId2" cstate="print"/>
          <a:srcRect/>
          <a:stretch>
            <a:fillRect/>
          </a:stretch>
        </p:blipFill>
        <p:spPr bwMode="auto">
          <a:xfrm>
            <a:off x="237167" y="2267669"/>
            <a:ext cx="9771697" cy="4104456"/>
          </a:xfrm>
          <a:prstGeom prst="rect">
            <a:avLst/>
          </a:prstGeom>
          <a:noFill/>
          <a:ln w="9525">
            <a:noFill/>
            <a:miter lim="800000"/>
            <a:headEnd/>
            <a:tailEnd/>
          </a:ln>
        </p:spPr>
      </p:pic>
      <p:sp>
        <p:nvSpPr>
          <p:cNvPr id="3" name="Titolo 1"/>
          <p:cNvSpPr txBox="1">
            <a:spLocks/>
          </p:cNvSpPr>
          <p:nvPr/>
        </p:nvSpPr>
        <p:spPr>
          <a:xfrm>
            <a:off x="741363" y="207937"/>
            <a:ext cx="8604250" cy="1604988"/>
          </a:xfrm>
          <a:prstGeom prst="rect">
            <a:avLst/>
          </a:prstGeom>
        </p:spPr>
        <p:txBody>
          <a:bodyPr>
            <a:normAutofit lnSpcReduction="10000"/>
          </a:bodyPr>
          <a:lstStyle/>
          <a:p>
            <a:pPr marL="0" marR="0" lvl="0" indent="0" algn="ctr" defTabSz="449263" rtl="0" eaLnBrk="0" fontAlgn="base" latinLnBrk="0" hangingPunct="0">
              <a:lnSpc>
                <a:spcPct val="81000"/>
              </a:lnSpc>
              <a:spcBef>
                <a:spcPct val="0"/>
              </a:spcBef>
              <a:spcAft>
                <a:spcPct val="0"/>
              </a:spcAft>
              <a:buClr>
                <a:srgbClr val="000000"/>
              </a:buClr>
              <a:buSzPct val="45000"/>
              <a:buFont typeface="Wingdings" pitchFamily="2" charset="2"/>
              <a:buNone/>
              <a:tabLst/>
              <a:defRPr/>
            </a:pP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Specific</a:t>
            </a: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target </a:t>
            </a: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organ</a:t>
            </a: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a:t>
            </a: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toxicity</a:t>
            </a: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 single </a:t>
            </a: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exposure</a:t>
            </a: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a:r>
            <a:b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br>
            <a:r>
              <a:rPr kumimoji="0" lang="it-IT" sz="36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Classification</a:t>
            </a:r>
            <a:endParaRPr kumimoji="0" lang="it-IT" sz="4400" b="1" i="0" u="none" strike="noStrike" kern="0" cap="none" spc="0" normalizeH="0" baseline="0" noProof="0" dirty="0">
              <a:ln>
                <a:noFill/>
              </a:ln>
              <a:solidFill>
                <a:srgbClr val="333333"/>
              </a:solidFill>
              <a:effectLst/>
              <a:uLnTx/>
              <a:uFillTx/>
              <a:latin typeface="+mj-lt"/>
              <a:ea typeface="Arial Unicode MS" pitchFamily="34" charset="-128"/>
              <a:cs typeface="+mj-cs"/>
            </a:endParaRPr>
          </a:p>
        </p:txBody>
      </p:sp>
      <p:pic>
        <p:nvPicPr>
          <p:cNvPr id="4" name="Picture 1"/>
          <p:cNvPicPr>
            <a:picLocks noChangeAspect="1" noChangeArrowheads="1"/>
          </p:cNvPicPr>
          <p:nvPr/>
        </p:nvPicPr>
        <p:blipFill>
          <a:blip r:embed="rId3" cstate="print"/>
          <a:srcRect/>
          <a:stretch>
            <a:fillRect/>
          </a:stretch>
        </p:blipFill>
        <p:spPr bwMode="auto">
          <a:xfrm>
            <a:off x="9112278" y="1065193"/>
            <a:ext cx="762000" cy="771525"/>
          </a:xfrm>
          <a:prstGeom prst="rect">
            <a:avLst/>
          </a:prstGeom>
          <a:noFill/>
        </p:spPr>
      </p:pic>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741363" y="207937"/>
            <a:ext cx="8604250" cy="1604988"/>
          </a:xfrm>
          <a:prstGeom prst="rect">
            <a:avLst/>
          </a:prstGeom>
        </p:spPr>
        <p:txBody>
          <a:bodyPr>
            <a:normAutofit lnSpcReduction="10000"/>
          </a:bodyPr>
          <a:lstStyle/>
          <a:p>
            <a:pPr marL="0" marR="0" lvl="0" indent="0" algn="ctr" defTabSz="449263" rtl="0" eaLnBrk="0" fontAlgn="base" latinLnBrk="0" hangingPunct="0">
              <a:lnSpc>
                <a:spcPct val="81000"/>
              </a:lnSpc>
              <a:spcBef>
                <a:spcPct val="0"/>
              </a:spcBef>
              <a:spcAft>
                <a:spcPct val="0"/>
              </a:spcAft>
              <a:buClr>
                <a:srgbClr val="000000"/>
              </a:buClr>
              <a:buSzPct val="45000"/>
              <a:buFont typeface="Wingdings" pitchFamily="2" charset="2"/>
              <a:buNone/>
              <a:tabLst/>
              <a:defRPr/>
            </a:pP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Specific</a:t>
            </a: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target </a:t>
            </a: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organ</a:t>
            </a: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a:t>
            </a: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toxicity</a:t>
            </a: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 single </a:t>
            </a: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exposure</a:t>
            </a: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a:r>
            <a:b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br>
            <a:r>
              <a:rPr kumimoji="0" lang="it-IT" sz="36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Classification</a:t>
            </a:r>
            <a:endParaRPr kumimoji="0" lang="it-IT" sz="4400" b="1" i="0" u="none" strike="noStrike" kern="0" cap="none" spc="0" normalizeH="0" baseline="0" noProof="0" dirty="0">
              <a:ln>
                <a:noFill/>
              </a:ln>
              <a:solidFill>
                <a:srgbClr val="333333"/>
              </a:solidFill>
              <a:effectLst/>
              <a:uLnTx/>
              <a:uFillTx/>
              <a:latin typeface="+mj-lt"/>
              <a:ea typeface="Arial Unicode MS" pitchFamily="34" charset="-128"/>
              <a:cs typeface="+mj-cs"/>
            </a:endParaRPr>
          </a:p>
        </p:txBody>
      </p:sp>
      <p:pic>
        <p:nvPicPr>
          <p:cNvPr id="3" name="Picture 1"/>
          <p:cNvPicPr>
            <a:picLocks noChangeAspect="1" noChangeArrowheads="1"/>
          </p:cNvPicPr>
          <p:nvPr/>
        </p:nvPicPr>
        <p:blipFill>
          <a:blip r:embed="rId2" cstate="print"/>
          <a:srcRect/>
          <a:stretch>
            <a:fillRect/>
          </a:stretch>
        </p:blipFill>
        <p:spPr bwMode="auto">
          <a:xfrm>
            <a:off x="9112278" y="1065193"/>
            <a:ext cx="762000" cy="771525"/>
          </a:xfrm>
          <a:prstGeom prst="rect">
            <a:avLst/>
          </a:prstGeom>
          <a:noFill/>
        </p:spPr>
      </p:pic>
      <p:pic>
        <p:nvPicPr>
          <p:cNvPr id="2769922" name="Picture 2"/>
          <p:cNvPicPr>
            <a:picLocks noChangeAspect="1" noChangeArrowheads="1"/>
          </p:cNvPicPr>
          <p:nvPr/>
        </p:nvPicPr>
        <p:blipFill>
          <a:blip r:embed="rId3" cstate="print"/>
          <a:srcRect/>
          <a:stretch>
            <a:fillRect/>
          </a:stretch>
        </p:blipFill>
        <p:spPr bwMode="auto">
          <a:xfrm>
            <a:off x="143768" y="2483693"/>
            <a:ext cx="9716279" cy="2376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741363" y="207937"/>
            <a:ext cx="8604250" cy="1604988"/>
          </a:xfrm>
          <a:prstGeom prst="rect">
            <a:avLst/>
          </a:prstGeom>
        </p:spPr>
        <p:txBody>
          <a:bodyPr>
            <a:normAutofit lnSpcReduction="10000"/>
          </a:bodyPr>
          <a:lstStyle/>
          <a:p>
            <a:pPr marL="0" marR="0" lvl="0" indent="0" algn="ctr" defTabSz="449263" rtl="0" eaLnBrk="0" fontAlgn="base" latinLnBrk="0" hangingPunct="0">
              <a:lnSpc>
                <a:spcPct val="81000"/>
              </a:lnSpc>
              <a:spcBef>
                <a:spcPct val="0"/>
              </a:spcBef>
              <a:spcAft>
                <a:spcPct val="0"/>
              </a:spcAft>
              <a:buClr>
                <a:srgbClr val="000000"/>
              </a:buClr>
              <a:buSzPct val="45000"/>
              <a:buFont typeface="Wingdings" pitchFamily="2" charset="2"/>
              <a:buNone/>
              <a:tabLst/>
              <a:defRPr/>
            </a:pP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Specific</a:t>
            </a: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target </a:t>
            </a: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organ</a:t>
            </a: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a:t>
            </a: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toxicity</a:t>
            </a: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 single </a:t>
            </a: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exposure</a:t>
            </a: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a:r>
            <a:b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br>
            <a:r>
              <a:rPr kumimoji="0" lang="it-IT" sz="36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Classification</a:t>
            </a:r>
            <a:endParaRPr kumimoji="0" lang="it-IT" sz="4400" b="1" i="0" u="none" strike="noStrike" kern="0" cap="none" spc="0" normalizeH="0" baseline="0" noProof="0" dirty="0">
              <a:ln>
                <a:noFill/>
              </a:ln>
              <a:solidFill>
                <a:srgbClr val="333333"/>
              </a:solidFill>
              <a:effectLst/>
              <a:uLnTx/>
              <a:uFillTx/>
              <a:latin typeface="+mj-lt"/>
              <a:ea typeface="Arial Unicode MS" pitchFamily="34" charset="-128"/>
              <a:cs typeface="+mj-cs"/>
            </a:endParaRPr>
          </a:p>
        </p:txBody>
      </p:sp>
      <p:pic>
        <p:nvPicPr>
          <p:cNvPr id="3" name="Picture 1"/>
          <p:cNvPicPr>
            <a:picLocks noChangeAspect="1" noChangeArrowheads="1"/>
          </p:cNvPicPr>
          <p:nvPr/>
        </p:nvPicPr>
        <p:blipFill>
          <a:blip r:embed="rId2" cstate="print"/>
          <a:srcRect/>
          <a:stretch>
            <a:fillRect/>
          </a:stretch>
        </p:blipFill>
        <p:spPr bwMode="auto">
          <a:xfrm>
            <a:off x="9112278" y="1065193"/>
            <a:ext cx="762000" cy="771525"/>
          </a:xfrm>
          <a:prstGeom prst="rect">
            <a:avLst/>
          </a:prstGeom>
          <a:noFill/>
        </p:spPr>
      </p:pic>
      <p:pic>
        <p:nvPicPr>
          <p:cNvPr id="2770946" name="Picture 2"/>
          <p:cNvPicPr>
            <a:picLocks noChangeAspect="1" noChangeArrowheads="1"/>
          </p:cNvPicPr>
          <p:nvPr/>
        </p:nvPicPr>
        <p:blipFill>
          <a:blip r:embed="rId3" cstate="print"/>
          <a:srcRect/>
          <a:stretch>
            <a:fillRect/>
          </a:stretch>
        </p:blipFill>
        <p:spPr bwMode="auto">
          <a:xfrm>
            <a:off x="0" y="2627709"/>
            <a:ext cx="10129761" cy="2736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741363" y="207937"/>
            <a:ext cx="8604250" cy="1604988"/>
          </a:xfrm>
          <a:prstGeom prst="rect">
            <a:avLst/>
          </a:prstGeom>
        </p:spPr>
        <p:txBody>
          <a:bodyPr>
            <a:normAutofit lnSpcReduction="10000"/>
          </a:bodyPr>
          <a:lstStyle/>
          <a:p>
            <a:pPr marL="0" marR="0" lvl="0" indent="0" algn="ctr" defTabSz="449263" rtl="0" eaLnBrk="0" fontAlgn="base" latinLnBrk="0" hangingPunct="0">
              <a:lnSpc>
                <a:spcPct val="81000"/>
              </a:lnSpc>
              <a:spcBef>
                <a:spcPct val="0"/>
              </a:spcBef>
              <a:spcAft>
                <a:spcPct val="0"/>
              </a:spcAft>
              <a:buClr>
                <a:srgbClr val="000000"/>
              </a:buClr>
              <a:buSzPct val="45000"/>
              <a:buFont typeface="Wingdings" pitchFamily="2" charset="2"/>
              <a:buNone/>
              <a:tabLst/>
              <a:defRPr/>
            </a:pP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Specific</a:t>
            </a: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target </a:t>
            </a: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organ</a:t>
            </a: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a:t>
            </a: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toxicity</a:t>
            </a: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 single </a:t>
            </a: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exposure</a:t>
            </a: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a:r>
            <a:b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br>
            <a:r>
              <a:rPr kumimoji="0" lang="it-IT" sz="36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Label</a:t>
            </a:r>
            <a:r>
              <a:rPr kumimoji="0" lang="it-IT" sz="36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a:t>
            </a:r>
            <a:r>
              <a:rPr kumimoji="0" lang="it-IT" sz="36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elements</a:t>
            </a:r>
            <a:endParaRPr kumimoji="0" lang="it-IT" sz="4400" b="1" i="0" u="none" strike="noStrike" kern="0" cap="none" spc="0" normalizeH="0" baseline="0" noProof="0" dirty="0">
              <a:ln>
                <a:noFill/>
              </a:ln>
              <a:solidFill>
                <a:srgbClr val="333333"/>
              </a:solidFill>
              <a:effectLst/>
              <a:uLnTx/>
              <a:uFillTx/>
              <a:latin typeface="+mj-lt"/>
              <a:ea typeface="Arial Unicode MS" pitchFamily="34" charset="-128"/>
              <a:cs typeface="+mj-cs"/>
            </a:endParaRPr>
          </a:p>
        </p:txBody>
      </p:sp>
      <p:pic>
        <p:nvPicPr>
          <p:cNvPr id="3" name="Picture 1"/>
          <p:cNvPicPr>
            <a:picLocks noChangeAspect="1" noChangeArrowheads="1"/>
          </p:cNvPicPr>
          <p:nvPr/>
        </p:nvPicPr>
        <p:blipFill>
          <a:blip r:embed="rId2" cstate="print"/>
          <a:srcRect/>
          <a:stretch>
            <a:fillRect/>
          </a:stretch>
        </p:blipFill>
        <p:spPr bwMode="auto">
          <a:xfrm>
            <a:off x="9112278" y="1065193"/>
            <a:ext cx="762000" cy="771525"/>
          </a:xfrm>
          <a:prstGeom prst="rect">
            <a:avLst/>
          </a:prstGeom>
          <a:noFill/>
        </p:spPr>
      </p:pic>
      <p:pic>
        <p:nvPicPr>
          <p:cNvPr id="2771970" name="Picture 2"/>
          <p:cNvPicPr>
            <a:picLocks noChangeAspect="1" noChangeArrowheads="1"/>
          </p:cNvPicPr>
          <p:nvPr/>
        </p:nvPicPr>
        <p:blipFill>
          <a:blip r:embed="rId3" cstate="print"/>
          <a:srcRect/>
          <a:stretch>
            <a:fillRect/>
          </a:stretch>
        </p:blipFill>
        <p:spPr bwMode="auto">
          <a:xfrm>
            <a:off x="791840" y="1619597"/>
            <a:ext cx="8352928" cy="59451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741363" y="207937"/>
            <a:ext cx="8604250" cy="1604988"/>
          </a:xfrm>
          <a:prstGeom prst="rect">
            <a:avLst/>
          </a:prstGeom>
        </p:spPr>
        <p:txBody>
          <a:bodyPr>
            <a:normAutofit fontScale="92500"/>
          </a:bodyPr>
          <a:lstStyle/>
          <a:p>
            <a:pPr marL="0" marR="0" lvl="0" indent="0" algn="ctr" defTabSz="449263" rtl="0" eaLnBrk="0" fontAlgn="base" latinLnBrk="0" hangingPunct="0">
              <a:lnSpc>
                <a:spcPct val="81000"/>
              </a:lnSpc>
              <a:spcBef>
                <a:spcPct val="0"/>
              </a:spcBef>
              <a:spcAft>
                <a:spcPct val="0"/>
              </a:spcAft>
              <a:buClr>
                <a:srgbClr val="000000"/>
              </a:buClr>
              <a:buSzPct val="45000"/>
              <a:buFont typeface="Wingdings" pitchFamily="2" charset="2"/>
              <a:buNone/>
              <a:tabLst/>
              <a:defRPr/>
            </a:pP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Specific</a:t>
            </a: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target </a:t>
            </a: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organ</a:t>
            </a: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a:t>
            </a: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toxicity</a:t>
            </a: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 </a:t>
            </a: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repeated</a:t>
            </a: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a:t>
            </a: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exposure</a:t>
            </a: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a:r>
            <a:b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br>
            <a:r>
              <a:rPr kumimoji="0" lang="it-IT" sz="36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Definitions</a:t>
            </a:r>
            <a:r>
              <a:rPr kumimoji="0" lang="it-IT" sz="36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and </a:t>
            </a:r>
            <a:r>
              <a:rPr kumimoji="0" lang="it-IT" sz="36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general</a:t>
            </a:r>
            <a:r>
              <a:rPr kumimoji="0" lang="it-IT" sz="36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a:t>
            </a:r>
            <a:r>
              <a:rPr kumimoji="0" lang="it-IT" sz="36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considerations</a:t>
            </a:r>
            <a:endParaRPr kumimoji="0" lang="it-IT" sz="4400" b="1" i="0" u="none" strike="noStrike" kern="0" cap="none" spc="0" normalizeH="0" baseline="0" noProof="0" dirty="0">
              <a:ln>
                <a:noFill/>
              </a:ln>
              <a:solidFill>
                <a:srgbClr val="333333"/>
              </a:solidFill>
              <a:effectLst/>
              <a:uLnTx/>
              <a:uFillTx/>
              <a:latin typeface="+mj-lt"/>
              <a:ea typeface="Arial Unicode MS" pitchFamily="34" charset="-128"/>
              <a:cs typeface="+mj-cs"/>
            </a:endParaRPr>
          </a:p>
        </p:txBody>
      </p:sp>
      <p:sp>
        <p:nvSpPr>
          <p:cNvPr id="3" name="Segnaposto contenuto 2"/>
          <p:cNvSpPr txBox="1">
            <a:spLocks/>
          </p:cNvSpPr>
          <p:nvPr/>
        </p:nvSpPr>
        <p:spPr>
          <a:xfrm>
            <a:off x="741363" y="2101850"/>
            <a:ext cx="8604250" cy="4757738"/>
          </a:xfrm>
          <a:prstGeom prst="rect">
            <a:avLst/>
          </a:prstGeom>
        </p:spPr>
        <p:txBody>
          <a:bodyPr>
            <a:normAutofit fontScale="92500" lnSpcReduction="20000"/>
          </a:bodyPr>
          <a:lstStyle/>
          <a:p>
            <a:pPr marL="428625" marR="0" lvl="0" indent="-323850" algn="l" defTabSz="449263" rtl="0" eaLnBrk="0" fontAlgn="base" latinLnBrk="0" hangingPunct="0">
              <a:lnSpc>
                <a:spcPct val="120000"/>
              </a:lnSpc>
              <a:spcBef>
                <a:spcPct val="0"/>
              </a:spcBef>
              <a:spcAft>
                <a:spcPts val="1425"/>
              </a:spcAft>
              <a:buClr>
                <a:srgbClr val="0E594D"/>
              </a:buClr>
              <a:buSzPct val="45000"/>
              <a:buFont typeface="Wingdings" pitchFamily="2" charset="2"/>
              <a:buChar char=""/>
              <a:tabLst/>
              <a:defRPr/>
            </a:pPr>
            <a:r>
              <a:rPr kumimoji="0" lang="it-IT" sz="20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Targe</a:t>
            </a:r>
            <a:r>
              <a:rPr kumimoji="0" lang="it-IT" sz="20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a:t>
            </a:r>
            <a:r>
              <a:rPr kumimoji="0" lang="it-IT" sz="20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organ</a:t>
            </a:r>
            <a:r>
              <a:rPr kumimoji="0" lang="it-IT" sz="20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a:t>
            </a:r>
            <a:r>
              <a:rPr kumimoji="0" lang="it-IT" sz="20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toxicity</a:t>
            </a:r>
            <a:r>
              <a:rPr kumimoji="0" lang="it-IT" sz="20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a:t>
            </a:r>
            <a:r>
              <a:rPr kumimoji="0" lang="it-IT" sz="20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repeated</a:t>
            </a:r>
            <a:r>
              <a:rPr kumimoji="0" lang="it-IT" sz="20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a:t>
            </a:r>
            <a:r>
              <a:rPr kumimoji="0" lang="it-IT" sz="20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exposure</a:t>
            </a:r>
            <a:r>
              <a:rPr kumimoji="0" lang="it-IT" sz="2000" b="0" i="0" u="none" strike="noStrike" kern="0" cap="none" spc="0" normalizeH="0" baseline="0" noProof="0" dirty="0" smtClean="0">
                <a:ln>
                  <a:noFill/>
                </a:ln>
                <a:solidFill>
                  <a:srgbClr val="000000"/>
                </a:solidFill>
                <a:effectLst/>
                <a:uLnTx/>
                <a:uFillTx/>
                <a:latin typeface="+mn-lt"/>
                <a:ea typeface="Arial Unicode MS" pitchFamily="34" charset="-128"/>
                <a:cs typeface="+mn-cs"/>
              </a:rPr>
              <a:t>)</a:t>
            </a:r>
            <a:r>
              <a:rPr kumimoji="0" lang="it-IT" sz="2000" i="0" u="none" strike="noStrike" kern="0" cap="none" spc="0" normalizeH="0" baseline="0" noProof="0" dirty="0" smtClean="0">
                <a:ln>
                  <a:noFill/>
                </a:ln>
                <a:solidFill>
                  <a:srgbClr val="000000"/>
                </a:solidFill>
                <a:effectLst/>
                <a:uLnTx/>
                <a:uFillTx/>
                <a:latin typeface="+mn-lt"/>
                <a:ea typeface="Arial Unicode MS" pitchFamily="34" charset="-128"/>
                <a:cs typeface="+mn-cs"/>
              </a:rPr>
              <a:t> </a:t>
            </a:r>
            <a:r>
              <a:rPr kumimoji="0" lang="it-IT" sz="200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means</a:t>
            </a:r>
            <a:r>
              <a:rPr kumimoji="0" lang="it-IT" sz="2000" i="0" u="none" strike="noStrike" kern="0" cap="none" spc="0" normalizeH="0" baseline="0" noProof="0" dirty="0" smtClean="0">
                <a:ln>
                  <a:noFill/>
                </a:ln>
                <a:solidFill>
                  <a:srgbClr val="000000"/>
                </a:solidFill>
                <a:effectLst/>
                <a:uLnTx/>
                <a:uFillTx/>
                <a:latin typeface="+mn-lt"/>
                <a:ea typeface="Arial Unicode MS" pitchFamily="34" charset="-128"/>
                <a:cs typeface="+mn-cs"/>
              </a:rPr>
              <a:t> </a:t>
            </a:r>
            <a:r>
              <a:rPr kumimoji="0" lang="it-IT" sz="200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specific</a:t>
            </a:r>
            <a:r>
              <a:rPr kumimoji="0" lang="it-IT" sz="2000" i="0" u="none" strike="noStrike" kern="0" cap="none" spc="0" normalizeH="0" baseline="0" noProof="0" dirty="0" smtClean="0">
                <a:ln>
                  <a:noFill/>
                </a:ln>
                <a:solidFill>
                  <a:srgbClr val="000000"/>
                </a:solidFill>
                <a:effectLst/>
                <a:uLnTx/>
                <a:uFillTx/>
                <a:latin typeface="+mn-lt"/>
                <a:ea typeface="Arial Unicode MS" pitchFamily="34" charset="-128"/>
                <a:cs typeface="+mn-cs"/>
              </a:rPr>
              <a:t>, target </a:t>
            </a:r>
            <a:r>
              <a:rPr kumimoji="0" lang="it-IT" sz="200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organ</a:t>
            </a:r>
            <a:r>
              <a:rPr kumimoji="0" lang="it-IT" sz="2000" i="0" u="none" strike="noStrike" kern="0" cap="none" spc="0" normalizeH="0" baseline="0" noProof="0" dirty="0" smtClean="0">
                <a:ln>
                  <a:noFill/>
                </a:ln>
                <a:solidFill>
                  <a:srgbClr val="000000"/>
                </a:solidFill>
                <a:effectLst/>
                <a:uLnTx/>
                <a:uFillTx/>
                <a:latin typeface="+mn-lt"/>
                <a:ea typeface="Arial Unicode MS" pitchFamily="34" charset="-128"/>
                <a:cs typeface="+mn-cs"/>
              </a:rPr>
              <a:t> </a:t>
            </a:r>
            <a:r>
              <a:rPr kumimoji="0" lang="it-IT" sz="200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toxicity</a:t>
            </a:r>
            <a:r>
              <a:rPr kumimoji="0" lang="it-IT" sz="2000" i="0" u="none" strike="noStrike" kern="0" cap="none" spc="0" normalizeH="0" noProof="0" dirty="0" smtClean="0">
                <a:ln>
                  <a:noFill/>
                </a:ln>
                <a:solidFill>
                  <a:srgbClr val="000000"/>
                </a:solidFill>
                <a:effectLst/>
                <a:uLnTx/>
                <a:uFillTx/>
                <a:latin typeface="+mn-lt"/>
                <a:ea typeface="Arial Unicode MS" pitchFamily="34" charset="-128"/>
                <a:cs typeface="+mn-cs"/>
              </a:rPr>
              <a:t> </a:t>
            </a:r>
            <a:r>
              <a:rPr kumimoji="0" lang="it-IT" sz="2000" i="0" u="none" strike="noStrike" kern="0" cap="none" spc="0" normalizeH="0" noProof="0" dirty="0" err="1" smtClean="0">
                <a:ln>
                  <a:noFill/>
                </a:ln>
                <a:solidFill>
                  <a:srgbClr val="000000"/>
                </a:solidFill>
                <a:effectLst/>
                <a:uLnTx/>
                <a:uFillTx/>
                <a:latin typeface="+mn-lt"/>
                <a:ea typeface="Arial Unicode MS" pitchFamily="34" charset="-128"/>
                <a:cs typeface="+mn-cs"/>
              </a:rPr>
              <a:t>arising</a:t>
            </a:r>
            <a:r>
              <a:rPr kumimoji="0" lang="it-IT" sz="2000" i="0" u="none" strike="noStrike" kern="0" cap="none" spc="0" normalizeH="0" noProof="0" dirty="0" smtClean="0">
                <a:ln>
                  <a:noFill/>
                </a:ln>
                <a:solidFill>
                  <a:srgbClr val="000000"/>
                </a:solidFill>
                <a:effectLst/>
                <a:uLnTx/>
                <a:uFillTx/>
                <a:latin typeface="+mn-lt"/>
                <a:ea typeface="Arial Unicode MS" pitchFamily="34" charset="-128"/>
                <a:cs typeface="+mn-cs"/>
              </a:rPr>
              <a:t> </a:t>
            </a:r>
            <a:r>
              <a:rPr kumimoji="0" lang="it-IT" sz="2000" i="0" u="none" strike="noStrike" kern="0" cap="none" spc="0" normalizeH="0" noProof="0" dirty="0" err="1" smtClean="0">
                <a:ln>
                  <a:noFill/>
                </a:ln>
                <a:solidFill>
                  <a:srgbClr val="000000"/>
                </a:solidFill>
                <a:effectLst/>
                <a:uLnTx/>
                <a:uFillTx/>
                <a:latin typeface="+mn-lt"/>
                <a:ea typeface="Arial Unicode MS" pitchFamily="34" charset="-128"/>
                <a:cs typeface="+mn-cs"/>
              </a:rPr>
              <a:t>from</a:t>
            </a:r>
            <a:r>
              <a:rPr kumimoji="0" lang="it-IT" sz="2000" i="0" u="none" strike="noStrike" kern="0" cap="none" spc="0" normalizeH="0" noProof="0" dirty="0" smtClean="0">
                <a:ln>
                  <a:noFill/>
                </a:ln>
                <a:solidFill>
                  <a:srgbClr val="000000"/>
                </a:solidFill>
                <a:effectLst/>
                <a:uLnTx/>
                <a:uFillTx/>
                <a:latin typeface="+mn-lt"/>
                <a:ea typeface="Arial Unicode MS" pitchFamily="34" charset="-128"/>
                <a:cs typeface="+mn-cs"/>
              </a:rPr>
              <a:t> a </a:t>
            </a:r>
            <a:r>
              <a:rPr kumimoji="0" lang="it-IT" sz="2000" i="0" u="none" strike="noStrike" kern="0" cap="none" spc="0" normalizeH="0" noProof="0" dirty="0" err="1" smtClean="0">
                <a:ln>
                  <a:noFill/>
                </a:ln>
                <a:solidFill>
                  <a:srgbClr val="000000"/>
                </a:solidFill>
                <a:effectLst/>
                <a:uLnTx/>
                <a:uFillTx/>
                <a:latin typeface="+mn-lt"/>
                <a:ea typeface="Arial Unicode MS" pitchFamily="34" charset="-128"/>
                <a:cs typeface="+mn-cs"/>
              </a:rPr>
              <a:t>repeate</a:t>
            </a:r>
            <a:r>
              <a:rPr lang="it-IT" sz="2000" kern="0" dirty="0" smtClean="0">
                <a:solidFill>
                  <a:srgbClr val="000000"/>
                </a:solidFill>
                <a:latin typeface="+mn-lt"/>
                <a:cs typeface="+mn-cs"/>
              </a:rPr>
              <a:t>d </a:t>
            </a:r>
            <a:r>
              <a:rPr lang="it-IT" sz="2000" kern="0" dirty="0" err="1" smtClean="0">
                <a:solidFill>
                  <a:srgbClr val="000000"/>
                </a:solidFill>
                <a:latin typeface="+mn-lt"/>
                <a:cs typeface="+mn-cs"/>
              </a:rPr>
              <a:t>exposure</a:t>
            </a:r>
            <a:r>
              <a:rPr lang="it-IT" sz="2000" kern="0" dirty="0" smtClean="0">
                <a:solidFill>
                  <a:srgbClr val="000000"/>
                </a:solidFill>
                <a:latin typeface="+mn-lt"/>
                <a:cs typeface="+mn-cs"/>
              </a:rPr>
              <a:t> </a:t>
            </a:r>
            <a:r>
              <a:rPr kumimoji="0" lang="it-IT" sz="20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to</a:t>
            </a:r>
            <a:r>
              <a:rPr kumimoji="0" lang="it-IT" sz="20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a </a:t>
            </a:r>
            <a:r>
              <a:rPr kumimoji="0" lang="it-IT" sz="20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substance</a:t>
            </a:r>
            <a:r>
              <a:rPr kumimoji="0" lang="it-IT" sz="20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or </a:t>
            </a:r>
            <a:r>
              <a:rPr kumimoji="0" lang="it-IT" sz="20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mixture</a:t>
            </a:r>
            <a:r>
              <a:rPr kumimoji="0" lang="it-IT" sz="20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a:t>
            </a:r>
            <a:r>
              <a:rPr kumimoji="0" lang="it-IT" sz="20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All</a:t>
            </a:r>
            <a:r>
              <a:rPr kumimoji="0" lang="it-IT" sz="20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a:t>
            </a:r>
            <a:r>
              <a:rPr kumimoji="0" lang="it-IT" sz="20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significant</a:t>
            </a:r>
            <a:r>
              <a:rPr kumimoji="0" lang="it-IT" sz="20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a:t>
            </a:r>
            <a:r>
              <a:rPr kumimoji="0" lang="it-IT" sz="20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health</a:t>
            </a:r>
            <a:r>
              <a:rPr kumimoji="0" lang="it-IT" sz="20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a:t>
            </a:r>
            <a:r>
              <a:rPr kumimoji="0" lang="it-IT" sz="20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effects</a:t>
            </a:r>
            <a:r>
              <a:rPr kumimoji="0" lang="it-IT" sz="20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a:t>
            </a:r>
            <a:r>
              <a:rPr kumimoji="0" lang="it-IT" sz="20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that</a:t>
            </a:r>
            <a:r>
              <a:rPr kumimoji="0" lang="it-IT" sz="20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can </a:t>
            </a:r>
            <a:r>
              <a:rPr kumimoji="0" lang="it-IT" sz="20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impair</a:t>
            </a:r>
            <a:r>
              <a:rPr kumimoji="0" lang="it-IT" sz="20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a:t>
            </a:r>
            <a:r>
              <a:rPr kumimoji="0" lang="it-IT" sz="20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function</a:t>
            </a:r>
            <a:r>
              <a:rPr kumimoji="0" lang="it-IT" sz="20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a:t>
            </a:r>
            <a:r>
              <a:rPr kumimoji="0" lang="it-IT" sz="20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both</a:t>
            </a:r>
            <a:r>
              <a:rPr kumimoji="0" lang="it-IT" sz="20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a:t>
            </a:r>
            <a:r>
              <a:rPr kumimoji="0" lang="it-IT" sz="20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reversible</a:t>
            </a:r>
            <a:r>
              <a:rPr kumimoji="0" lang="it-IT" sz="20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and </a:t>
            </a:r>
            <a:r>
              <a:rPr kumimoji="0" lang="it-IT" sz="20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irreversible</a:t>
            </a:r>
            <a:r>
              <a:rPr kumimoji="0" lang="it-IT" sz="20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immediate and/or </a:t>
            </a:r>
            <a:r>
              <a:rPr kumimoji="0" lang="it-IT" sz="20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delayed</a:t>
            </a:r>
            <a:r>
              <a:rPr kumimoji="0" lang="it-IT" sz="20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and </a:t>
            </a:r>
            <a:r>
              <a:rPr kumimoji="0" lang="it-IT" sz="20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not</a:t>
            </a:r>
            <a:r>
              <a:rPr kumimoji="0" lang="it-IT" sz="20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a:t>
            </a:r>
            <a:r>
              <a:rPr kumimoji="0" lang="it-IT" sz="20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specifically</a:t>
            </a:r>
            <a:r>
              <a:rPr kumimoji="0" lang="it-IT" sz="20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a:t>
            </a:r>
            <a:r>
              <a:rPr kumimoji="0" lang="it-IT" sz="20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addressed</a:t>
            </a:r>
            <a:r>
              <a:rPr kumimoji="0" lang="it-IT" sz="20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in the</a:t>
            </a:r>
            <a:r>
              <a:rPr kumimoji="0" lang="it-IT" sz="2000" b="0" i="0" u="none" strike="noStrike" kern="0" cap="none" spc="0" normalizeH="0" baseline="0" noProof="0" dirty="0" smtClean="0">
                <a:ln>
                  <a:noFill/>
                </a:ln>
                <a:solidFill>
                  <a:schemeClr val="tx1"/>
                </a:solidFill>
                <a:effectLst/>
                <a:uLnTx/>
                <a:uFillTx/>
                <a:latin typeface="+mn-lt"/>
                <a:ea typeface="Arial Unicode MS" pitchFamily="34" charset="-128"/>
                <a:cs typeface="+mn-cs"/>
              </a:rPr>
              <a:t> </a:t>
            </a:r>
            <a:r>
              <a:rPr kumimoji="0" lang="it-IT" sz="2000" b="0" i="0" u="none" strike="noStrike" kern="0" cap="none" spc="0" normalizeH="0" baseline="0" noProof="0" dirty="0" err="1" smtClean="0">
                <a:ln>
                  <a:noFill/>
                </a:ln>
                <a:solidFill>
                  <a:schemeClr val="tx1"/>
                </a:solidFill>
                <a:effectLst/>
                <a:uLnTx/>
                <a:uFillTx/>
                <a:latin typeface="+mn-lt"/>
                <a:ea typeface="Arial Unicode MS" pitchFamily="34" charset="-128"/>
                <a:cs typeface="+mn-cs"/>
              </a:rPr>
              <a:t>other</a:t>
            </a:r>
            <a:r>
              <a:rPr kumimoji="0" lang="it-IT" sz="2000" b="0" i="0" u="none" strike="noStrike" kern="0" cap="none" spc="0" normalizeH="0" baseline="0" noProof="0" dirty="0" smtClean="0">
                <a:ln>
                  <a:noFill/>
                </a:ln>
                <a:solidFill>
                  <a:schemeClr val="tx1"/>
                </a:solidFill>
                <a:effectLst/>
                <a:uLnTx/>
                <a:uFillTx/>
                <a:latin typeface="+mn-lt"/>
                <a:ea typeface="Arial Unicode MS" pitchFamily="34" charset="-128"/>
                <a:cs typeface="+mn-cs"/>
              </a:rPr>
              <a:t> </a:t>
            </a:r>
            <a:r>
              <a:rPr kumimoji="0" lang="it-IT" sz="2000" b="0" i="0" u="none" strike="noStrike" kern="0" cap="none" spc="0" normalizeH="0" baseline="0" noProof="0" dirty="0" err="1" smtClean="0">
                <a:ln>
                  <a:noFill/>
                </a:ln>
                <a:solidFill>
                  <a:schemeClr val="tx1"/>
                </a:solidFill>
                <a:effectLst/>
                <a:uLnTx/>
                <a:uFillTx/>
                <a:latin typeface="+mn-lt"/>
                <a:ea typeface="Arial Unicode MS" pitchFamily="34" charset="-128"/>
                <a:cs typeface="+mn-cs"/>
              </a:rPr>
              <a:t>hazard</a:t>
            </a:r>
            <a:r>
              <a:rPr kumimoji="0" lang="it-IT" sz="2000" b="0" i="0" u="none" strike="noStrike" kern="0" cap="none" spc="0" normalizeH="0" baseline="0" noProof="0" dirty="0" smtClean="0">
                <a:ln>
                  <a:noFill/>
                </a:ln>
                <a:solidFill>
                  <a:schemeClr val="tx1"/>
                </a:solidFill>
                <a:effectLst/>
                <a:uLnTx/>
                <a:uFillTx/>
                <a:latin typeface="+mn-lt"/>
                <a:ea typeface="Arial Unicode MS" pitchFamily="34" charset="-128"/>
                <a:cs typeface="+mn-cs"/>
              </a:rPr>
              <a:t> </a:t>
            </a:r>
            <a:r>
              <a:rPr kumimoji="0" lang="it-IT" sz="2000" b="0" i="0" u="none" strike="noStrike" kern="0" cap="none" spc="0" normalizeH="0" baseline="0" noProof="0" dirty="0" err="1" smtClean="0">
                <a:ln>
                  <a:noFill/>
                </a:ln>
                <a:solidFill>
                  <a:schemeClr val="tx1"/>
                </a:solidFill>
                <a:effectLst/>
                <a:uLnTx/>
                <a:uFillTx/>
                <a:latin typeface="+mn-lt"/>
                <a:ea typeface="Arial Unicode MS" pitchFamily="34" charset="-128"/>
                <a:cs typeface="+mn-cs"/>
              </a:rPr>
              <a:t>classes</a:t>
            </a:r>
            <a:r>
              <a:rPr lang="it-IT" sz="2000" kern="0" dirty="0" smtClean="0">
                <a:solidFill>
                  <a:schemeClr val="tx1"/>
                </a:solidFill>
                <a:latin typeface="+mn-lt"/>
                <a:cs typeface="+mn-cs"/>
              </a:rPr>
              <a:t>.</a:t>
            </a:r>
          </a:p>
          <a:p>
            <a:pPr marL="428625" lvl="0" indent="-323850" eaLnBrk="0">
              <a:lnSpc>
                <a:spcPct val="120000"/>
              </a:lnSpc>
              <a:spcAft>
                <a:spcPts val="1425"/>
              </a:spcAft>
              <a:buClr>
                <a:srgbClr val="0E594D"/>
              </a:buClr>
              <a:buFont typeface="Wingdings" pitchFamily="2" charset="2"/>
              <a:buChar char=""/>
            </a:pPr>
            <a:r>
              <a:rPr lang="en-US" sz="2000" dirty="0" smtClean="0">
                <a:solidFill>
                  <a:schemeClr val="tx1"/>
                </a:solidFill>
                <a:latin typeface="+mn-lt"/>
              </a:rPr>
              <a:t>This class includes substances and mixtures that exhibit specific target organ toxicity and which, accordingly, may harm the health of people exposed to them</a:t>
            </a:r>
            <a:r>
              <a:rPr lang="it-IT" sz="2000" dirty="0" smtClean="0">
                <a:solidFill>
                  <a:schemeClr val="tx1"/>
                </a:solidFill>
                <a:latin typeface="+mn-lt"/>
              </a:rPr>
              <a:t>.</a:t>
            </a:r>
          </a:p>
          <a:p>
            <a:pPr marL="428625" lvl="0" indent="-323850" eaLnBrk="0">
              <a:lnSpc>
                <a:spcPct val="120000"/>
              </a:lnSpc>
              <a:spcAft>
                <a:spcPts val="1425"/>
              </a:spcAft>
              <a:buClr>
                <a:srgbClr val="0E594D"/>
              </a:buClr>
              <a:buFont typeface="Wingdings" pitchFamily="2" charset="2"/>
              <a:buChar char=""/>
            </a:pPr>
            <a:r>
              <a:rPr lang="it-IT" sz="2200" dirty="0" err="1" smtClean="0">
                <a:solidFill>
                  <a:schemeClr val="tx1"/>
                </a:solidFill>
                <a:latin typeface="+mn-lt"/>
              </a:rPr>
              <a:t>These</a:t>
            </a:r>
            <a:r>
              <a:rPr lang="it-IT" sz="2200" dirty="0" smtClean="0">
                <a:solidFill>
                  <a:schemeClr val="tx1"/>
                </a:solidFill>
                <a:latin typeface="+mn-lt"/>
              </a:rPr>
              <a:t> </a:t>
            </a:r>
            <a:r>
              <a:rPr lang="it-IT" sz="2200" dirty="0" err="1" smtClean="0">
                <a:solidFill>
                  <a:schemeClr val="tx1"/>
                </a:solidFill>
                <a:latin typeface="+mn-lt"/>
              </a:rPr>
              <a:t>adverse</a:t>
            </a:r>
            <a:r>
              <a:rPr lang="it-IT" sz="2200" dirty="0" smtClean="0">
                <a:solidFill>
                  <a:schemeClr val="tx1"/>
                </a:solidFill>
                <a:latin typeface="+mn-lt"/>
              </a:rPr>
              <a:t> </a:t>
            </a:r>
            <a:r>
              <a:rPr lang="it-IT" sz="2200" dirty="0" err="1" smtClean="0">
                <a:solidFill>
                  <a:schemeClr val="tx1"/>
                </a:solidFill>
                <a:latin typeface="+mn-lt"/>
              </a:rPr>
              <a:t>health</a:t>
            </a:r>
            <a:r>
              <a:rPr lang="it-IT" sz="2200" dirty="0" smtClean="0">
                <a:solidFill>
                  <a:schemeClr val="tx1"/>
                </a:solidFill>
                <a:latin typeface="+mn-lt"/>
              </a:rPr>
              <a:t> </a:t>
            </a:r>
            <a:r>
              <a:rPr lang="it-IT" sz="2200" dirty="0" err="1" smtClean="0">
                <a:solidFill>
                  <a:schemeClr val="tx1"/>
                </a:solidFill>
                <a:latin typeface="+mn-lt"/>
              </a:rPr>
              <a:t>effects</a:t>
            </a:r>
            <a:r>
              <a:rPr lang="it-IT" sz="2200" dirty="0" smtClean="0">
                <a:solidFill>
                  <a:schemeClr val="tx1"/>
                </a:solidFill>
                <a:latin typeface="+mn-lt"/>
              </a:rPr>
              <a:t> include </a:t>
            </a:r>
            <a:r>
              <a:rPr lang="it-IT" sz="2200" dirty="0" err="1" smtClean="0">
                <a:solidFill>
                  <a:schemeClr val="tx1"/>
                </a:solidFill>
                <a:latin typeface="+mn-lt"/>
              </a:rPr>
              <a:t>consistent</a:t>
            </a:r>
            <a:r>
              <a:rPr lang="it-IT" sz="2200" dirty="0" smtClean="0">
                <a:solidFill>
                  <a:schemeClr val="tx1"/>
                </a:solidFill>
                <a:latin typeface="+mn-lt"/>
              </a:rPr>
              <a:t> and </a:t>
            </a:r>
            <a:r>
              <a:rPr lang="it-IT" sz="2200" dirty="0" err="1" smtClean="0">
                <a:solidFill>
                  <a:schemeClr val="tx1"/>
                </a:solidFill>
                <a:latin typeface="+mn-lt"/>
              </a:rPr>
              <a:t>identifiable</a:t>
            </a:r>
            <a:r>
              <a:rPr lang="it-IT" sz="2200" dirty="0" smtClean="0">
                <a:solidFill>
                  <a:schemeClr val="tx1"/>
                </a:solidFill>
                <a:latin typeface="+mn-lt"/>
              </a:rPr>
              <a:t> </a:t>
            </a:r>
            <a:r>
              <a:rPr lang="it-IT" sz="2200" dirty="0" err="1" smtClean="0">
                <a:solidFill>
                  <a:schemeClr val="tx1"/>
                </a:solidFill>
                <a:latin typeface="+mn-lt"/>
              </a:rPr>
              <a:t>toxic</a:t>
            </a:r>
            <a:r>
              <a:rPr lang="it-IT" sz="2200" dirty="0" smtClean="0">
                <a:solidFill>
                  <a:schemeClr val="tx1"/>
                </a:solidFill>
                <a:latin typeface="+mn-lt"/>
              </a:rPr>
              <a:t> </a:t>
            </a:r>
            <a:r>
              <a:rPr lang="it-IT" sz="2200" dirty="0" err="1" smtClean="0">
                <a:solidFill>
                  <a:schemeClr val="tx1"/>
                </a:solidFill>
                <a:latin typeface="+mn-lt"/>
              </a:rPr>
              <a:t>effects</a:t>
            </a:r>
            <a:r>
              <a:rPr lang="it-IT" sz="2200" dirty="0" smtClean="0">
                <a:solidFill>
                  <a:schemeClr val="tx1"/>
                </a:solidFill>
                <a:latin typeface="+mn-lt"/>
              </a:rPr>
              <a:t> in </a:t>
            </a:r>
            <a:r>
              <a:rPr lang="it-IT" sz="2200" dirty="0" err="1" smtClean="0">
                <a:solidFill>
                  <a:schemeClr val="tx1"/>
                </a:solidFill>
                <a:latin typeface="+mn-lt"/>
              </a:rPr>
              <a:t>humans</a:t>
            </a:r>
            <a:r>
              <a:rPr lang="it-IT" sz="2200" dirty="0" smtClean="0">
                <a:solidFill>
                  <a:schemeClr val="tx1"/>
                </a:solidFill>
                <a:latin typeface="+mn-lt"/>
              </a:rPr>
              <a:t>, or, in </a:t>
            </a:r>
            <a:r>
              <a:rPr lang="it-IT" sz="2200" dirty="0" err="1" smtClean="0">
                <a:solidFill>
                  <a:schemeClr val="tx1"/>
                </a:solidFill>
                <a:latin typeface="+mn-lt"/>
              </a:rPr>
              <a:t>experimental</a:t>
            </a:r>
            <a:r>
              <a:rPr lang="it-IT" sz="2200" dirty="0" smtClean="0">
                <a:solidFill>
                  <a:schemeClr val="tx1"/>
                </a:solidFill>
                <a:latin typeface="+mn-lt"/>
              </a:rPr>
              <a:t> </a:t>
            </a:r>
            <a:r>
              <a:rPr lang="it-IT" sz="2200" dirty="0" err="1" smtClean="0">
                <a:solidFill>
                  <a:schemeClr val="tx1"/>
                </a:solidFill>
                <a:latin typeface="+mn-lt"/>
              </a:rPr>
              <a:t>animals</a:t>
            </a:r>
            <a:r>
              <a:rPr lang="it-IT" sz="2200" dirty="0" smtClean="0">
                <a:solidFill>
                  <a:schemeClr val="tx1"/>
                </a:solidFill>
                <a:latin typeface="+mn-lt"/>
              </a:rPr>
              <a:t>, </a:t>
            </a:r>
            <a:r>
              <a:rPr lang="it-IT" sz="2200" dirty="0" err="1" smtClean="0">
                <a:solidFill>
                  <a:schemeClr val="tx1"/>
                </a:solidFill>
                <a:latin typeface="+mn-lt"/>
              </a:rPr>
              <a:t>toxicologically</a:t>
            </a:r>
            <a:r>
              <a:rPr lang="it-IT" sz="2200" dirty="0" smtClean="0">
                <a:solidFill>
                  <a:schemeClr val="tx1"/>
                </a:solidFill>
                <a:latin typeface="+mn-lt"/>
              </a:rPr>
              <a:t> </a:t>
            </a:r>
            <a:r>
              <a:rPr lang="it-IT" sz="2200" dirty="0" err="1" smtClean="0">
                <a:solidFill>
                  <a:schemeClr val="tx1"/>
                </a:solidFill>
                <a:latin typeface="+mn-lt"/>
              </a:rPr>
              <a:t>significant</a:t>
            </a:r>
            <a:r>
              <a:rPr lang="it-IT" sz="2200" dirty="0" smtClean="0">
                <a:solidFill>
                  <a:schemeClr val="tx1"/>
                </a:solidFill>
                <a:latin typeface="+mn-lt"/>
              </a:rPr>
              <a:t> </a:t>
            </a:r>
            <a:r>
              <a:rPr lang="it-IT" sz="2200" dirty="0" err="1" smtClean="0">
                <a:solidFill>
                  <a:schemeClr val="tx1"/>
                </a:solidFill>
                <a:latin typeface="+mn-lt"/>
              </a:rPr>
              <a:t>changes</a:t>
            </a:r>
            <a:r>
              <a:rPr lang="it-IT" sz="2200" dirty="0" smtClean="0">
                <a:solidFill>
                  <a:schemeClr val="tx1"/>
                </a:solidFill>
                <a:latin typeface="+mn-lt"/>
              </a:rPr>
              <a:t> </a:t>
            </a:r>
            <a:r>
              <a:rPr lang="it-IT" sz="2200" dirty="0" err="1" smtClean="0">
                <a:solidFill>
                  <a:schemeClr val="tx1"/>
                </a:solidFill>
                <a:latin typeface="+mn-lt"/>
              </a:rPr>
              <a:t>which</a:t>
            </a:r>
            <a:r>
              <a:rPr lang="it-IT" sz="2200" dirty="0" smtClean="0">
                <a:solidFill>
                  <a:schemeClr val="tx1"/>
                </a:solidFill>
                <a:latin typeface="+mn-lt"/>
              </a:rPr>
              <a:t> </a:t>
            </a:r>
            <a:r>
              <a:rPr lang="it-IT" sz="2200" dirty="0" err="1" smtClean="0">
                <a:solidFill>
                  <a:schemeClr val="tx1"/>
                </a:solidFill>
                <a:latin typeface="+mn-lt"/>
              </a:rPr>
              <a:t>have</a:t>
            </a:r>
            <a:r>
              <a:rPr lang="it-IT" sz="2200" dirty="0" smtClean="0">
                <a:solidFill>
                  <a:schemeClr val="tx1"/>
                </a:solidFill>
                <a:latin typeface="+mn-lt"/>
              </a:rPr>
              <a:t> </a:t>
            </a:r>
            <a:r>
              <a:rPr lang="it-IT" sz="2200" dirty="0" err="1" smtClean="0">
                <a:solidFill>
                  <a:schemeClr val="tx1"/>
                </a:solidFill>
                <a:latin typeface="+mn-lt"/>
              </a:rPr>
              <a:t>affected</a:t>
            </a:r>
            <a:r>
              <a:rPr lang="it-IT" sz="2200" dirty="0" smtClean="0">
                <a:solidFill>
                  <a:schemeClr val="tx1"/>
                </a:solidFill>
                <a:latin typeface="+mn-lt"/>
              </a:rPr>
              <a:t> the </a:t>
            </a:r>
            <a:r>
              <a:rPr lang="it-IT" sz="2200" dirty="0" err="1" smtClean="0">
                <a:solidFill>
                  <a:schemeClr val="tx1"/>
                </a:solidFill>
                <a:latin typeface="+mn-lt"/>
              </a:rPr>
              <a:t>function</a:t>
            </a:r>
            <a:r>
              <a:rPr lang="it-IT" sz="2200" dirty="0" smtClean="0">
                <a:solidFill>
                  <a:schemeClr val="tx1"/>
                </a:solidFill>
                <a:latin typeface="+mn-lt"/>
              </a:rPr>
              <a:t> </a:t>
            </a:r>
            <a:r>
              <a:rPr lang="it-IT" sz="2200" dirty="0" err="1" smtClean="0">
                <a:solidFill>
                  <a:schemeClr val="tx1"/>
                </a:solidFill>
                <a:latin typeface="+mn-lt"/>
              </a:rPr>
              <a:t>of</a:t>
            </a:r>
            <a:r>
              <a:rPr lang="it-IT" sz="2200" dirty="0" smtClean="0">
                <a:solidFill>
                  <a:schemeClr val="tx1"/>
                </a:solidFill>
                <a:latin typeface="+mn-lt"/>
              </a:rPr>
              <a:t> </a:t>
            </a:r>
            <a:r>
              <a:rPr lang="it-IT" sz="2200" dirty="0" err="1" smtClean="0">
                <a:solidFill>
                  <a:schemeClr val="tx1"/>
                </a:solidFill>
                <a:latin typeface="+mn-lt"/>
              </a:rPr>
              <a:t>morphology</a:t>
            </a:r>
            <a:r>
              <a:rPr lang="it-IT" sz="2200" dirty="0" smtClean="0">
                <a:solidFill>
                  <a:schemeClr val="tx1"/>
                </a:solidFill>
                <a:latin typeface="+mn-lt"/>
              </a:rPr>
              <a:t> </a:t>
            </a:r>
            <a:r>
              <a:rPr lang="it-IT" sz="2200" dirty="0" err="1" smtClean="0">
                <a:solidFill>
                  <a:schemeClr val="tx1"/>
                </a:solidFill>
                <a:latin typeface="+mn-lt"/>
              </a:rPr>
              <a:t>of</a:t>
            </a:r>
            <a:r>
              <a:rPr lang="it-IT" sz="2200" dirty="0" smtClean="0">
                <a:solidFill>
                  <a:schemeClr val="tx1"/>
                </a:solidFill>
                <a:latin typeface="+mn-lt"/>
              </a:rPr>
              <a:t> a </a:t>
            </a:r>
            <a:r>
              <a:rPr lang="it-IT" sz="2200" dirty="0" err="1" smtClean="0">
                <a:solidFill>
                  <a:schemeClr val="tx1"/>
                </a:solidFill>
                <a:latin typeface="+mn-lt"/>
              </a:rPr>
              <a:t>tissue</a:t>
            </a:r>
            <a:r>
              <a:rPr lang="it-IT" sz="2200" dirty="0" smtClean="0">
                <a:solidFill>
                  <a:schemeClr val="tx1"/>
                </a:solidFill>
                <a:latin typeface="+mn-lt"/>
              </a:rPr>
              <a:t>/</a:t>
            </a:r>
            <a:r>
              <a:rPr lang="it-IT" sz="2200" dirty="0" err="1" smtClean="0">
                <a:solidFill>
                  <a:schemeClr val="tx1"/>
                </a:solidFill>
                <a:latin typeface="+mn-lt"/>
              </a:rPr>
              <a:t>organ</a:t>
            </a:r>
            <a:r>
              <a:rPr lang="it-IT" sz="2200" dirty="0" smtClean="0">
                <a:solidFill>
                  <a:schemeClr val="tx1"/>
                </a:solidFill>
                <a:latin typeface="+mn-lt"/>
              </a:rPr>
              <a:t>, or </a:t>
            </a:r>
            <a:r>
              <a:rPr lang="it-IT" sz="2200" dirty="0" err="1" smtClean="0">
                <a:solidFill>
                  <a:schemeClr val="tx1"/>
                </a:solidFill>
                <a:latin typeface="+mn-lt"/>
              </a:rPr>
              <a:t>have</a:t>
            </a:r>
            <a:r>
              <a:rPr lang="it-IT" sz="2200" dirty="0" smtClean="0">
                <a:solidFill>
                  <a:schemeClr val="tx1"/>
                </a:solidFill>
                <a:latin typeface="+mn-lt"/>
              </a:rPr>
              <a:t> </a:t>
            </a:r>
            <a:r>
              <a:rPr lang="it-IT" sz="2200" dirty="0" err="1" smtClean="0">
                <a:solidFill>
                  <a:schemeClr val="tx1"/>
                </a:solidFill>
                <a:latin typeface="+mn-lt"/>
              </a:rPr>
              <a:t>produced</a:t>
            </a:r>
            <a:r>
              <a:rPr lang="it-IT" sz="2200" dirty="0" smtClean="0">
                <a:solidFill>
                  <a:schemeClr val="tx1"/>
                </a:solidFill>
                <a:latin typeface="+mn-lt"/>
              </a:rPr>
              <a:t> </a:t>
            </a:r>
            <a:r>
              <a:rPr lang="it-IT" sz="2200" dirty="0" err="1" smtClean="0">
                <a:solidFill>
                  <a:schemeClr val="tx1"/>
                </a:solidFill>
                <a:latin typeface="+mn-lt"/>
              </a:rPr>
              <a:t>serious</a:t>
            </a:r>
            <a:r>
              <a:rPr lang="it-IT" sz="2200" dirty="0" smtClean="0">
                <a:solidFill>
                  <a:schemeClr val="tx1"/>
                </a:solidFill>
                <a:latin typeface="+mn-lt"/>
              </a:rPr>
              <a:t> </a:t>
            </a:r>
            <a:r>
              <a:rPr lang="it-IT" sz="2200" dirty="0" err="1" smtClean="0">
                <a:solidFill>
                  <a:schemeClr val="tx1"/>
                </a:solidFill>
                <a:latin typeface="+mn-lt"/>
              </a:rPr>
              <a:t>changes</a:t>
            </a:r>
            <a:r>
              <a:rPr lang="it-IT" sz="2200" dirty="0" smtClean="0">
                <a:solidFill>
                  <a:schemeClr val="tx1"/>
                </a:solidFill>
                <a:latin typeface="+mn-lt"/>
              </a:rPr>
              <a:t> </a:t>
            </a:r>
            <a:r>
              <a:rPr lang="it-IT" sz="2200" dirty="0" err="1" smtClean="0">
                <a:solidFill>
                  <a:schemeClr val="tx1"/>
                </a:solidFill>
                <a:latin typeface="+mn-lt"/>
              </a:rPr>
              <a:t>to</a:t>
            </a:r>
            <a:r>
              <a:rPr lang="it-IT" sz="2200" dirty="0" smtClean="0">
                <a:solidFill>
                  <a:schemeClr val="tx1"/>
                </a:solidFill>
                <a:latin typeface="+mn-lt"/>
              </a:rPr>
              <a:t> the </a:t>
            </a:r>
            <a:r>
              <a:rPr lang="it-IT" sz="2200" dirty="0" err="1" smtClean="0">
                <a:solidFill>
                  <a:schemeClr val="tx1"/>
                </a:solidFill>
                <a:latin typeface="+mn-lt"/>
              </a:rPr>
              <a:t>biochemistry</a:t>
            </a:r>
            <a:r>
              <a:rPr lang="it-IT" sz="2200" dirty="0" smtClean="0">
                <a:solidFill>
                  <a:schemeClr val="tx1"/>
                </a:solidFill>
                <a:latin typeface="+mn-lt"/>
              </a:rPr>
              <a:t> or </a:t>
            </a:r>
            <a:r>
              <a:rPr lang="it-IT" sz="2200" dirty="0" err="1" smtClean="0">
                <a:solidFill>
                  <a:schemeClr val="tx1"/>
                </a:solidFill>
                <a:latin typeface="+mn-lt"/>
              </a:rPr>
              <a:t>haematology</a:t>
            </a:r>
            <a:r>
              <a:rPr lang="it-IT" sz="2200" dirty="0" smtClean="0">
                <a:solidFill>
                  <a:schemeClr val="tx1"/>
                </a:solidFill>
                <a:latin typeface="+mn-lt"/>
              </a:rPr>
              <a:t> </a:t>
            </a:r>
            <a:r>
              <a:rPr lang="it-IT" sz="2200" dirty="0" err="1" smtClean="0">
                <a:solidFill>
                  <a:schemeClr val="tx1"/>
                </a:solidFill>
                <a:latin typeface="+mn-lt"/>
              </a:rPr>
              <a:t>of</a:t>
            </a:r>
            <a:r>
              <a:rPr lang="it-IT" sz="2200" dirty="0" smtClean="0">
                <a:solidFill>
                  <a:schemeClr val="tx1"/>
                </a:solidFill>
                <a:latin typeface="+mn-lt"/>
              </a:rPr>
              <a:t> the </a:t>
            </a:r>
            <a:r>
              <a:rPr lang="it-IT" sz="2200" dirty="0" err="1" smtClean="0">
                <a:solidFill>
                  <a:schemeClr val="tx1"/>
                </a:solidFill>
                <a:latin typeface="+mn-lt"/>
              </a:rPr>
              <a:t>organism</a:t>
            </a:r>
            <a:r>
              <a:rPr lang="it-IT" sz="2200" dirty="0" smtClean="0">
                <a:solidFill>
                  <a:schemeClr val="tx1"/>
                </a:solidFill>
                <a:latin typeface="+mn-lt"/>
              </a:rPr>
              <a:t>, and </a:t>
            </a:r>
            <a:r>
              <a:rPr lang="it-IT" sz="2200" dirty="0" err="1" smtClean="0">
                <a:solidFill>
                  <a:schemeClr val="tx1"/>
                </a:solidFill>
                <a:latin typeface="+mn-lt"/>
              </a:rPr>
              <a:t>these</a:t>
            </a:r>
            <a:r>
              <a:rPr lang="it-IT" sz="2200" dirty="0" smtClean="0">
                <a:solidFill>
                  <a:schemeClr val="tx1"/>
                </a:solidFill>
                <a:latin typeface="+mn-lt"/>
              </a:rPr>
              <a:t> </a:t>
            </a:r>
            <a:r>
              <a:rPr lang="it-IT" sz="2200" dirty="0" err="1" smtClean="0">
                <a:solidFill>
                  <a:schemeClr val="tx1"/>
                </a:solidFill>
                <a:latin typeface="+mn-lt"/>
              </a:rPr>
              <a:t>changes</a:t>
            </a:r>
            <a:r>
              <a:rPr lang="it-IT" sz="2200" dirty="0" smtClean="0">
                <a:solidFill>
                  <a:schemeClr val="tx1"/>
                </a:solidFill>
                <a:latin typeface="+mn-lt"/>
              </a:rPr>
              <a:t> are </a:t>
            </a:r>
            <a:r>
              <a:rPr lang="it-IT" sz="2200" dirty="0" err="1" smtClean="0">
                <a:solidFill>
                  <a:schemeClr val="tx1"/>
                </a:solidFill>
                <a:latin typeface="+mn-lt"/>
              </a:rPr>
              <a:t>relevant</a:t>
            </a:r>
            <a:r>
              <a:rPr lang="it-IT" sz="2200" dirty="0" smtClean="0">
                <a:solidFill>
                  <a:schemeClr val="tx1"/>
                </a:solidFill>
                <a:latin typeface="+mn-lt"/>
              </a:rPr>
              <a:t> </a:t>
            </a:r>
            <a:r>
              <a:rPr lang="it-IT" sz="2200" dirty="0" err="1" smtClean="0">
                <a:solidFill>
                  <a:schemeClr val="tx1"/>
                </a:solidFill>
                <a:latin typeface="+mn-lt"/>
              </a:rPr>
              <a:t>for</a:t>
            </a:r>
            <a:r>
              <a:rPr lang="it-IT" sz="2200" dirty="0" smtClean="0">
                <a:solidFill>
                  <a:schemeClr val="tx1"/>
                </a:solidFill>
                <a:latin typeface="+mn-lt"/>
              </a:rPr>
              <a:t> </a:t>
            </a:r>
            <a:r>
              <a:rPr lang="it-IT" sz="2200" dirty="0" err="1" smtClean="0">
                <a:solidFill>
                  <a:schemeClr val="tx1"/>
                </a:solidFill>
                <a:latin typeface="+mn-lt"/>
              </a:rPr>
              <a:t>human</a:t>
            </a:r>
            <a:r>
              <a:rPr lang="it-IT" sz="2200" dirty="0" smtClean="0">
                <a:solidFill>
                  <a:schemeClr val="tx1"/>
                </a:solidFill>
                <a:latin typeface="+mn-lt"/>
              </a:rPr>
              <a:t> </a:t>
            </a:r>
            <a:r>
              <a:rPr lang="it-IT" sz="2200" dirty="0" err="1" smtClean="0">
                <a:solidFill>
                  <a:schemeClr val="tx1"/>
                </a:solidFill>
                <a:latin typeface="+mn-lt"/>
              </a:rPr>
              <a:t>health</a:t>
            </a:r>
            <a:r>
              <a:rPr lang="it-IT" sz="2200" dirty="0" smtClean="0">
                <a:solidFill>
                  <a:schemeClr val="tx1"/>
                </a:solidFill>
                <a:latin typeface="+mn-lt"/>
              </a:rPr>
              <a:t>.</a:t>
            </a:r>
            <a:endParaRPr kumimoji="0" lang="it-IT" sz="2200" b="0" i="0" u="none" strike="noStrike" kern="0" cap="none" spc="0" normalizeH="0" baseline="0" noProof="0" dirty="0" smtClean="0">
              <a:ln>
                <a:noFill/>
              </a:ln>
              <a:solidFill>
                <a:schemeClr val="tx1"/>
              </a:solidFill>
              <a:effectLst/>
              <a:uLnTx/>
              <a:uFillTx/>
              <a:latin typeface="+mn-lt"/>
              <a:ea typeface="Arial Unicode MS" pitchFamily="34" charset="-128"/>
              <a:cs typeface="+mn-cs"/>
            </a:endParaRPr>
          </a:p>
        </p:txBody>
      </p:sp>
      <p:pic>
        <p:nvPicPr>
          <p:cNvPr id="4" name="Picture 1"/>
          <p:cNvPicPr>
            <a:picLocks noChangeAspect="1" noChangeArrowheads="1"/>
          </p:cNvPicPr>
          <p:nvPr/>
        </p:nvPicPr>
        <p:blipFill>
          <a:blip r:embed="rId2" cstate="print"/>
          <a:srcRect/>
          <a:stretch>
            <a:fillRect/>
          </a:stretch>
        </p:blipFill>
        <p:spPr bwMode="auto">
          <a:xfrm>
            <a:off x="9174856" y="611485"/>
            <a:ext cx="762000" cy="771525"/>
          </a:xfrm>
          <a:prstGeom prst="rect">
            <a:avLst/>
          </a:prstGeom>
          <a:noFill/>
        </p:spPr>
      </p:pic>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2994" name="Picture 2"/>
          <p:cNvPicPr>
            <a:picLocks noChangeAspect="1" noChangeArrowheads="1"/>
          </p:cNvPicPr>
          <p:nvPr/>
        </p:nvPicPr>
        <p:blipFill>
          <a:blip r:embed="rId2" cstate="print"/>
          <a:srcRect/>
          <a:stretch>
            <a:fillRect/>
          </a:stretch>
        </p:blipFill>
        <p:spPr bwMode="auto">
          <a:xfrm>
            <a:off x="0" y="-1"/>
            <a:ext cx="10028130" cy="64441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txBox="1">
            <a:spLocks/>
          </p:cNvSpPr>
          <p:nvPr/>
        </p:nvSpPr>
        <p:spPr>
          <a:xfrm>
            <a:off x="741363" y="207937"/>
            <a:ext cx="8604250" cy="1604988"/>
          </a:xfrm>
          <a:prstGeom prst="rect">
            <a:avLst/>
          </a:prstGeom>
        </p:spPr>
        <p:txBody>
          <a:bodyPr>
            <a:normAutofit lnSpcReduction="10000"/>
          </a:bodyPr>
          <a:lstStyle/>
          <a:p>
            <a:pPr marL="0" marR="0" lvl="0" indent="0" algn="ctr" defTabSz="449263" rtl="0" eaLnBrk="0" fontAlgn="base" latinLnBrk="0" hangingPunct="0">
              <a:lnSpc>
                <a:spcPct val="81000"/>
              </a:lnSpc>
              <a:spcBef>
                <a:spcPct val="0"/>
              </a:spcBef>
              <a:spcAft>
                <a:spcPct val="0"/>
              </a:spcAft>
              <a:buClr>
                <a:srgbClr val="000000"/>
              </a:buClr>
              <a:buSzPct val="45000"/>
              <a:buFont typeface="Wingdings" pitchFamily="2" charset="2"/>
              <a:buNone/>
              <a:tabLst/>
              <a:defRPr/>
            </a:pP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Specific</a:t>
            </a: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target </a:t>
            </a: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organ</a:t>
            </a: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a:t>
            </a: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toxicity</a:t>
            </a: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 </a:t>
            </a: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repeated</a:t>
            </a: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a:t>
            </a: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exposure</a:t>
            </a: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a:r>
            <a:b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br>
            <a:r>
              <a:rPr kumimoji="0" lang="it-IT" sz="36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Label</a:t>
            </a:r>
            <a:r>
              <a:rPr kumimoji="0" lang="it-IT" sz="36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a:t>
            </a:r>
            <a:r>
              <a:rPr kumimoji="0" lang="it-IT" sz="36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elements</a:t>
            </a:r>
            <a:endParaRPr kumimoji="0" lang="it-IT" sz="4400" b="1" i="0" u="none" strike="noStrike" kern="0" cap="none" spc="0" normalizeH="0" baseline="0" noProof="0" dirty="0">
              <a:ln>
                <a:noFill/>
              </a:ln>
              <a:solidFill>
                <a:srgbClr val="333333"/>
              </a:solidFill>
              <a:effectLst/>
              <a:uLnTx/>
              <a:uFillTx/>
              <a:latin typeface="+mj-lt"/>
              <a:ea typeface="Arial Unicode MS" pitchFamily="34" charset="-128"/>
              <a:cs typeface="+mj-cs"/>
            </a:endParaRPr>
          </a:p>
        </p:txBody>
      </p:sp>
      <p:pic>
        <p:nvPicPr>
          <p:cNvPr id="4" name="Picture 1"/>
          <p:cNvPicPr>
            <a:picLocks noChangeAspect="1" noChangeArrowheads="1"/>
          </p:cNvPicPr>
          <p:nvPr/>
        </p:nvPicPr>
        <p:blipFill>
          <a:blip r:embed="rId2" cstate="print"/>
          <a:srcRect/>
          <a:stretch>
            <a:fillRect/>
          </a:stretch>
        </p:blipFill>
        <p:spPr bwMode="auto">
          <a:xfrm>
            <a:off x="9174856" y="611485"/>
            <a:ext cx="762000" cy="771525"/>
          </a:xfrm>
          <a:prstGeom prst="rect">
            <a:avLst/>
          </a:prstGeom>
          <a:noFill/>
        </p:spPr>
      </p:pic>
      <p:grpSp>
        <p:nvGrpSpPr>
          <p:cNvPr id="6" name="Gruppo 5"/>
          <p:cNvGrpSpPr/>
          <p:nvPr/>
        </p:nvGrpSpPr>
        <p:grpSpPr>
          <a:xfrm>
            <a:off x="53762" y="1578629"/>
            <a:ext cx="10027110" cy="5945624"/>
            <a:chOff x="53762" y="1578629"/>
            <a:chExt cx="10027110" cy="5945624"/>
          </a:xfrm>
        </p:grpSpPr>
        <p:pic>
          <p:nvPicPr>
            <p:cNvPr id="2774018" name="Picture 2"/>
            <p:cNvPicPr>
              <a:picLocks noChangeAspect="1" noChangeArrowheads="1"/>
            </p:cNvPicPr>
            <p:nvPr/>
          </p:nvPicPr>
          <p:blipFill>
            <a:blip r:embed="rId3" cstate="print"/>
            <a:srcRect/>
            <a:stretch>
              <a:fillRect/>
            </a:stretch>
          </p:blipFill>
          <p:spPr bwMode="auto">
            <a:xfrm>
              <a:off x="71760" y="1578629"/>
              <a:ext cx="9980062" cy="1985184"/>
            </a:xfrm>
            <a:prstGeom prst="rect">
              <a:avLst/>
            </a:prstGeom>
            <a:noFill/>
            <a:ln w="9525">
              <a:noFill/>
              <a:miter lim="800000"/>
              <a:headEnd/>
              <a:tailEnd/>
            </a:ln>
          </p:spPr>
        </p:pic>
        <p:pic>
          <p:nvPicPr>
            <p:cNvPr id="2774019" name="Picture 3"/>
            <p:cNvPicPr>
              <a:picLocks noChangeAspect="1" noChangeArrowheads="1"/>
            </p:cNvPicPr>
            <p:nvPr/>
          </p:nvPicPr>
          <p:blipFill>
            <a:blip r:embed="rId4" cstate="print"/>
            <a:srcRect/>
            <a:stretch>
              <a:fillRect/>
            </a:stretch>
          </p:blipFill>
          <p:spPr bwMode="auto">
            <a:xfrm>
              <a:off x="53762" y="3563814"/>
              <a:ext cx="10027110" cy="3960439"/>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518987" y="207937"/>
            <a:ext cx="9057829" cy="1267644"/>
          </a:xfrm>
          <a:prstGeom prst="rect">
            <a:avLst/>
          </a:prstGeom>
        </p:spPr>
        <p:txBody>
          <a:bodyPr>
            <a:normAutofit/>
          </a:bodyPr>
          <a:lstStyle/>
          <a:p>
            <a:pPr marL="0" marR="0" lvl="0" indent="0" algn="ctr" defTabSz="449263" rtl="0" eaLnBrk="0" fontAlgn="base" latinLnBrk="0" hangingPunct="0">
              <a:lnSpc>
                <a:spcPct val="81000"/>
              </a:lnSpc>
              <a:spcBef>
                <a:spcPct val="0"/>
              </a:spcBef>
              <a:spcAft>
                <a:spcPct val="0"/>
              </a:spcAft>
              <a:buClr>
                <a:srgbClr val="000000"/>
              </a:buClr>
              <a:buSzPct val="45000"/>
              <a:buFont typeface="Wingdings" pitchFamily="2" charset="2"/>
              <a:buNone/>
              <a:tabLst/>
              <a:defRPr/>
            </a:pP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Aspiration</a:t>
            </a: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a:t>
            </a: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hazard</a:t>
            </a:r>
            <a:endPar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endParaRPr>
          </a:p>
          <a:p>
            <a:pPr marL="0" marR="0" lvl="0" indent="0" algn="ctr" defTabSz="449263" rtl="0" eaLnBrk="0" fontAlgn="base" latinLnBrk="0" hangingPunct="0">
              <a:lnSpc>
                <a:spcPct val="81000"/>
              </a:lnSpc>
              <a:spcBef>
                <a:spcPct val="0"/>
              </a:spcBef>
              <a:spcAft>
                <a:spcPct val="0"/>
              </a:spcAft>
              <a:buClr>
                <a:srgbClr val="000000"/>
              </a:buClr>
              <a:buSzPct val="45000"/>
              <a:buFont typeface="Wingdings" pitchFamily="2" charset="2"/>
              <a:buNone/>
              <a:tabLst/>
              <a:defRPr/>
            </a:pPr>
            <a:r>
              <a:rPr kumimoji="0" lang="it-IT" sz="36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Definitions</a:t>
            </a:r>
            <a:r>
              <a:rPr kumimoji="0" lang="it-IT" sz="36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and </a:t>
            </a:r>
            <a:r>
              <a:rPr kumimoji="0" lang="it-IT" sz="36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general</a:t>
            </a:r>
            <a:r>
              <a:rPr kumimoji="0" lang="it-IT" sz="36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a:t>
            </a:r>
            <a:r>
              <a:rPr kumimoji="0" lang="it-IT" sz="36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considerations</a:t>
            </a:r>
            <a:endParaRPr kumimoji="0" lang="it-IT" sz="4400" b="1" i="0" u="none" strike="noStrike" kern="0" cap="none" spc="0" normalizeH="0" baseline="0" noProof="0" dirty="0">
              <a:ln>
                <a:noFill/>
              </a:ln>
              <a:solidFill>
                <a:srgbClr val="333333"/>
              </a:solidFill>
              <a:effectLst/>
              <a:uLnTx/>
              <a:uFillTx/>
              <a:latin typeface="+mj-lt"/>
              <a:ea typeface="Arial Unicode MS" pitchFamily="34" charset="-128"/>
              <a:cs typeface="+mj-cs"/>
            </a:endParaRPr>
          </a:p>
        </p:txBody>
      </p:sp>
      <p:pic>
        <p:nvPicPr>
          <p:cNvPr id="3" name="Picture 1"/>
          <p:cNvPicPr>
            <a:picLocks noChangeAspect="1" noChangeArrowheads="1"/>
          </p:cNvPicPr>
          <p:nvPr/>
        </p:nvPicPr>
        <p:blipFill>
          <a:blip r:embed="rId2" cstate="print"/>
          <a:srcRect/>
          <a:stretch>
            <a:fillRect/>
          </a:stretch>
        </p:blipFill>
        <p:spPr bwMode="auto">
          <a:xfrm>
            <a:off x="9246864" y="992088"/>
            <a:ext cx="762000" cy="771525"/>
          </a:xfrm>
          <a:prstGeom prst="rect">
            <a:avLst/>
          </a:prstGeom>
          <a:noFill/>
        </p:spPr>
      </p:pic>
      <p:sp>
        <p:nvSpPr>
          <p:cNvPr id="4" name="Segnaposto contenuto 2"/>
          <p:cNvSpPr txBox="1">
            <a:spLocks/>
          </p:cNvSpPr>
          <p:nvPr/>
        </p:nvSpPr>
        <p:spPr>
          <a:xfrm>
            <a:off x="741363" y="2101850"/>
            <a:ext cx="8604250" cy="4757738"/>
          </a:xfrm>
          <a:prstGeom prst="rect">
            <a:avLst/>
          </a:prstGeom>
        </p:spPr>
        <p:txBody>
          <a:bodyPr>
            <a:normAutofit lnSpcReduction="10000"/>
          </a:bodyPr>
          <a:lstStyle/>
          <a:p>
            <a:pPr marL="428625" marR="0" lvl="0" indent="-323850" algn="l" defTabSz="449263" rtl="0" eaLnBrk="0" fontAlgn="base" latinLnBrk="0" hangingPunct="0">
              <a:lnSpc>
                <a:spcPct val="120000"/>
              </a:lnSpc>
              <a:spcBef>
                <a:spcPct val="0"/>
              </a:spcBef>
              <a:spcAft>
                <a:spcPts val="1425"/>
              </a:spcAft>
              <a:buClr>
                <a:srgbClr val="0E594D"/>
              </a:buClr>
              <a:buSzPct val="45000"/>
              <a:buFont typeface="Wingdings" pitchFamily="2" charset="2"/>
              <a:buChar char=""/>
              <a:tabLst/>
              <a:defRPr/>
            </a:pPr>
            <a:r>
              <a:rPr kumimoji="0" lang="it-IT" sz="20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Aspiration</a:t>
            </a:r>
            <a:r>
              <a:rPr kumimoji="0" lang="it-IT" sz="20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a:t>
            </a:r>
            <a:r>
              <a:rPr kumimoji="0" lang="it-IT" sz="20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means</a:t>
            </a:r>
            <a:r>
              <a:rPr kumimoji="0" lang="it-IT" sz="20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the entry </a:t>
            </a:r>
            <a:r>
              <a:rPr kumimoji="0" lang="it-IT" sz="20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of</a:t>
            </a:r>
            <a:r>
              <a:rPr kumimoji="0" lang="it-IT" sz="20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a </a:t>
            </a:r>
            <a:r>
              <a:rPr kumimoji="0" lang="it-IT" sz="20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liquid</a:t>
            </a:r>
            <a:r>
              <a:rPr kumimoji="0" lang="it-IT" sz="20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or </a:t>
            </a:r>
            <a:r>
              <a:rPr kumimoji="0" lang="it-IT" sz="20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solid</a:t>
            </a:r>
            <a:r>
              <a:rPr kumimoji="0" lang="it-IT" sz="20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a:t>
            </a:r>
            <a:r>
              <a:rPr kumimoji="0" lang="it-IT" sz="20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substance</a:t>
            </a:r>
            <a:r>
              <a:rPr kumimoji="0" lang="it-IT" sz="20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or </a:t>
            </a:r>
            <a:r>
              <a:rPr kumimoji="0" lang="it-IT" sz="20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mixture</a:t>
            </a:r>
            <a:r>
              <a:rPr kumimoji="0" lang="it-IT" sz="20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a:t>
            </a:r>
            <a:r>
              <a:rPr kumimoji="0" lang="it-IT" sz="20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directly</a:t>
            </a:r>
            <a:r>
              <a:rPr kumimoji="0" lang="it-IT" sz="2000" b="0" i="0" u="none" strike="noStrike" kern="0" cap="none" spc="0" normalizeH="0" noProof="0" dirty="0" smtClean="0">
                <a:ln>
                  <a:noFill/>
                </a:ln>
                <a:solidFill>
                  <a:srgbClr val="000000"/>
                </a:solidFill>
                <a:effectLst/>
                <a:uLnTx/>
                <a:uFillTx/>
                <a:latin typeface="+mn-lt"/>
                <a:ea typeface="Arial Unicode MS" pitchFamily="34" charset="-128"/>
                <a:cs typeface="+mn-cs"/>
              </a:rPr>
              <a:t> </a:t>
            </a:r>
            <a:r>
              <a:rPr kumimoji="0" lang="it-IT" sz="2000" b="0" i="0" u="none" strike="noStrike" kern="0" cap="none" spc="0" normalizeH="0" noProof="0" dirty="0" err="1" smtClean="0">
                <a:ln>
                  <a:noFill/>
                </a:ln>
                <a:solidFill>
                  <a:srgbClr val="000000"/>
                </a:solidFill>
                <a:effectLst/>
                <a:uLnTx/>
                <a:uFillTx/>
                <a:latin typeface="+mn-lt"/>
                <a:ea typeface="Arial Unicode MS" pitchFamily="34" charset="-128"/>
                <a:cs typeface="+mn-cs"/>
              </a:rPr>
              <a:t>through</a:t>
            </a:r>
            <a:r>
              <a:rPr kumimoji="0" lang="it-IT" sz="2000" b="0" i="0" u="none" strike="noStrike" kern="0" cap="none" spc="0" normalizeH="0" noProof="0" dirty="0" smtClean="0">
                <a:ln>
                  <a:noFill/>
                </a:ln>
                <a:solidFill>
                  <a:srgbClr val="000000"/>
                </a:solidFill>
                <a:effectLst/>
                <a:uLnTx/>
                <a:uFillTx/>
                <a:latin typeface="+mn-lt"/>
                <a:ea typeface="Arial Unicode MS" pitchFamily="34" charset="-128"/>
                <a:cs typeface="+mn-cs"/>
              </a:rPr>
              <a:t> the </a:t>
            </a:r>
            <a:r>
              <a:rPr lang="it-IT" sz="2000" kern="0" dirty="0" err="1" smtClean="0">
                <a:solidFill>
                  <a:srgbClr val="000000"/>
                </a:solidFill>
                <a:latin typeface="+mn-lt"/>
                <a:cs typeface="+mn-cs"/>
              </a:rPr>
              <a:t>oral</a:t>
            </a:r>
            <a:r>
              <a:rPr lang="it-IT" sz="2000" kern="0" dirty="0" smtClean="0">
                <a:solidFill>
                  <a:srgbClr val="000000"/>
                </a:solidFill>
                <a:latin typeface="+mn-lt"/>
                <a:cs typeface="+mn-cs"/>
              </a:rPr>
              <a:t> or </a:t>
            </a:r>
            <a:r>
              <a:rPr lang="it-IT" sz="2000" kern="0" dirty="0" err="1" smtClean="0">
                <a:solidFill>
                  <a:srgbClr val="000000"/>
                </a:solidFill>
                <a:latin typeface="+mn-lt"/>
                <a:cs typeface="+mn-cs"/>
              </a:rPr>
              <a:t>nasal</a:t>
            </a:r>
            <a:r>
              <a:rPr lang="it-IT" sz="2000" kern="0" dirty="0" smtClean="0">
                <a:solidFill>
                  <a:srgbClr val="000000"/>
                </a:solidFill>
                <a:latin typeface="+mn-lt"/>
                <a:cs typeface="+mn-cs"/>
              </a:rPr>
              <a:t> </a:t>
            </a:r>
            <a:r>
              <a:rPr lang="it-IT" sz="2000" kern="0" dirty="0" err="1" smtClean="0">
                <a:solidFill>
                  <a:srgbClr val="000000"/>
                </a:solidFill>
                <a:latin typeface="+mn-lt"/>
                <a:cs typeface="+mn-cs"/>
              </a:rPr>
              <a:t>cavity</a:t>
            </a:r>
            <a:r>
              <a:rPr lang="it-IT" sz="2000" kern="0" dirty="0" smtClean="0">
                <a:solidFill>
                  <a:srgbClr val="000000"/>
                </a:solidFill>
                <a:latin typeface="+mn-lt"/>
                <a:cs typeface="+mn-cs"/>
              </a:rPr>
              <a:t>, or </a:t>
            </a:r>
            <a:r>
              <a:rPr lang="it-IT" sz="2000" kern="0" dirty="0" err="1" smtClean="0">
                <a:solidFill>
                  <a:srgbClr val="000000"/>
                </a:solidFill>
                <a:latin typeface="+mn-lt"/>
                <a:cs typeface="+mn-cs"/>
              </a:rPr>
              <a:t>indirectly</a:t>
            </a:r>
            <a:r>
              <a:rPr lang="it-IT" sz="2000" kern="0" dirty="0" smtClean="0">
                <a:solidFill>
                  <a:srgbClr val="000000"/>
                </a:solidFill>
                <a:latin typeface="+mn-lt"/>
                <a:cs typeface="+mn-cs"/>
              </a:rPr>
              <a:t>  </a:t>
            </a:r>
            <a:r>
              <a:rPr lang="it-IT" sz="2000" kern="0" dirty="0" err="1" smtClean="0">
                <a:solidFill>
                  <a:srgbClr val="000000"/>
                </a:solidFill>
                <a:latin typeface="+mn-lt"/>
                <a:cs typeface="+mn-cs"/>
              </a:rPr>
              <a:t>from</a:t>
            </a:r>
            <a:r>
              <a:rPr lang="it-IT" sz="2000" kern="0" dirty="0" smtClean="0">
                <a:solidFill>
                  <a:srgbClr val="000000"/>
                </a:solidFill>
                <a:latin typeface="+mn-lt"/>
                <a:cs typeface="+mn-cs"/>
              </a:rPr>
              <a:t> </a:t>
            </a:r>
            <a:r>
              <a:rPr lang="it-IT" sz="2000" kern="0" dirty="0" err="1" smtClean="0">
                <a:solidFill>
                  <a:srgbClr val="000000"/>
                </a:solidFill>
                <a:latin typeface="+mn-lt"/>
                <a:cs typeface="+mn-cs"/>
              </a:rPr>
              <a:t>vomiting</a:t>
            </a:r>
            <a:r>
              <a:rPr lang="it-IT" sz="2000" kern="0" dirty="0" smtClean="0">
                <a:solidFill>
                  <a:srgbClr val="000000"/>
                </a:solidFill>
                <a:latin typeface="+mn-lt"/>
                <a:cs typeface="+mn-cs"/>
              </a:rPr>
              <a:t>, </a:t>
            </a:r>
            <a:r>
              <a:rPr lang="it-IT" sz="2000" kern="0" dirty="0" err="1" smtClean="0">
                <a:solidFill>
                  <a:srgbClr val="000000"/>
                </a:solidFill>
                <a:latin typeface="+mn-lt"/>
                <a:cs typeface="+mn-cs"/>
              </a:rPr>
              <a:t>into</a:t>
            </a:r>
            <a:r>
              <a:rPr lang="it-IT" sz="2000" kern="0" dirty="0" smtClean="0">
                <a:solidFill>
                  <a:srgbClr val="000000"/>
                </a:solidFill>
                <a:latin typeface="+mn-lt"/>
                <a:cs typeface="+mn-cs"/>
              </a:rPr>
              <a:t> the trachea and </a:t>
            </a:r>
            <a:r>
              <a:rPr lang="it-IT" sz="2000" kern="0" dirty="0" err="1" smtClean="0">
                <a:solidFill>
                  <a:srgbClr val="000000"/>
                </a:solidFill>
                <a:latin typeface="+mn-lt"/>
                <a:cs typeface="+mn-cs"/>
              </a:rPr>
              <a:t>lower</a:t>
            </a:r>
            <a:r>
              <a:rPr lang="it-IT" sz="2000" kern="0" dirty="0" smtClean="0">
                <a:solidFill>
                  <a:srgbClr val="000000"/>
                </a:solidFill>
                <a:latin typeface="+mn-lt"/>
                <a:cs typeface="+mn-cs"/>
              </a:rPr>
              <a:t> </a:t>
            </a:r>
            <a:r>
              <a:rPr lang="it-IT" sz="2000" kern="0" dirty="0" err="1" smtClean="0">
                <a:solidFill>
                  <a:srgbClr val="000000"/>
                </a:solidFill>
                <a:latin typeface="+mn-lt"/>
                <a:cs typeface="+mn-cs"/>
              </a:rPr>
              <a:t>respiratory</a:t>
            </a:r>
            <a:r>
              <a:rPr lang="it-IT" sz="2000" kern="0" dirty="0" smtClean="0">
                <a:solidFill>
                  <a:srgbClr val="000000"/>
                </a:solidFill>
                <a:latin typeface="+mn-lt"/>
                <a:cs typeface="+mn-cs"/>
              </a:rPr>
              <a:t> system</a:t>
            </a:r>
            <a:r>
              <a:rPr lang="it-IT" sz="2000" kern="0" dirty="0" smtClean="0">
                <a:solidFill>
                  <a:schemeClr val="tx1"/>
                </a:solidFill>
                <a:latin typeface="+mn-lt"/>
                <a:cs typeface="+mn-cs"/>
              </a:rPr>
              <a:t>.</a:t>
            </a:r>
          </a:p>
          <a:p>
            <a:pPr marL="428625" lvl="0" indent="-323850" eaLnBrk="0">
              <a:lnSpc>
                <a:spcPct val="120000"/>
              </a:lnSpc>
              <a:spcAft>
                <a:spcPts val="1425"/>
              </a:spcAft>
              <a:buClr>
                <a:srgbClr val="0E594D"/>
              </a:buClr>
              <a:buFont typeface="Wingdings" pitchFamily="2" charset="2"/>
              <a:buChar char=""/>
            </a:pPr>
            <a:r>
              <a:rPr lang="en-US" sz="2000" dirty="0" smtClean="0">
                <a:solidFill>
                  <a:schemeClr val="tx1"/>
                </a:solidFill>
                <a:latin typeface="+mn-lt"/>
              </a:rPr>
              <a:t>Aspiration toxicity includes severe acute effects such as chemical pneumonia, varying degrees of pulmonary injuries or death following aspiration</a:t>
            </a:r>
            <a:r>
              <a:rPr lang="it-IT" sz="2000" dirty="0" smtClean="0">
                <a:solidFill>
                  <a:schemeClr val="tx1"/>
                </a:solidFill>
                <a:latin typeface="+mn-lt"/>
              </a:rPr>
              <a:t>.</a:t>
            </a:r>
          </a:p>
          <a:p>
            <a:pPr marL="428625" lvl="0" indent="-323850" eaLnBrk="0">
              <a:lnSpc>
                <a:spcPct val="120000"/>
              </a:lnSpc>
              <a:spcAft>
                <a:spcPts val="1425"/>
              </a:spcAft>
              <a:buClr>
                <a:srgbClr val="0E594D"/>
              </a:buClr>
              <a:buFont typeface="Wingdings" pitchFamily="2" charset="2"/>
              <a:buChar char=""/>
            </a:pPr>
            <a:r>
              <a:rPr lang="it-IT" sz="2000" dirty="0" err="1" smtClean="0">
                <a:solidFill>
                  <a:schemeClr val="tx1"/>
                </a:solidFill>
                <a:latin typeface="+mn-lt"/>
              </a:rPr>
              <a:t>Aspiration</a:t>
            </a:r>
            <a:r>
              <a:rPr lang="it-IT" sz="2000" dirty="0" smtClean="0">
                <a:solidFill>
                  <a:schemeClr val="tx1"/>
                </a:solidFill>
                <a:latin typeface="+mn-lt"/>
              </a:rPr>
              <a:t> </a:t>
            </a:r>
            <a:r>
              <a:rPr lang="it-IT" sz="2000" dirty="0" err="1" smtClean="0">
                <a:solidFill>
                  <a:schemeClr val="tx1"/>
                </a:solidFill>
                <a:latin typeface="+mn-lt"/>
              </a:rPr>
              <a:t>of</a:t>
            </a:r>
            <a:r>
              <a:rPr lang="it-IT" sz="2000" dirty="0" smtClean="0">
                <a:solidFill>
                  <a:schemeClr val="tx1"/>
                </a:solidFill>
                <a:latin typeface="+mn-lt"/>
              </a:rPr>
              <a:t> a </a:t>
            </a:r>
            <a:r>
              <a:rPr lang="it-IT" sz="2000" dirty="0" err="1" smtClean="0">
                <a:solidFill>
                  <a:schemeClr val="tx1"/>
                </a:solidFill>
                <a:latin typeface="+mn-lt"/>
              </a:rPr>
              <a:t>substance</a:t>
            </a:r>
            <a:r>
              <a:rPr lang="it-IT" sz="2000" dirty="0" smtClean="0">
                <a:solidFill>
                  <a:schemeClr val="tx1"/>
                </a:solidFill>
                <a:latin typeface="+mn-lt"/>
              </a:rPr>
              <a:t> or </a:t>
            </a:r>
            <a:r>
              <a:rPr lang="it-IT" sz="2000" dirty="0" err="1" smtClean="0">
                <a:solidFill>
                  <a:schemeClr val="tx1"/>
                </a:solidFill>
                <a:latin typeface="+mn-lt"/>
              </a:rPr>
              <a:t>mixture</a:t>
            </a:r>
            <a:r>
              <a:rPr lang="it-IT" sz="2000" dirty="0" smtClean="0">
                <a:solidFill>
                  <a:schemeClr val="tx1"/>
                </a:solidFill>
                <a:latin typeface="+mn-lt"/>
              </a:rPr>
              <a:t> can </a:t>
            </a:r>
            <a:r>
              <a:rPr lang="it-IT" sz="2000" dirty="0" err="1" smtClean="0">
                <a:solidFill>
                  <a:schemeClr val="tx1"/>
                </a:solidFill>
                <a:latin typeface="+mn-lt"/>
              </a:rPr>
              <a:t>occur</a:t>
            </a:r>
            <a:r>
              <a:rPr lang="it-IT" sz="2000" dirty="0" smtClean="0">
                <a:solidFill>
                  <a:schemeClr val="tx1"/>
                </a:solidFill>
                <a:latin typeface="+mn-lt"/>
              </a:rPr>
              <a:t> </a:t>
            </a:r>
            <a:r>
              <a:rPr lang="it-IT" sz="2000" dirty="0" err="1" smtClean="0">
                <a:solidFill>
                  <a:schemeClr val="tx1"/>
                </a:solidFill>
                <a:latin typeface="+mn-lt"/>
              </a:rPr>
              <a:t>as</a:t>
            </a:r>
            <a:r>
              <a:rPr lang="it-IT" sz="2000" dirty="0" smtClean="0">
                <a:solidFill>
                  <a:schemeClr val="tx1"/>
                </a:solidFill>
                <a:latin typeface="+mn-lt"/>
              </a:rPr>
              <a:t> </a:t>
            </a:r>
            <a:r>
              <a:rPr lang="it-IT" sz="2000" dirty="0" err="1" smtClean="0">
                <a:solidFill>
                  <a:schemeClr val="tx1"/>
                </a:solidFill>
                <a:latin typeface="+mn-lt"/>
              </a:rPr>
              <a:t>it</a:t>
            </a:r>
            <a:r>
              <a:rPr lang="it-IT" sz="2000" dirty="0" smtClean="0">
                <a:solidFill>
                  <a:schemeClr val="tx1"/>
                </a:solidFill>
                <a:latin typeface="+mn-lt"/>
              </a:rPr>
              <a:t> </a:t>
            </a:r>
            <a:r>
              <a:rPr lang="it-IT" sz="2000" dirty="0" err="1" smtClean="0">
                <a:solidFill>
                  <a:schemeClr val="tx1"/>
                </a:solidFill>
                <a:latin typeface="+mn-lt"/>
              </a:rPr>
              <a:t>is</a:t>
            </a:r>
            <a:r>
              <a:rPr lang="it-IT" sz="2000" dirty="0" smtClean="0">
                <a:solidFill>
                  <a:schemeClr val="tx1"/>
                </a:solidFill>
                <a:latin typeface="+mn-lt"/>
              </a:rPr>
              <a:t> </a:t>
            </a:r>
            <a:r>
              <a:rPr lang="it-IT" sz="2000" dirty="0" err="1" smtClean="0">
                <a:solidFill>
                  <a:schemeClr val="tx1"/>
                </a:solidFill>
                <a:latin typeface="+mn-lt"/>
              </a:rPr>
              <a:t>vomited</a:t>
            </a:r>
            <a:r>
              <a:rPr lang="it-IT" sz="2000" dirty="0" smtClean="0">
                <a:solidFill>
                  <a:schemeClr val="tx1"/>
                </a:solidFill>
                <a:latin typeface="+mn-lt"/>
              </a:rPr>
              <a:t> </a:t>
            </a:r>
            <a:r>
              <a:rPr lang="it-IT" sz="2000" dirty="0" err="1" smtClean="0">
                <a:solidFill>
                  <a:schemeClr val="tx1"/>
                </a:solidFill>
                <a:latin typeface="+mn-lt"/>
              </a:rPr>
              <a:t>following</a:t>
            </a:r>
            <a:r>
              <a:rPr lang="it-IT" sz="2000" dirty="0" smtClean="0">
                <a:solidFill>
                  <a:schemeClr val="tx1"/>
                </a:solidFill>
                <a:latin typeface="+mn-lt"/>
              </a:rPr>
              <a:t> </a:t>
            </a:r>
            <a:r>
              <a:rPr lang="it-IT" sz="2000" dirty="0" err="1" smtClean="0">
                <a:solidFill>
                  <a:schemeClr val="tx1"/>
                </a:solidFill>
                <a:latin typeface="+mn-lt"/>
              </a:rPr>
              <a:t>ingestion</a:t>
            </a:r>
            <a:r>
              <a:rPr lang="it-IT" sz="2000" dirty="0" smtClean="0">
                <a:solidFill>
                  <a:schemeClr val="tx1"/>
                </a:solidFill>
                <a:latin typeface="+mn-lt"/>
              </a:rPr>
              <a:t> . </a:t>
            </a:r>
            <a:r>
              <a:rPr lang="it-IT" sz="2000" dirty="0" err="1" smtClean="0">
                <a:solidFill>
                  <a:schemeClr val="tx1"/>
                </a:solidFill>
                <a:latin typeface="+mn-lt"/>
              </a:rPr>
              <a:t>This</a:t>
            </a:r>
            <a:r>
              <a:rPr lang="it-IT" sz="2000" dirty="0" smtClean="0">
                <a:solidFill>
                  <a:schemeClr val="tx1"/>
                </a:solidFill>
                <a:latin typeface="+mn-lt"/>
              </a:rPr>
              <a:t> </a:t>
            </a:r>
            <a:r>
              <a:rPr lang="it-IT" sz="2000" dirty="0" err="1" smtClean="0">
                <a:solidFill>
                  <a:schemeClr val="tx1"/>
                </a:solidFill>
                <a:latin typeface="+mn-lt"/>
              </a:rPr>
              <a:t>has</a:t>
            </a:r>
            <a:r>
              <a:rPr lang="it-IT" sz="2000" dirty="0" smtClean="0">
                <a:solidFill>
                  <a:schemeClr val="tx1"/>
                </a:solidFill>
                <a:latin typeface="+mn-lt"/>
              </a:rPr>
              <a:t> </a:t>
            </a:r>
            <a:r>
              <a:rPr lang="it-IT" sz="2000" dirty="0" err="1" smtClean="0">
                <a:solidFill>
                  <a:schemeClr val="tx1"/>
                </a:solidFill>
                <a:latin typeface="+mn-lt"/>
              </a:rPr>
              <a:t>consequence</a:t>
            </a:r>
            <a:r>
              <a:rPr lang="it-IT" sz="2000" dirty="0" smtClean="0">
                <a:solidFill>
                  <a:schemeClr val="tx1"/>
                </a:solidFill>
                <a:latin typeface="+mn-lt"/>
              </a:rPr>
              <a:t> </a:t>
            </a:r>
            <a:r>
              <a:rPr lang="it-IT" sz="2000" dirty="0" err="1" smtClean="0">
                <a:solidFill>
                  <a:schemeClr val="tx1"/>
                </a:solidFill>
                <a:latin typeface="+mn-lt"/>
              </a:rPr>
              <a:t>for</a:t>
            </a:r>
            <a:r>
              <a:rPr lang="it-IT" sz="2000" dirty="0" smtClean="0">
                <a:solidFill>
                  <a:schemeClr val="tx1"/>
                </a:solidFill>
                <a:latin typeface="+mn-lt"/>
              </a:rPr>
              <a:t> </a:t>
            </a:r>
            <a:r>
              <a:rPr lang="it-IT" sz="2000" dirty="0" err="1" smtClean="0">
                <a:solidFill>
                  <a:schemeClr val="tx1"/>
                </a:solidFill>
                <a:latin typeface="+mn-lt"/>
              </a:rPr>
              <a:t>labelling</a:t>
            </a:r>
            <a:r>
              <a:rPr lang="it-IT" sz="2000" dirty="0" smtClean="0">
                <a:solidFill>
                  <a:schemeClr val="tx1"/>
                </a:solidFill>
                <a:latin typeface="+mn-lt"/>
              </a:rPr>
              <a:t>, </a:t>
            </a:r>
            <a:r>
              <a:rPr lang="it-IT" sz="2000" dirty="0" err="1" smtClean="0">
                <a:solidFill>
                  <a:schemeClr val="tx1"/>
                </a:solidFill>
                <a:latin typeface="+mn-lt"/>
              </a:rPr>
              <a:t>paerticularly</a:t>
            </a:r>
            <a:r>
              <a:rPr lang="it-IT" sz="2000" dirty="0" smtClean="0">
                <a:solidFill>
                  <a:schemeClr val="tx1"/>
                </a:solidFill>
                <a:latin typeface="+mn-lt"/>
              </a:rPr>
              <a:t> </a:t>
            </a:r>
            <a:r>
              <a:rPr lang="it-IT" sz="2000" dirty="0" err="1" smtClean="0">
                <a:solidFill>
                  <a:schemeClr val="tx1"/>
                </a:solidFill>
                <a:latin typeface="+mn-lt"/>
              </a:rPr>
              <a:t>where</a:t>
            </a:r>
            <a:r>
              <a:rPr lang="it-IT" sz="2000" dirty="0" smtClean="0">
                <a:solidFill>
                  <a:schemeClr val="tx1"/>
                </a:solidFill>
                <a:latin typeface="+mn-lt"/>
              </a:rPr>
              <a:t>, due </a:t>
            </a:r>
            <a:r>
              <a:rPr lang="it-IT" sz="2000" dirty="0" err="1" smtClean="0">
                <a:solidFill>
                  <a:schemeClr val="tx1"/>
                </a:solidFill>
                <a:latin typeface="+mn-lt"/>
              </a:rPr>
              <a:t>to</a:t>
            </a:r>
            <a:r>
              <a:rPr lang="it-IT" sz="2000" dirty="0" smtClean="0">
                <a:solidFill>
                  <a:schemeClr val="tx1"/>
                </a:solidFill>
                <a:latin typeface="+mn-lt"/>
              </a:rPr>
              <a:t> acute </a:t>
            </a:r>
            <a:r>
              <a:rPr lang="it-IT" sz="2000" dirty="0" err="1" smtClean="0">
                <a:solidFill>
                  <a:schemeClr val="tx1"/>
                </a:solidFill>
                <a:latin typeface="+mn-lt"/>
              </a:rPr>
              <a:t>toxicity</a:t>
            </a:r>
            <a:r>
              <a:rPr lang="it-IT" sz="2000" dirty="0" smtClean="0">
                <a:solidFill>
                  <a:schemeClr val="tx1"/>
                </a:solidFill>
                <a:latin typeface="+mn-lt"/>
              </a:rPr>
              <a:t>, a </a:t>
            </a:r>
            <a:r>
              <a:rPr lang="it-IT" sz="2000" dirty="0" err="1" smtClean="0">
                <a:solidFill>
                  <a:schemeClr val="tx1"/>
                </a:solidFill>
                <a:latin typeface="+mn-lt"/>
              </a:rPr>
              <a:t>raccomendation</a:t>
            </a:r>
            <a:r>
              <a:rPr lang="it-IT" sz="2000" dirty="0" smtClean="0">
                <a:solidFill>
                  <a:schemeClr val="tx1"/>
                </a:solidFill>
                <a:latin typeface="+mn-lt"/>
              </a:rPr>
              <a:t> </a:t>
            </a:r>
            <a:r>
              <a:rPr lang="it-IT" sz="2000" dirty="0" err="1" smtClean="0">
                <a:solidFill>
                  <a:schemeClr val="tx1"/>
                </a:solidFill>
                <a:latin typeface="+mn-lt"/>
              </a:rPr>
              <a:t>may</a:t>
            </a:r>
            <a:r>
              <a:rPr lang="it-IT" sz="2000" dirty="0" smtClean="0">
                <a:solidFill>
                  <a:schemeClr val="tx1"/>
                </a:solidFill>
                <a:latin typeface="+mn-lt"/>
              </a:rPr>
              <a:t> </a:t>
            </a:r>
            <a:r>
              <a:rPr lang="it-IT" sz="2000" dirty="0" err="1" smtClean="0">
                <a:solidFill>
                  <a:schemeClr val="tx1"/>
                </a:solidFill>
                <a:latin typeface="+mn-lt"/>
              </a:rPr>
              <a:t>be</a:t>
            </a:r>
            <a:r>
              <a:rPr lang="it-IT" sz="2000" dirty="0" smtClean="0">
                <a:solidFill>
                  <a:schemeClr val="tx1"/>
                </a:solidFill>
                <a:latin typeface="+mn-lt"/>
              </a:rPr>
              <a:t> </a:t>
            </a:r>
            <a:r>
              <a:rPr lang="it-IT" sz="2000" dirty="0" err="1" smtClean="0">
                <a:solidFill>
                  <a:schemeClr val="tx1"/>
                </a:solidFill>
                <a:latin typeface="+mn-lt"/>
              </a:rPr>
              <a:t>considered</a:t>
            </a:r>
            <a:r>
              <a:rPr lang="it-IT" sz="2000" dirty="0" smtClean="0">
                <a:solidFill>
                  <a:schemeClr val="tx1"/>
                </a:solidFill>
                <a:latin typeface="+mn-lt"/>
              </a:rPr>
              <a:t> </a:t>
            </a:r>
            <a:r>
              <a:rPr lang="it-IT" sz="2000" dirty="0" err="1" smtClean="0">
                <a:solidFill>
                  <a:schemeClr val="tx1"/>
                </a:solidFill>
                <a:latin typeface="+mn-lt"/>
              </a:rPr>
              <a:t>to</a:t>
            </a:r>
            <a:r>
              <a:rPr lang="it-IT" sz="2000" dirty="0" smtClean="0">
                <a:solidFill>
                  <a:schemeClr val="tx1"/>
                </a:solidFill>
                <a:latin typeface="+mn-lt"/>
              </a:rPr>
              <a:t> induce </a:t>
            </a:r>
            <a:r>
              <a:rPr lang="it-IT" sz="2000" dirty="0" err="1" smtClean="0">
                <a:solidFill>
                  <a:schemeClr val="tx1"/>
                </a:solidFill>
                <a:latin typeface="+mn-lt"/>
              </a:rPr>
              <a:t>vomiting</a:t>
            </a:r>
            <a:r>
              <a:rPr lang="it-IT" sz="2000" dirty="0" smtClean="0">
                <a:solidFill>
                  <a:schemeClr val="tx1"/>
                </a:solidFill>
                <a:latin typeface="+mn-lt"/>
              </a:rPr>
              <a:t> </a:t>
            </a:r>
            <a:r>
              <a:rPr lang="it-IT" sz="2000" dirty="0" err="1" smtClean="0">
                <a:solidFill>
                  <a:schemeClr val="tx1"/>
                </a:solidFill>
                <a:latin typeface="+mn-lt"/>
              </a:rPr>
              <a:t>after</a:t>
            </a:r>
            <a:r>
              <a:rPr lang="it-IT" sz="2000" dirty="0" smtClean="0">
                <a:solidFill>
                  <a:schemeClr val="tx1"/>
                </a:solidFill>
                <a:latin typeface="+mn-lt"/>
              </a:rPr>
              <a:t> the </a:t>
            </a:r>
            <a:r>
              <a:rPr lang="it-IT" sz="2000" dirty="0" err="1" smtClean="0">
                <a:solidFill>
                  <a:schemeClr val="tx1"/>
                </a:solidFill>
                <a:latin typeface="+mn-lt"/>
              </a:rPr>
              <a:t>ingestion.However</a:t>
            </a:r>
            <a:r>
              <a:rPr lang="it-IT" sz="2000" dirty="0" smtClean="0">
                <a:solidFill>
                  <a:schemeClr val="tx1"/>
                </a:solidFill>
                <a:latin typeface="+mn-lt"/>
              </a:rPr>
              <a:t>, </a:t>
            </a:r>
            <a:r>
              <a:rPr lang="it-IT" sz="2000" dirty="0" err="1" smtClean="0">
                <a:solidFill>
                  <a:schemeClr val="tx1"/>
                </a:solidFill>
                <a:latin typeface="+mn-lt"/>
              </a:rPr>
              <a:t>if</a:t>
            </a:r>
            <a:r>
              <a:rPr lang="it-IT" sz="2000" dirty="0" smtClean="0">
                <a:solidFill>
                  <a:schemeClr val="tx1"/>
                </a:solidFill>
                <a:latin typeface="+mn-lt"/>
              </a:rPr>
              <a:t> the </a:t>
            </a:r>
            <a:r>
              <a:rPr lang="it-IT" sz="2000" dirty="0" err="1" smtClean="0">
                <a:solidFill>
                  <a:schemeClr val="tx1"/>
                </a:solidFill>
                <a:latin typeface="+mn-lt"/>
              </a:rPr>
              <a:t>substance</a:t>
            </a:r>
            <a:r>
              <a:rPr lang="it-IT" sz="2000" dirty="0" smtClean="0">
                <a:solidFill>
                  <a:schemeClr val="tx1"/>
                </a:solidFill>
                <a:latin typeface="+mn-lt"/>
              </a:rPr>
              <a:t>/</a:t>
            </a:r>
            <a:r>
              <a:rPr lang="it-IT" sz="2000" dirty="0" err="1" smtClean="0">
                <a:solidFill>
                  <a:schemeClr val="tx1"/>
                </a:solidFill>
                <a:latin typeface="+mn-lt"/>
              </a:rPr>
              <a:t>mixture</a:t>
            </a:r>
            <a:r>
              <a:rPr lang="it-IT" sz="2000" dirty="0" smtClean="0">
                <a:solidFill>
                  <a:schemeClr val="tx1"/>
                </a:solidFill>
                <a:latin typeface="+mn-lt"/>
              </a:rPr>
              <a:t> </a:t>
            </a:r>
            <a:r>
              <a:rPr lang="it-IT" sz="2000" dirty="0" err="1" smtClean="0">
                <a:solidFill>
                  <a:schemeClr val="tx1"/>
                </a:solidFill>
                <a:latin typeface="+mn-lt"/>
              </a:rPr>
              <a:t>also</a:t>
            </a:r>
            <a:r>
              <a:rPr lang="it-IT" sz="2000" dirty="0" smtClean="0">
                <a:solidFill>
                  <a:schemeClr val="tx1"/>
                </a:solidFill>
                <a:latin typeface="+mn-lt"/>
              </a:rPr>
              <a:t> </a:t>
            </a:r>
            <a:r>
              <a:rPr lang="it-IT" sz="2000" dirty="0" err="1" smtClean="0">
                <a:solidFill>
                  <a:schemeClr val="tx1"/>
                </a:solidFill>
                <a:latin typeface="+mn-lt"/>
              </a:rPr>
              <a:t>present</a:t>
            </a:r>
            <a:r>
              <a:rPr lang="it-IT" sz="2000" dirty="0" smtClean="0">
                <a:solidFill>
                  <a:schemeClr val="tx1"/>
                </a:solidFill>
                <a:latin typeface="+mn-lt"/>
              </a:rPr>
              <a:t> </a:t>
            </a:r>
            <a:r>
              <a:rPr lang="it-IT" sz="2000" dirty="0" err="1" smtClean="0">
                <a:solidFill>
                  <a:schemeClr val="tx1"/>
                </a:solidFill>
                <a:latin typeface="+mn-lt"/>
              </a:rPr>
              <a:t>anaspiration</a:t>
            </a:r>
            <a:r>
              <a:rPr lang="it-IT" sz="2000" dirty="0" smtClean="0">
                <a:solidFill>
                  <a:schemeClr val="tx1"/>
                </a:solidFill>
                <a:latin typeface="+mn-lt"/>
              </a:rPr>
              <a:t> </a:t>
            </a:r>
            <a:r>
              <a:rPr lang="it-IT" sz="2000" dirty="0" err="1" smtClean="0">
                <a:solidFill>
                  <a:schemeClr val="tx1"/>
                </a:solidFill>
                <a:latin typeface="+mn-lt"/>
              </a:rPr>
              <a:t>toxicity</a:t>
            </a:r>
            <a:r>
              <a:rPr lang="it-IT" sz="2000" dirty="0" smtClean="0">
                <a:solidFill>
                  <a:schemeClr val="tx1"/>
                </a:solidFill>
                <a:latin typeface="+mn-lt"/>
              </a:rPr>
              <a:t> </a:t>
            </a:r>
            <a:r>
              <a:rPr lang="it-IT" sz="2000" dirty="0" err="1" smtClean="0">
                <a:solidFill>
                  <a:schemeClr val="tx1"/>
                </a:solidFill>
                <a:latin typeface="+mn-lt"/>
              </a:rPr>
              <a:t>hazard</a:t>
            </a:r>
            <a:r>
              <a:rPr lang="it-IT" sz="2000" dirty="0" smtClean="0">
                <a:solidFill>
                  <a:schemeClr val="tx1"/>
                </a:solidFill>
                <a:latin typeface="+mn-lt"/>
              </a:rPr>
              <a:t>, the </a:t>
            </a:r>
            <a:r>
              <a:rPr lang="it-IT" sz="2000" dirty="0" err="1" smtClean="0">
                <a:solidFill>
                  <a:schemeClr val="tx1"/>
                </a:solidFill>
                <a:latin typeface="+mn-lt"/>
              </a:rPr>
              <a:t>reccomendation</a:t>
            </a:r>
            <a:r>
              <a:rPr lang="it-IT" sz="2000" dirty="0" smtClean="0">
                <a:solidFill>
                  <a:schemeClr val="tx1"/>
                </a:solidFill>
                <a:latin typeface="+mn-lt"/>
              </a:rPr>
              <a:t> </a:t>
            </a:r>
            <a:r>
              <a:rPr lang="it-IT" sz="2000" dirty="0" err="1" smtClean="0">
                <a:solidFill>
                  <a:schemeClr val="tx1"/>
                </a:solidFill>
                <a:latin typeface="+mn-lt"/>
              </a:rPr>
              <a:t>to</a:t>
            </a:r>
            <a:r>
              <a:rPr lang="it-IT" sz="2000" dirty="0" smtClean="0">
                <a:solidFill>
                  <a:schemeClr val="tx1"/>
                </a:solidFill>
                <a:latin typeface="+mn-lt"/>
              </a:rPr>
              <a:t> induce </a:t>
            </a:r>
            <a:r>
              <a:rPr lang="it-IT" sz="2000" dirty="0" err="1" smtClean="0">
                <a:solidFill>
                  <a:schemeClr val="tx1"/>
                </a:solidFill>
                <a:latin typeface="+mn-lt"/>
              </a:rPr>
              <a:t>vomiting</a:t>
            </a:r>
            <a:r>
              <a:rPr lang="it-IT" sz="2000" dirty="0" smtClean="0">
                <a:solidFill>
                  <a:schemeClr val="tx1"/>
                </a:solidFill>
                <a:latin typeface="+mn-lt"/>
              </a:rPr>
              <a:t> </a:t>
            </a:r>
            <a:r>
              <a:rPr lang="it-IT" sz="2000" dirty="0" err="1" smtClean="0">
                <a:solidFill>
                  <a:schemeClr val="tx1"/>
                </a:solidFill>
                <a:latin typeface="+mn-lt"/>
              </a:rPr>
              <a:t>shall</a:t>
            </a:r>
            <a:r>
              <a:rPr lang="it-IT" sz="2000" dirty="0" smtClean="0">
                <a:solidFill>
                  <a:schemeClr val="tx1"/>
                </a:solidFill>
                <a:latin typeface="+mn-lt"/>
              </a:rPr>
              <a:t> </a:t>
            </a:r>
            <a:r>
              <a:rPr lang="it-IT" sz="2000" dirty="0" err="1" smtClean="0">
                <a:solidFill>
                  <a:schemeClr val="tx1"/>
                </a:solidFill>
                <a:latin typeface="+mn-lt"/>
              </a:rPr>
              <a:t>be</a:t>
            </a:r>
            <a:r>
              <a:rPr lang="it-IT" sz="2000" dirty="0" smtClean="0">
                <a:solidFill>
                  <a:schemeClr val="tx1"/>
                </a:solidFill>
                <a:latin typeface="+mn-lt"/>
              </a:rPr>
              <a:t> </a:t>
            </a:r>
            <a:r>
              <a:rPr lang="it-IT" sz="2000" dirty="0" err="1" smtClean="0">
                <a:solidFill>
                  <a:schemeClr val="tx1"/>
                </a:solidFill>
                <a:latin typeface="+mn-lt"/>
              </a:rPr>
              <a:t>modified</a:t>
            </a:r>
            <a:r>
              <a:rPr lang="it-IT" sz="2000" dirty="0" smtClean="0">
                <a:solidFill>
                  <a:schemeClr val="tx1"/>
                </a:solidFill>
                <a:latin typeface="+mn-lt"/>
              </a:rPr>
              <a:t>.</a:t>
            </a:r>
            <a:endParaRPr kumimoji="0" lang="it-IT" sz="2000" b="0" i="0" u="none" strike="noStrike" kern="0" cap="none" spc="0" normalizeH="0" baseline="0" noProof="0" dirty="0" smtClean="0">
              <a:ln>
                <a:noFill/>
              </a:ln>
              <a:solidFill>
                <a:schemeClr val="tx1"/>
              </a:solidFill>
              <a:effectLst/>
              <a:uLnTx/>
              <a:uFillTx/>
              <a:latin typeface="+mn-lt"/>
              <a:ea typeface="Arial Unicode MS" pitchFamily="34" charset="-128"/>
              <a:cs typeface="+mn-cs"/>
            </a:endParaRP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741363" y="206840"/>
            <a:ext cx="8604250" cy="1268741"/>
          </a:xfrm>
          <a:prstGeom prst="rect">
            <a:avLst/>
          </a:prstGeom>
        </p:spPr>
        <p:txBody>
          <a:bodyPr>
            <a:normAutofit/>
          </a:bodyPr>
          <a:lstStyle/>
          <a:p>
            <a:pPr marL="0" marR="0" lvl="0" indent="0" algn="ctr" defTabSz="449263" rtl="0" eaLnBrk="0" fontAlgn="base" latinLnBrk="0" hangingPunct="0">
              <a:lnSpc>
                <a:spcPct val="81000"/>
              </a:lnSpc>
              <a:spcBef>
                <a:spcPct val="0"/>
              </a:spcBef>
              <a:spcAft>
                <a:spcPct val="0"/>
              </a:spcAft>
              <a:buClr>
                <a:srgbClr val="000000"/>
              </a:buClr>
              <a:buSzPct val="45000"/>
              <a:buFont typeface="Wingdings" pitchFamily="2" charset="2"/>
              <a:buNone/>
              <a:tabLst/>
              <a:defRPr/>
            </a:pP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Aspiration</a:t>
            </a: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a:t>
            </a: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hazard</a:t>
            </a:r>
            <a:endPar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endParaRPr>
          </a:p>
          <a:p>
            <a:pPr marL="0" marR="0" lvl="0" indent="0" algn="ctr" defTabSz="449263" rtl="0" eaLnBrk="0" fontAlgn="base" latinLnBrk="0" hangingPunct="0">
              <a:lnSpc>
                <a:spcPct val="81000"/>
              </a:lnSpc>
              <a:spcBef>
                <a:spcPct val="0"/>
              </a:spcBef>
              <a:spcAft>
                <a:spcPct val="0"/>
              </a:spcAft>
              <a:buClr>
                <a:srgbClr val="000000"/>
              </a:buClr>
              <a:buSzPct val="45000"/>
              <a:buFont typeface="Wingdings" pitchFamily="2" charset="2"/>
              <a:buNone/>
              <a:tabLst/>
              <a:defRPr/>
            </a:pPr>
            <a:r>
              <a:rPr kumimoji="0" lang="it-IT" sz="36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Classification</a:t>
            </a:r>
            <a:endParaRPr kumimoji="0" lang="it-IT" sz="4400" b="1" i="0" u="none" strike="noStrike" kern="0" cap="none" spc="0" normalizeH="0" baseline="0" noProof="0" dirty="0">
              <a:ln>
                <a:noFill/>
              </a:ln>
              <a:solidFill>
                <a:srgbClr val="333333"/>
              </a:solidFill>
              <a:effectLst/>
              <a:uLnTx/>
              <a:uFillTx/>
              <a:latin typeface="+mj-lt"/>
              <a:ea typeface="Arial Unicode MS" pitchFamily="34" charset="-128"/>
              <a:cs typeface="+mj-cs"/>
            </a:endParaRPr>
          </a:p>
        </p:txBody>
      </p:sp>
      <p:pic>
        <p:nvPicPr>
          <p:cNvPr id="3" name="Picture 1"/>
          <p:cNvPicPr>
            <a:picLocks noChangeAspect="1" noChangeArrowheads="1"/>
          </p:cNvPicPr>
          <p:nvPr/>
        </p:nvPicPr>
        <p:blipFill>
          <a:blip r:embed="rId2" cstate="print"/>
          <a:srcRect/>
          <a:stretch>
            <a:fillRect/>
          </a:stretch>
        </p:blipFill>
        <p:spPr bwMode="auto">
          <a:xfrm>
            <a:off x="9112278" y="1064096"/>
            <a:ext cx="762000" cy="771525"/>
          </a:xfrm>
          <a:prstGeom prst="rect">
            <a:avLst/>
          </a:prstGeom>
          <a:noFill/>
        </p:spPr>
      </p:pic>
      <p:pic>
        <p:nvPicPr>
          <p:cNvPr id="2775042" name="Picture 2"/>
          <p:cNvPicPr>
            <a:picLocks noChangeAspect="1" noChangeArrowheads="1"/>
          </p:cNvPicPr>
          <p:nvPr/>
        </p:nvPicPr>
        <p:blipFill>
          <a:blip r:embed="rId3" cstate="print"/>
          <a:srcRect/>
          <a:stretch>
            <a:fillRect/>
          </a:stretch>
        </p:blipFill>
        <p:spPr bwMode="auto">
          <a:xfrm>
            <a:off x="0" y="2195661"/>
            <a:ext cx="10045116" cy="36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a:xfrm>
            <a:off x="741363" y="557213"/>
            <a:ext cx="8607425" cy="1258887"/>
          </a:xfrm>
          <a:prstGeom prst="rect">
            <a:avLst/>
          </a:prstGeom>
        </p:spPr>
        <p:txBody>
          <a:bodyPr/>
          <a:lstStyle/>
          <a:p>
            <a:pPr marL="0" marR="0" lvl="0" indent="0" algn="ctr" defTabSz="449263" rtl="0" eaLnBrk="1" fontAlgn="base" latinLnBrk="0" hangingPunct="0">
              <a:lnSpc>
                <a:spcPct val="93000"/>
              </a:lnSpc>
              <a:spcBef>
                <a:spcPct val="0"/>
              </a:spcBef>
              <a:spcAft>
                <a:spcPct val="0"/>
              </a:spcAft>
              <a:buClr>
                <a:srgbClr val="000000"/>
              </a:buClr>
              <a:buSzPct val="45000"/>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Risk management</a:t>
            </a:r>
          </a:p>
        </p:txBody>
      </p:sp>
      <p:sp>
        <p:nvSpPr>
          <p:cNvPr id="3" name="Rectangle 2"/>
          <p:cNvSpPr txBox="1">
            <a:spLocks noChangeArrowheads="1"/>
          </p:cNvSpPr>
          <p:nvPr/>
        </p:nvSpPr>
        <p:spPr>
          <a:xfrm>
            <a:off x="741363" y="1899244"/>
            <a:ext cx="8607425" cy="5480993"/>
          </a:xfrm>
          <a:prstGeom prst="rect">
            <a:avLst/>
          </a:prstGeom>
        </p:spPr>
        <p:txBody>
          <a:bodyPr/>
          <a:lstStyle/>
          <a:p>
            <a:r>
              <a:rPr lang="en-US" sz="2200" dirty="0" smtClean="0">
                <a:solidFill>
                  <a:schemeClr val="tx1"/>
                </a:solidFill>
                <a:latin typeface="+mn-lt"/>
              </a:rPr>
              <a:t>Over the past decade there has been growing support for defining two risk levels that may help to avoid lengthy debates about acceptability, because the area under discussion is restricted. These risk levels are </a:t>
            </a:r>
            <a:r>
              <a:rPr lang="it-IT" sz="2200" dirty="0" err="1" smtClean="0">
                <a:solidFill>
                  <a:schemeClr val="tx1"/>
                </a:solidFill>
                <a:latin typeface="+mn-lt"/>
              </a:rPr>
              <a:t>known</a:t>
            </a:r>
            <a:r>
              <a:rPr lang="it-IT" sz="2200" dirty="0" smtClean="0">
                <a:solidFill>
                  <a:schemeClr val="tx1"/>
                </a:solidFill>
                <a:latin typeface="+mn-lt"/>
              </a:rPr>
              <a:t> </a:t>
            </a:r>
            <a:r>
              <a:rPr lang="it-IT" sz="2200" dirty="0" err="1" smtClean="0">
                <a:solidFill>
                  <a:schemeClr val="tx1"/>
                </a:solidFill>
                <a:latin typeface="+mn-lt"/>
              </a:rPr>
              <a:t>as</a:t>
            </a:r>
            <a:r>
              <a:rPr lang="it-IT" sz="2200" dirty="0" smtClean="0">
                <a:solidFill>
                  <a:schemeClr val="tx1"/>
                </a:solidFill>
                <a:latin typeface="+mn-lt"/>
              </a:rPr>
              <a:t>:</a:t>
            </a:r>
          </a:p>
          <a:p>
            <a:r>
              <a:rPr lang="en-US" sz="2200" dirty="0" smtClean="0">
                <a:solidFill>
                  <a:schemeClr val="tx1"/>
                </a:solidFill>
                <a:latin typeface="+mn-lt"/>
              </a:rPr>
              <a:t>• The upper limit, i.e. the maximum permissible level </a:t>
            </a:r>
            <a:r>
              <a:rPr lang="it-IT" sz="2200" dirty="0" smtClean="0">
                <a:solidFill>
                  <a:schemeClr val="tx1"/>
                </a:solidFill>
                <a:latin typeface="+mn-lt"/>
              </a:rPr>
              <a:t>(MPL).</a:t>
            </a:r>
          </a:p>
          <a:p>
            <a:r>
              <a:rPr lang="en-US" sz="2200" dirty="0" smtClean="0">
                <a:solidFill>
                  <a:schemeClr val="tx1"/>
                </a:solidFill>
                <a:latin typeface="+mn-lt"/>
              </a:rPr>
              <a:t>• The lower limit, i.e. the negligible level (NL).</a:t>
            </a:r>
          </a:p>
          <a:p>
            <a:r>
              <a:rPr lang="en-US" sz="2200" dirty="0" smtClean="0">
                <a:solidFill>
                  <a:schemeClr val="tx1"/>
                </a:solidFill>
                <a:latin typeface="+mn-lt"/>
              </a:rPr>
              <a:t>These two risk limits create three zones: a black (high risk) zone, a grey (medium risk) zone and a white (low </a:t>
            </a:r>
            <a:r>
              <a:rPr lang="it-IT" sz="2200" dirty="0" err="1" smtClean="0">
                <a:solidFill>
                  <a:schemeClr val="tx1"/>
                </a:solidFill>
                <a:latin typeface="+mn-lt"/>
              </a:rPr>
              <a:t>risk</a:t>
            </a:r>
            <a:r>
              <a:rPr lang="it-IT" sz="2200" dirty="0" smtClean="0">
                <a:solidFill>
                  <a:schemeClr val="tx1"/>
                </a:solidFill>
                <a:latin typeface="+mn-lt"/>
              </a:rPr>
              <a:t>) zone.</a:t>
            </a:r>
            <a:endParaRPr lang="en-US" sz="2200" dirty="0" smtClean="0">
              <a:solidFill>
                <a:schemeClr val="tx1"/>
              </a:solidFill>
              <a:latin typeface="+mn-lt"/>
            </a:endParaRPr>
          </a:p>
          <a:p>
            <a:endParaRPr lang="en-US" sz="2200" dirty="0" smtClean="0">
              <a:solidFill>
                <a:schemeClr val="tx1"/>
              </a:solidFill>
              <a:latin typeface="+mn-lt"/>
            </a:endParaRPr>
          </a:p>
          <a:p>
            <a:r>
              <a:rPr lang="en-US" sz="2200" dirty="0" smtClean="0">
                <a:solidFill>
                  <a:schemeClr val="tx1"/>
                </a:solidFill>
                <a:latin typeface="+mn-lt"/>
              </a:rPr>
              <a:t>Actual risks in the black zone above the MPL are unacceptable and further risk management measures (RMMs) are necessary. Actual risks in the white zone below the NL (the </a:t>
            </a:r>
            <a:r>
              <a:rPr lang="en-US" sz="2200" i="1" dirty="0" smtClean="0">
                <a:solidFill>
                  <a:schemeClr val="tx1"/>
                </a:solidFill>
                <a:latin typeface="+mn-lt"/>
              </a:rPr>
              <a:t>de </a:t>
            </a:r>
            <a:r>
              <a:rPr lang="en-US" sz="2200" i="1" dirty="0" err="1" smtClean="0">
                <a:solidFill>
                  <a:schemeClr val="tx1"/>
                </a:solidFill>
                <a:latin typeface="+mn-lt"/>
              </a:rPr>
              <a:t>minimus</a:t>
            </a:r>
            <a:r>
              <a:rPr lang="en-US" sz="2200" i="1" dirty="0" smtClean="0">
                <a:solidFill>
                  <a:schemeClr val="tx1"/>
                </a:solidFill>
                <a:latin typeface="+mn-lt"/>
              </a:rPr>
              <a:t> level) are “low for safety and irrelevant</a:t>
            </a:r>
            <a:r>
              <a:rPr lang="en-US" sz="2200" dirty="0" smtClean="0">
                <a:solidFill>
                  <a:schemeClr val="tx1"/>
                </a:solidFill>
                <a:latin typeface="+mn-lt"/>
              </a:rPr>
              <a:t> </a:t>
            </a:r>
            <a:r>
              <a:rPr lang="en-US" sz="2200" i="1" dirty="0" smtClean="0">
                <a:solidFill>
                  <a:schemeClr val="tx1"/>
                </a:solidFill>
                <a:latin typeface="+mn-lt"/>
              </a:rPr>
              <a:t>to the health of workers” </a:t>
            </a:r>
            <a:r>
              <a:rPr lang="en-US" sz="2200" dirty="0" smtClean="0">
                <a:solidFill>
                  <a:schemeClr val="tx1"/>
                </a:solidFill>
                <a:latin typeface="+mn-lt"/>
              </a:rPr>
              <a:t>and further RMMs are not strictly required</a:t>
            </a:r>
            <a:r>
              <a:rPr lang="it-IT" sz="2200" dirty="0" smtClean="0">
                <a:solidFill>
                  <a:schemeClr val="tx1"/>
                </a:solidFill>
                <a:latin typeface="+mn-lt"/>
              </a:rPr>
              <a:t>.</a:t>
            </a:r>
            <a:endParaRPr lang="en-US" sz="2200" dirty="0" smtClean="0">
              <a:solidFill>
                <a:schemeClr val="tx1"/>
              </a:solidFill>
              <a:latin typeface="+mn-lt"/>
            </a:endParaRP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741363" y="206840"/>
            <a:ext cx="8604250" cy="1268741"/>
          </a:xfrm>
          <a:prstGeom prst="rect">
            <a:avLst/>
          </a:prstGeom>
        </p:spPr>
        <p:txBody>
          <a:bodyPr>
            <a:normAutofit/>
          </a:bodyPr>
          <a:lstStyle/>
          <a:p>
            <a:pPr marL="0" marR="0" lvl="0" indent="0" algn="ctr" defTabSz="449263" rtl="0" eaLnBrk="0" fontAlgn="base" latinLnBrk="0" hangingPunct="0">
              <a:lnSpc>
                <a:spcPct val="81000"/>
              </a:lnSpc>
              <a:spcBef>
                <a:spcPct val="0"/>
              </a:spcBef>
              <a:spcAft>
                <a:spcPct val="0"/>
              </a:spcAft>
              <a:buClr>
                <a:srgbClr val="000000"/>
              </a:buClr>
              <a:buSzPct val="45000"/>
              <a:buFont typeface="Wingdings" pitchFamily="2" charset="2"/>
              <a:buNone/>
              <a:tabLst/>
              <a:defRPr/>
            </a:pP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Aspiration</a:t>
            </a: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a:t>
            </a: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hazard</a:t>
            </a:r>
            <a:endPar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endParaRPr>
          </a:p>
          <a:p>
            <a:pPr marL="0" marR="0" lvl="0" indent="0" algn="ctr" defTabSz="449263" rtl="0" eaLnBrk="0" fontAlgn="base" latinLnBrk="0" hangingPunct="0">
              <a:lnSpc>
                <a:spcPct val="81000"/>
              </a:lnSpc>
              <a:spcBef>
                <a:spcPct val="0"/>
              </a:spcBef>
              <a:spcAft>
                <a:spcPct val="0"/>
              </a:spcAft>
              <a:buClr>
                <a:srgbClr val="000000"/>
              </a:buClr>
              <a:buSzPct val="45000"/>
              <a:buFont typeface="Wingdings" pitchFamily="2" charset="2"/>
              <a:buNone/>
              <a:tabLst/>
              <a:defRPr/>
            </a:pPr>
            <a:r>
              <a:rPr kumimoji="0" lang="it-IT" sz="36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Label</a:t>
            </a:r>
            <a:r>
              <a:rPr kumimoji="0" lang="it-IT" sz="36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a:t>
            </a:r>
            <a:r>
              <a:rPr kumimoji="0" lang="it-IT" sz="36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elements</a:t>
            </a:r>
            <a:endParaRPr kumimoji="0" lang="it-IT" sz="4400" b="1" i="0" u="none" strike="noStrike" kern="0" cap="none" spc="0" normalizeH="0" baseline="0" noProof="0" dirty="0">
              <a:ln>
                <a:noFill/>
              </a:ln>
              <a:solidFill>
                <a:srgbClr val="333333"/>
              </a:solidFill>
              <a:effectLst/>
              <a:uLnTx/>
              <a:uFillTx/>
              <a:latin typeface="+mj-lt"/>
              <a:ea typeface="Arial Unicode MS" pitchFamily="34" charset="-128"/>
              <a:cs typeface="+mj-cs"/>
            </a:endParaRPr>
          </a:p>
        </p:txBody>
      </p:sp>
      <p:pic>
        <p:nvPicPr>
          <p:cNvPr id="3" name="Picture 1"/>
          <p:cNvPicPr>
            <a:picLocks noChangeAspect="1" noChangeArrowheads="1"/>
          </p:cNvPicPr>
          <p:nvPr/>
        </p:nvPicPr>
        <p:blipFill>
          <a:blip r:embed="rId2" cstate="print"/>
          <a:srcRect/>
          <a:stretch>
            <a:fillRect/>
          </a:stretch>
        </p:blipFill>
        <p:spPr bwMode="auto">
          <a:xfrm>
            <a:off x="9112278" y="1064096"/>
            <a:ext cx="762000" cy="771525"/>
          </a:xfrm>
          <a:prstGeom prst="rect">
            <a:avLst/>
          </a:prstGeom>
          <a:noFill/>
        </p:spPr>
      </p:pic>
      <p:grpSp>
        <p:nvGrpSpPr>
          <p:cNvPr id="7" name="Gruppo 6"/>
          <p:cNvGrpSpPr/>
          <p:nvPr/>
        </p:nvGrpSpPr>
        <p:grpSpPr>
          <a:xfrm>
            <a:off x="575816" y="1989394"/>
            <a:ext cx="9145017" cy="5102811"/>
            <a:chOff x="647823" y="1785323"/>
            <a:chExt cx="9145017" cy="5102811"/>
          </a:xfrm>
        </p:grpSpPr>
        <p:pic>
          <p:nvPicPr>
            <p:cNvPr id="2776066" name="Picture 2"/>
            <p:cNvPicPr>
              <a:picLocks noChangeAspect="1" noChangeArrowheads="1"/>
            </p:cNvPicPr>
            <p:nvPr/>
          </p:nvPicPr>
          <p:blipFill>
            <a:blip r:embed="rId3" cstate="print"/>
            <a:srcRect/>
            <a:stretch>
              <a:fillRect/>
            </a:stretch>
          </p:blipFill>
          <p:spPr bwMode="auto">
            <a:xfrm>
              <a:off x="647823" y="1785323"/>
              <a:ext cx="9145016" cy="2144147"/>
            </a:xfrm>
            <a:prstGeom prst="rect">
              <a:avLst/>
            </a:prstGeom>
            <a:noFill/>
            <a:ln w="9525">
              <a:noFill/>
              <a:miter lim="800000"/>
              <a:headEnd/>
              <a:tailEnd/>
            </a:ln>
          </p:spPr>
        </p:pic>
        <p:pic>
          <p:nvPicPr>
            <p:cNvPr id="2776067" name="Picture 3"/>
            <p:cNvPicPr>
              <a:picLocks noChangeAspect="1" noChangeArrowheads="1"/>
            </p:cNvPicPr>
            <p:nvPr/>
          </p:nvPicPr>
          <p:blipFill>
            <a:blip r:embed="rId4" cstate="print"/>
            <a:srcRect t="10830"/>
            <a:stretch>
              <a:fillRect/>
            </a:stretch>
          </p:blipFill>
          <p:spPr bwMode="auto">
            <a:xfrm>
              <a:off x="647824" y="3923853"/>
              <a:ext cx="9145016" cy="2964281"/>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1"/>
          <p:cNvSpPr>
            <a:spLocks noGrp="1" noChangeArrowheads="1"/>
          </p:cNvSpPr>
          <p:nvPr>
            <p:ph type="title"/>
          </p:nvPr>
        </p:nvSpPr>
        <p:spPr>
          <a:xfrm>
            <a:off x="741363" y="555625"/>
            <a:ext cx="8609012" cy="1263650"/>
          </a:xfrm>
        </p:spPr>
        <p:txBody>
          <a:bodyPr/>
          <a:lstStyle/>
          <a:p>
            <a:pPr eaLnBrk="1">
              <a:lnSpc>
                <a:spcPct val="87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err="1" smtClean="0"/>
              <a:t>Safety</a:t>
            </a:r>
            <a:r>
              <a:rPr lang="it-IT" dirty="0" smtClean="0"/>
              <a:t> in </a:t>
            </a:r>
            <a:r>
              <a:rPr lang="it-IT" dirty="0" err="1" smtClean="0"/>
              <a:t>chemical</a:t>
            </a:r>
            <a:r>
              <a:rPr lang="it-IT" dirty="0" smtClean="0"/>
              <a:t> </a:t>
            </a:r>
            <a:r>
              <a:rPr lang="it-IT" dirty="0" err="1" smtClean="0"/>
              <a:t>lab</a:t>
            </a:r>
            <a:endParaRPr lang="it-IT" dirty="0" smtClean="0"/>
          </a:p>
        </p:txBody>
      </p:sp>
      <p:sp>
        <p:nvSpPr>
          <p:cNvPr id="152579" name="Text Box 2"/>
          <p:cNvSpPr txBox="1">
            <a:spLocks noChangeArrowheads="1"/>
          </p:cNvSpPr>
          <p:nvPr/>
        </p:nvSpPr>
        <p:spPr bwMode="auto">
          <a:xfrm>
            <a:off x="575816" y="3779837"/>
            <a:ext cx="9288463" cy="737767"/>
          </a:xfrm>
          <a:prstGeom prst="rect">
            <a:avLst/>
          </a:prstGeom>
          <a:noFill/>
          <a:ln w="9525">
            <a:noFill/>
            <a:round/>
            <a:headEnd/>
            <a:tailEnd/>
          </a:ln>
        </p:spPr>
        <p:txBody>
          <a:bodyPr lIns="90000" tIns="46800" rIns="90000" bIns="46800">
            <a:spAutoFit/>
          </a:bodyPr>
          <a:lstStyle/>
          <a:p>
            <a:pPr algn="ctr">
              <a:lnSpc>
                <a:spcPct val="95000"/>
              </a:lnSpc>
              <a:spcBef>
                <a:spcPts val="2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400" b="1" dirty="0" smtClean="0">
                <a:solidFill>
                  <a:srgbClr val="333333"/>
                </a:solidFill>
                <a:latin typeface="Arial" charset="0"/>
              </a:rPr>
              <a:t>SAFETY DATA SHEET</a:t>
            </a:r>
            <a:endParaRPr lang="it-IT" sz="4400" b="1" dirty="0">
              <a:solidFill>
                <a:srgbClr val="333333"/>
              </a:solidFill>
              <a:latin typeface="Arial"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1"/>
          <p:cNvSpPr>
            <a:spLocks noGrp="1" noChangeArrowheads="1"/>
          </p:cNvSpPr>
          <p:nvPr>
            <p:ph type="title"/>
          </p:nvPr>
        </p:nvSpPr>
        <p:spPr>
          <a:xfrm>
            <a:off x="741363" y="557213"/>
            <a:ext cx="8607425" cy="1258887"/>
          </a:xfrm>
        </p:spPr>
        <p:txBody>
          <a:bodyPr/>
          <a:lstStyle/>
          <a:p>
            <a:pPr eaLnBrk="1">
              <a:lnSpc>
                <a:spcPct val="87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err="1" smtClean="0"/>
              <a:t>Safety</a:t>
            </a:r>
            <a:r>
              <a:rPr lang="it-IT" dirty="0" smtClean="0"/>
              <a:t> data </a:t>
            </a:r>
            <a:r>
              <a:rPr lang="it-IT" dirty="0" err="1" smtClean="0"/>
              <a:t>sheet</a:t>
            </a:r>
            <a:endParaRPr lang="it-IT" dirty="0" smtClean="0"/>
          </a:p>
        </p:txBody>
      </p:sp>
      <p:sp>
        <p:nvSpPr>
          <p:cNvPr id="153603" name="Rectangle 2"/>
          <p:cNvSpPr>
            <a:spLocks noGrp="1" noChangeArrowheads="1"/>
          </p:cNvSpPr>
          <p:nvPr>
            <p:ph type="body" idx="1"/>
          </p:nvPr>
        </p:nvSpPr>
        <p:spPr>
          <a:xfrm>
            <a:off x="741363" y="2101850"/>
            <a:ext cx="8607425" cy="4760913"/>
          </a:xfrm>
        </p:spPr>
        <p:txBody>
          <a:bodyPr/>
          <a:lstStyle/>
          <a:p>
            <a:pPr>
              <a:buNone/>
            </a:pPr>
            <a:r>
              <a:rPr lang="en-US" sz="2000" dirty="0" smtClean="0"/>
              <a:t>1. (a) The person who is responsible for placing a chemical substance or preparation on the market, whether the manufacturer, importer or distributor, shall supply the recipient, who is a professional user of the substance or preparation, with a safety data sheet containing the information set out in Article 3 and the Annex to this Directive, if the substance or preparation is classified as dangerous according to Directive 67/548/EEC or European Parliament and </a:t>
            </a:r>
            <a:r>
              <a:rPr lang="it-IT" sz="2000" dirty="0" err="1" smtClean="0"/>
              <a:t>Council</a:t>
            </a:r>
            <a:r>
              <a:rPr lang="it-IT" sz="2000" dirty="0" smtClean="0"/>
              <a:t> </a:t>
            </a:r>
            <a:r>
              <a:rPr lang="it-IT" sz="2000" dirty="0" err="1" smtClean="0"/>
              <a:t>Directive</a:t>
            </a:r>
            <a:r>
              <a:rPr lang="it-IT" sz="2000" dirty="0" smtClean="0"/>
              <a:t> 1999/45/EC (*).</a:t>
            </a:r>
          </a:p>
          <a:p>
            <a:pPr>
              <a:buNone/>
            </a:pPr>
            <a:r>
              <a:rPr lang="en-US" sz="2000" dirty="0" smtClean="0"/>
              <a:t>(b) Any person who is responsible for placing a preparation on the market, whether the manufacturer, importer or distributor, shall supply, on request of a professional user, a safety data sheet providing proportionate information as set out in Article 3 and the Annex to this Directive, if the preparation is not classified as dangerous according to Articles 5, 6 and 7 of Directive 1999/45/EC, but the preparation contains in an individual concentration of ≥ 1 % by weight for non-gaseous preparations and ≥ 0,2 % by volume for gaseous preparations at least one substance posing health or environmental hazards, or one substance for which there are Community </a:t>
            </a:r>
            <a:r>
              <a:rPr lang="it-IT" sz="2000" dirty="0" err="1" smtClean="0"/>
              <a:t>workplace</a:t>
            </a:r>
            <a:r>
              <a:rPr lang="it-IT" sz="2000" dirty="0" smtClean="0"/>
              <a:t> </a:t>
            </a:r>
            <a:r>
              <a:rPr lang="it-IT" sz="2000" dirty="0" err="1" smtClean="0"/>
              <a:t>exposure</a:t>
            </a:r>
            <a:r>
              <a:rPr lang="it-IT" sz="2000" dirty="0" smtClean="0"/>
              <a:t> </a:t>
            </a:r>
            <a:r>
              <a:rPr lang="it-IT" sz="2000" dirty="0" err="1" smtClean="0"/>
              <a:t>limits</a:t>
            </a:r>
            <a:r>
              <a:rPr lang="it-IT" sz="2000" dirty="0" smtClean="0"/>
              <a:t>.</a:t>
            </a:r>
          </a:p>
          <a:p>
            <a:pPr>
              <a:buNone/>
            </a:pPr>
            <a:r>
              <a:rPr lang="it-IT" sz="2000" dirty="0" smtClean="0"/>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Safety</a:t>
            </a:r>
            <a:r>
              <a:rPr lang="it-IT" dirty="0" smtClean="0"/>
              <a:t> data </a:t>
            </a:r>
            <a:r>
              <a:rPr lang="it-IT" dirty="0" err="1" smtClean="0"/>
              <a:t>sheet</a:t>
            </a:r>
            <a:r>
              <a:rPr lang="it-IT" dirty="0" smtClean="0"/>
              <a:t/>
            </a:r>
            <a:br>
              <a:rPr lang="it-IT" dirty="0" smtClean="0"/>
            </a:br>
            <a:r>
              <a:rPr lang="it-IT" sz="3600" dirty="0" smtClean="0"/>
              <a:t>DSD/DPD and REACH</a:t>
            </a:r>
            <a:endParaRPr lang="it-IT" dirty="0"/>
          </a:p>
        </p:txBody>
      </p:sp>
      <p:sp>
        <p:nvSpPr>
          <p:cNvPr id="3" name="Segnaposto contenuto 2"/>
          <p:cNvSpPr>
            <a:spLocks noGrp="1"/>
          </p:cNvSpPr>
          <p:nvPr>
            <p:ph idx="1"/>
          </p:nvPr>
        </p:nvSpPr>
        <p:spPr/>
        <p:txBody>
          <a:bodyPr/>
          <a:lstStyle/>
          <a:p>
            <a:r>
              <a:rPr lang="it-IT" dirty="0" err="1" smtClean="0"/>
              <a:t>Safety</a:t>
            </a:r>
            <a:r>
              <a:rPr lang="it-IT" dirty="0" smtClean="0"/>
              <a:t> data </a:t>
            </a:r>
            <a:r>
              <a:rPr lang="it-IT" dirty="0" err="1" smtClean="0"/>
              <a:t>sheet</a:t>
            </a:r>
            <a:r>
              <a:rPr lang="it-IT" dirty="0" smtClean="0"/>
              <a:t> </a:t>
            </a:r>
            <a:r>
              <a:rPr lang="it-IT" dirty="0" err="1" smtClean="0"/>
              <a:t>has</a:t>
            </a:r>
            <a:r>
              <a:rPr lang="it-IT" dirty="0" smtClean="0"/>
              <a:t> </a:t>
            </a:r>
            <a:r>
              <a:rPr lang="it-IT" dirty="0" err="1" smtClean="0"/>
              <a:t>been</a:t>
            </a:r>
            <a:r>
              <a:rPr lang="it-IT" dirty="0" smtClean="0"/>
              <a:t> </a:t>
            </a:r>
            <a:r>
              <a:rPr lang="it-IT" dirty="0" err="1" smtClean="0"/>
              <a:t>changed</a:t>
            </a:r>
            <a:r>
              <a:rPr lang="it-IT" dirty="0" smtClean="0"/>
              <a:t> </a:t>
            </a:r>
            <a:r>
              <a:rPr lang="it-IT" dirty="0" err="1" smtClean="0"/>
              <a:t>with</a:t>
            </a:r>
            <a:r>
              <a:rPr lang="it-IT" dirty="0" smtClean="0"/>
              <a:t> the </a:t>
            </a:r>
            <a:r>
              <a:rPr lang="it-IT" dirty="0" err="1" smtClean="0"/>
              <a:t>adoption</a:t>
            </a:r>
            <a:r>
              <a:rPr lang="it-IT" dirty="0" smtClean="0"/>
              <a:t> </a:t>
            </a:r>
            <a:r>
              <a:rPr lang="it-IT" dirty="0" err="1" smtClean="0"/>
              <a:t>of</a:t>
            </a:r>
            <a:r>
              <a:rPr lang="it-IT" dirty="0" smtClean="0"/>
              <a:t> the REACH </a:t>
            </a:r>
            <a:r>
              <a:rPr lang="it-IT" dirty="0" err="1" smtClean="0"/>
              <a:t>regulation</a:t>
            </a:r>
            <a:r>
              <a:rPr lang="it-IT" dirty="0" smtClean="0"/>
              <a:t>.</a:t>
            </a:r>
          </a:p>
          <a:p>
            <a:r>
              <a:rPr lang="it-IT" dirty="0" smtClean="0"/>
              <a:t>DSD and DPD </a:t>
            </a:r>
            <a:r>
              <a:rPr lang="it-IT" dirty="0" err="1" smtClean="0"/>
              <a:t>introduced</a:t>
            </a:r>
            <a:r>
              <a:rPr lang="it-IT" dirty="0" smtClean="0"/>
              <a:t> </a:t>
            </a:r>
            <a:r>
              <a:rPr lang="it-IT" dirty="0" err="1" smtClean="0"/>
              <a:t>tha</a:t>
            </a:r>
            <a:r>
              <a:rPr lang="it-IT" dirty="0" smtClean="0"/>
              <a:t> </a:t>
            </a:r>
            <a:r>
              <a:rPr lang="it-IT" dirty="0" err="1" smtClean="0"/>
              <a:t>safety</a:t>
            </a:r>
            <a:r>
              <a:rPr lang="it-IT" dirty="0" smtClean="0"/>
              <a:t> data </a:t>
            </a:r>
            <a:r>
              <a:rPr lang="it-IT" dirty="0" err="1" smtClean="0"/>
              <a:t>sheet</a:t>
            </a:r>
            <a:r>
              <a:rPr lang="it-IT" dirty="0" smtClean="0"/>
              <a:t> </a:t>
            </a:r>
            <a:r>
              <a:rPr lang="it-IT" dirty="0" err="1" smtClean="0"/>
              <a:t>composed</a:t>
            </a:r>
            <a:r>
              <a:rPr lang="it-IT" dirty="0" smtClean="0"/>
              <a:t> </a:t>
            </a:r>
            <a:r>
              <a:rPr lang="it-IT" dirty="0" err="1" smtClean="0"/>
              <a:t>by</a:t>
            </a:r>
            <a:r>
              <a:rPr lang="it-IT" dirty="0" smtClean="0"/>
              <a:t> 16 </a:t>
            </a:r>
            <a:r>
              <a:rPr lang="it-IT" dirty="0" err="1" smtClean="0"/>
              <a:t>different</a:t>
            </a:r>
            <a:r>
              <a:rPr lang="it-IT" dirty="0" smtClean="0"/>
              <a:t> </a:t>
            </a:r>
            <a:r>
              <a:rPr lang="it-IT" dirty="0" err="1" smtClean="0"/>
              <a:t>voices</a:t>
            </a:r>
            <a:r>
              <a:rPr lang="it-IT" dirty="0" smtClean="0"/>
              <a:t>;</a:t>
            </a:r>
          </a:p>
          <a:p>
            <a:r>
              <a:rPr lang="it-IT" dirty="0" smtClean="0"/>
              <a:t>The REACH </a:t>
            </a:r>
            <a:r>
              <a:rPr lang="it-IT" dirty="0" err="1" smtClean="0"/>
              <a:t>regulation</a:t>
            </a:r>
            <a:r>
              <a:rPr lang="it-IT" dirty="0" smtClean="0"/>
              <a:t> </a:t>
            </a:r>
            <a:r>
              <a:rPr lang="en-US" dirty="0" smtClean="0"/>
              <a:t>has expanded the cases in which a safety data sheet have to be provided and has made changes to its content</a:t>
            </a:r>
            <a:r>
              <a:rPr lang="it-IT" dirty="0" smtClean="0"/>
              <a:t>.</a:t>
            </a:r>
            <a:endParaRPr lang="it-IT" dirty="0"/>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olo 1"/>
          <p:cNvSpPr>
            <a:spLocks noGrp="1"/>
          </p:cNvSpPr>
          <p:nvPr>
            <p:ph type="title"/>
          </p:nvPr>
        </p:nvSpPr>
        <p:spPr/>
        <p:txBody>
          <a:bodyPr/>
          <a:lstStyle/>
          <a:p>
            <a:r>
              <a:rPr lang="it-IT" dirty="0" err="1" smtClean="0"/>
              <a:t>Safety</a:t>
            </a:r>
            <a:r>
              <a:rPr lang="it-IT" dirty="0" smtClean="0"/>
              <a:t> data </a:t>
            </a:r>
            <a:r>
              <a:rPr lang="it-IT" dirty="0" err="1" smtClean="0"/>
              <a:t>sheet</a:t>
            </a:r>
            <a:endParaRPr lang="it-IT" dirty="0" smtClean="0"/>
          </a:p>
        </p:txBody>
      </p:sp>
      <p:sp>
        <p:nvSpPr>
          <p:cNvPr id="3" name="Segnaposto contenuto 2"/>
          <p:cNvSpPr>
            <a:spLocks noGrp="1"/>
          </p:cNvSpPr>
          <p:nvPr>
            <p:ph idx="1"/>
          </p:nvPr>
        </p:nvSpPr>
        <p:spPr>
          <a:xfrm>
            <a:off x="741363" y="2068238"/>
            <a:ext cx="8604250" cy="5023967"/>
          </a:xfrm>
        </p:spPr>
        <p:txBody>
          <a:bodyPr>
            <a:normAutofit fontScale="85000" lnSpcReduction="10000"/>
          </a:bodyPr>
          <a:lstStyle/>
          <a:p>
            <a:endParaRPr lang="en-US" sz="3600" dirty="0" smtClean="0"/>
          </a:p>
          <a:p>
            <a:pPr>
              <a:buNone/>
            </a:pPr>
            <a:r>
              <a:rPr lang="en-US" dirty="0" smtClean="0"/>
              <a:t>The supplier of a substance or a mixture</a:t>
            </a:r>
            <a:r>
              <a:rPr lang="en-US" b="1" dirty="0" smtClean="0"/>
              <a:t> </a:t>
            </a:r>
            <a:r>
              <a:rPr lang="en-US" dirty="0" smtClean="0"/>
              <a:t>shall provide the recipient of the substance or</a:t>
            </a:r>
            <a:r>
              <a:rPr lang="en-US" b="1" dirty="0" smtClean="0"/>
              <a:t> </a:t>
            </a:r>
            <a:r>
              <a:rPr lang="en-US" dirty="0" smtClean="0"/>
              <a:t>mixture with a safety data sheet</a:t>
            </a:r>
            <a:r>
              <a:rPr lang="en-US" b="1" dirty="0" smtClean="0"/>
              <a:t> </a:t>
            </a:r>
            <a:r>
              <a:rPr lang="it-IT" dirty="0" smtClean="0">
                <a:ea typeface="+mn-ea"/>
              </a:rPr>
              <a:t>:</a:t>
            </a:r>
            <a:endParaRPr lang="it-IT" dirty="0" smtClean="0"/>
          </a:p>
          <a:p>
            <a:pPr>
              <a:buNone/>
            </a:pPr>
            <a:r>
              <a:rPr lang="en-US" dirty="0" smtClean="0"/>
              <a:t>(a) where a substance or mixture meets the criteria for classification as hazardous in accordance with Regulation (EC) No 1272/2008; or</a:t>
            </a:r>
            <a:r>
              <a:rPr lang="it-IT" dirty="0" smtClean="0">
                <a:ea typeface="+mn-ea"/>
              </a:rPr>
              <a:t>;</a:t>
            </a:r>
          </a:p>
          <a:p>
            <a:pPr>
              <a:buNone/>
            </a:pPr>
            <a:r>
              <a:rPr lang="en-US" dirty="0" smtClean="0"/>
              <a:t>(b) where a substance is persistent, </a:t>
            </a:r>
            <a:r>
              <a:rPr lang="en-US" dirty="0" err="1" smtClean="0"/>
              <a:t>bioaccumulative</a:t>
            </a:r>
            <a:r>
              <a:rPr lang="en-US" dirty="0" smtClean="0"/>
              <a:t> and toxic or very persistent and very </a:t>
            </a:r>
            <a:r>
              <a:rPr lang="en-US" dirty="0" err="1" smtClean="0"/>
              <a:t>bioaccumulative</a:t>
            </a:r>
            <a:r>
              <a:rPr lang="en-US" dirty="0" smtClean="0"/>
              <a:t> in accordance with the criteria set out in Annex XIII; or</a:t>
            </a:r>
            <a:endParaRPr lang="it-IT" dirty="0" smtClean="0">
              <a:ea typeface="+mn-ea"/>
            </a:endParaRPr>
          </a:p>
          <a:p>
            <a:pPr>
              <a:buNone/>
            </a:pPr>
            <a:r>
              <a:rPr lang="en-US" dirty="0" smtClean="0"/>
              <a:t>(c) where a substance is included in the list established in accordance with Article 59(1) for reasons other than those referred to in points (a) and (b)</a:t>
            </a:r>
            <a:r>
              <a:rPr lang="it-IT" dirty="0" smtClean="0">
                <a:ea typeface="+mn-ea"/>
              </a:rPr>
              <a:t>:</a:t>
            </a:r>
            <a:endParaRPr lang="it-IT" sz="3200" dirty="0"/>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741363" y="557213"/>
            <a:ext cx="8604250" cy="1255712"/>
          </a:xfrm>
          <a:prstGeom prst="rect">
            <a:avLst/>
          </a:prstGeom>
        </p:spPr>
        <p:txBody>
          <a:bodyPr/>
          <a:lstStyle/>
          <a:p>
            <a:pPr marL="0" marR="0" lvl="0" indent="0" algn="ctr" defTabSz="449263" rtl="0" eaLnBrk="0" fontAlgn="base" latinLnBrk="0" hangingPunct="0">
              <a:lnSpc>
                <a:spcPct val="81000"/>
              </a:lnSpc>
              <a:spcBef>
                <a:spcPct val="0"/>
              </a:spcBef>
              <a:spcAft>
                <a:spcPct val="0"/>
              </a:spcAft>
              <a:buClr>
                <a:srgbClr val="000000"/>
              </a:buClr>
              <a:buSzPct val="45000"/>
              <a:buFont typeface="Wingdings" pitchFamily="2" charset="2"/>
              <a:buNone/>
              <a:tabLst/>
              <a:defRPr/>
            </a:pPr>
            <a:r>
              <a:rPr kumimoji="0" lang="it-IT" sz="4400" b="1" i="0" u="none" strike="noStrike" kern="0" cap="none" spc="0" normalizeH="0" baseline="0" noProof="0" smtClean="0">
                <a:ln>
                  <a:noFill/>
                </a:ln>
                <a:solidFill>
                  <a:srgbClr val="333333"/>
                </a:solidFill>
                <a:effectLst/>
                <a:uLnTx/>
                <a:uFillTx/>
                <a:latin typeface="+mj-lt"/>
                <a:ea typeface="Arial Unicode MS" pitchFamily="34" charset="-128"/>
                <a:cs typeface="+mj-cs"/>
              </a:rPr>
              <a:t>Safety data sheet</a:t>
            </a:r>
            <a:endPar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endParaRPr>
          </a:p>
        </p:txBody>
      </p:sp>
      <p:pic>
        <p:nvPicPr>
          <p:cNvPr id="2777090" name="Picture 2"/>
          <p:cNvPicPr>
            <a:picLocks noChangeAspect="1" noChangeArrowheads="1"/>
          </p:cNvPicPr>
          <p:nvPr/>
        </p:nvPicPr>
        <p:blipFill>
          <a:blip r:embed="rId2" cstate="print"/>
          <a:srcRect/>
          <a:stretch>
            <a:fillRect/>
          </a:stretch>
        </p:blipFill>
        <p:spPr bwMode="auto">
          <a:xfrm>
            <a:off x="503808" y="35420"/>
            <a:ext cx="8928992" cy="74314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1"/>
          <p:cNvSpPr>
            <a:spLocks noGrp="1" noChangeArrowheads="1"/>
          </p:cNvSpPr>
          <p:nvPr>
            <p:ph type="title"/>
          </p:nvPr>
        </p:nvSpPr>
        <p:spPr>
          <a:xfrm>
            <a:off x="741363" y="557213"/>
            <a:ext cx="8607425" cy="1258887"/>
          </a:xfrm>
        </p:spPr>
        <p:txBody>
          <a:bodyPr/>
          <a:lstStyle/>
          <a:p>
            <a:pPr eaLnBrk="1">
              <a:lnSpc>
                <a:spcPct val="87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err="1" smtClean="0"/>
              <a:t>Safety</a:t>
            </a:r>
            <a:r>
              <a:rPr lang="it-IT" dirty="0" smtClean="0"/>
              <a:t> data </a:t>
            </a:r>
            <a:r>
              <a:rPr lang="it-IT" dirty="0" err="1" smtClean="0"/>
              <a:t>sheet</a:t>
            </a:r>
            <a:r>
              <a:rPr lang="it-IT" dirty="0" smtClean="0"/>
              <a:t/>
            </a:r>
            <a:br>
              <a:rPr lang="it-IT" dirty="0" smtClean="0"/>
            </a:br>
            <a:r>
              <a:rPr lang="it-IT" sz="4000" dirty="0" err="1" smtClean="0"/>
              <a:t>content</a:t>
            </a:r>
            <a:endParaRPr lang="it-IT" sz="4000" dirty="0" smtClean="0"/>
          </a:p>
        </p:txBody>
      </p:sp>
      <p:sp>
        <p:nvSpPr>
          <p:cNvPr id="123907" name="Rectangle 2"/>
          <p:cNvSpPr>
            <a:spLocks noGrp="1" noChangeArrowheads="1"/>
          </p:cNvSpPr>
          <p:nvPr>
            <p:ph type="body" idx="1"/>
          </p:nvPr>
        </p:nvSpPr>
        <p:spPr>
          <a:xfrm>
            <a:off x="525586" y="2101850"/>
            <a:ext cx="9339262" cy="4760913"/>
          </a:xfrm>
        </p:spPr>
        <p:txBody>
          <a:bodyPr>
            <a:normAutofit/>
          </a:bodyPr>
          <a:lstStyle/>
          <a:p>
            <a:pPr eaLnBrk="1">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US" dirty="0" smtClean="0"/>
              <a:t>The procedures for drafting the safety data sheets were defined</a:t>
            </a:r>
            <a:r>
              <a:rPr lang="it-IT" dirty="0" smtClean="0">
                <a:ea typeface="+mn-ea"/>
              </a:rPr>
              <a:t> </a:t>
            </a:r>
            <a:r>
              <a:rPr lang="it-IT" dirty="0" err="1" smtClean="0">
                <a:ea typeface="+mn-ea"/>
              </a:rPr>
              <a:t>into</a:t>
            </a:r>
            <a:r>
              <a:rPr lang="it-IT" dirty="0" smtClean="0">
                <a:ea typeface="+mn-ea"/>
              </a:rPr>
              <a:t> the </a:t>
            </a:r>
            <a:r>
              <a:rPr lang="it-IT" i="1" dirty="0" smtClean="0">
                <a:ea typeface="+mn-ea"/>
              </a:rPr>
              <a:t>D.M. 7 </a:t>
            </a:r>
            <a:r>
              <a:rPr lang="it-IT" i="1" dirty="0" err="1" smtClean="0">
                <a:ea typeface="+mn-ea"/>
              </a:rPr>
              <a:t>september</a:t>
            </a:r>
            <a:r>
              <a:rPr lang="it-IT" i="1" dirty="0" smtClean="0">
                <a:ea typeface="+mn-ea"/>
              </a:rPr>
              <a:t> 2002</a:t>
            </a:r>
            <a:r>
              <a:rPr lang="it-IT" dirty="0" smtClean="0">
                <a:ea typeface="+mn-ea"/>
              </a:rPr>
              <a:t> </a:t>
            </a:r>
            <a:r>
              <a:rPr lang="it-IT" dirty="0" err="1" smtClean="0">
                <a:ea typeface="+mn-ea"/>
              </a:rPr>
              <a:t>which</a:t>
            </a:r>
            <a:r>
              <a:rPr lang="it-IT" dirty="0" smtClean="0">
                <a:ea typeface="+mn-ea"/>
              </a:rPr>
              <a:t> </a:t>
            </a:r>
            <a:r>
              <a:rPr lang="it-IT" dirty="0" err="1" smtClean="0">
                <a:ea typeface="+mn-ea"/>
              </a:rPr>
              <a:t>transposed</a:t>
            </a:r>
            <a:r>
              <a:rPr lang="it-IT" dirty="0" smtClean="0">
                <a:ea typeface="+mn-ea"/>
              </a:rPr>
              <a:t> the </a:t>
            </a:r>
            <a:r>
              <a:rPr lang="it-IT" dirty="0" err="1" smtClean="0">
                <a:ea typeface="+mn-ea"/>
              </a:rPr>
              <a:t>Directive</a:t>
            </a:r>
            <a:r>
              <a:rPr lang="it-IT" dirty="0" smtClean="0">
                <a:ea typeface="+mn-ea"/>
              </a:rPr>
              <a:t> 2001/58/CE</a:t>
            </a:r>
          </a:p>
          <a:p>
            <a:pPr eaLnBrk="1">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err="1" smtClean="0">
                <a:ea typeface="+mn-ea"/>
              </a:rPr>
              <a:t>Now</a:t>
            </a:r>
            <a:r>
              <a:rPr lang="it-IT" dirty="0" smtClean="0">
                <a:ea typeface="+mn-ea"/>
              </a:rPr>
              <a:t> </a:t>
            </a:r>
            <a:r>
              <a:rPr lang="it-IT" dirty="0" err="1" smtClean="0">
                <a:ea typeface="+mn-ea"/>
              </a:rPr>
              <a:t>is</a:t>
            </a:r>
            <a:r>
              <a:rPr lang="it-IT" dirty="0" smtClean="0">
                <a:ea typeface="+mn-ea"/>
              </a:rPr>
              <a:t> in </a:t>
            </a:r>
            <a:r>
              <a:rPr lang="it-IT" dirty="0" err="1" smtClean="0">
                <a:ea typeface="+mn-ea"/>
              </a:rPr>
              <a:t>force</a:t>
            </a:r>
            <a:r>
              <a:rPr lang="it-IT" dirty="0" smtClean="0">
                <a:ea typeface="+mn-ea"/>
              </a:rPr>
              <a:t> the REACH regulation</a:t>
            </a:r>
            <a:r>
              <a:rPr lang="it-IT" i="1" dirty="0" smtClean="0">
                <a:ea typeface="+mn-ea"/>
              </a:rPr>
              <a:t>1907/2006/CE</a:t>
            </a:r>
            <a:r>
              <a:rPr lang="it-IT" dirty="0" smtClean="0">
                <a:ea typeface="+mn-ea"/>
              </a:rPr>
              <a:t>.</a:t>
            </a:r>
            <a:endParaRPr lang="en-US" dirty="0" smtClean="0"/>
          </a:p>
          <a:p>
            <a:r>
              <a:rPr lang="en-US" dirty="0" smtClean="0"/>
              <a:t>Annex II to the Regulations contains a guide to the drafting of safety sheets</a:t>
            </a:r>
            <a:r>
              <a:rPr lang="it-IT" dirty="0" smtClean="0">
                <a:ea typeface="+mn-ea"/>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1"/>
          <p:cNvSpPr>
            <a:spLocks noGrp="1" noChangeArrowheads="1"/>
          </p:cNvSpPr>
          <p:nvPr>
            <p:ph type="title"/>
          </p:nvPr>
        </p:nvSpPr>
        <p:spPr>
          <a:xfrm>
            <a:off x="741363" y="557213"/>
            <a:ext cx="8607425" cy="1258887"/>
          </a:xfrm>
        </p:spPr>
        <p:txBody>
          <a:bodyPr/>
          <a:lstStyle/>
          <a:p>
            <a:pPr eaLnBrk="1">
              <a:lnSpc>
                <a:spcPct val="87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err="1" smtClean="0"/>
              <a:t>Safety</a:t>
            </a:r>
            <a:r>
              <a:rPr lang="it-IT" dirty="0" smtClean="0"/>
              <a:t> data </a:t>
            </a:r>
            <a:r>
              <a:rPr lang="it-IT" dirty="0" err="1" smtClean="0"/>
              <a:t>sheet</a:t>
            </a:r>
            <a:endParaRPr lang="it-IT" sz="4000" dirty="0" smtClean="0"/>
          </a:p>
        </p:txBody>
      </p:sp>
      <p:sp>
        <p:nvSpPr>
          <p:cNvPr id="156675" name="Rectangle 2"/>
          <p:cNvSpPr>
            <a:spLocks noGrp="1" noChangeArrowheads="1"/>
          </p:cNvSpPr>
          <p:nvPr>
            <p:ph type="body" idx="1"/>
          </p:nvPr>
        </p:nvSpPr>
        <p:spPr>
          <a:xfrm>
            <a:off x="359792" y="3059757"/>
            <a:ext cx="5019675" cy="3748087"/>
          </a:xfrm>
        </p:spPr>
        <p:txBody>
          <a:bodyPr/>
          <a:lstStyle/>
          <a:p>
            <a:pPr>
              <a:buNone/>
            </a:pPr>
            <a:r>
              <a:rPr lang="en-US" sz="2000" dirty="0" smtClean="0"/>
              <a:t>1 Identification of the substance/mixture and of the company/undertaking</a:t>
            </a:r>
          </a:p>
          <a:p>
            <a:pPr>
              <a:buNone/>
            </a:pPr>
            <a:r>
              <a:rPr lang="en-US" sz="2000" dirty="0" smtClean="0"/>
              <a:t>2 </a:t>
            </a:r>
            <a:r>
              <a:rPr lang="it-IT" sz="2000" dirty="0" err="1" smtClean="0"/>
              <a:t>Hazards</a:t>
            </a:r>
            <a:r>
              <a:rPr lang="it-IT" sz="2000" dirty="0" smtClean="0"/>
              <a:t> </a:t>
            </a:r>
            <a:r>
              <a:rPr lang="it-IT" sz="2000" dirty="0" err="1" smtClean="0"/>
              <a:t>identification</a:t>
            </a:r>
            <a:endParaRPr lang="it-IT" sz="2000" dirty="0" smtClean="0"/>
          </a:p>
          <a:p>
            <a:pPr>
              <a:buNone/>
            </a:pPr>
            <a:r>
              <a:rPr lang="it-IT" sz="2000" dirty="0" smtClean="0"/>
              <a:t>3 </a:t>
            </a:r>
            <a:r>
              <a:rPr lang="it-IT" sz="2000" dirty="0" err="1" smtClean="0"/>
              <a:t>Composition</a:t>
            </a:r>
            <a:r>
              <a:rPr lang="it-IT" sz="2000" dirty="0" smtClean="0"/>
              <a:t>/information on </a:t>
            </a:r>
            <a:r>
              <a:rPr lang="it-IT" sz="2000" dirty="0" err="1" smtClean="0"/>
              <a:t>ingredients</a:t>
            </a:r>
            <a:r>
              <a:rPr lang="it-IT" sz="1800" dirty="0" smtClean="0"/>
              <a:t> </a:t>
            </a:r>
          </a:p>
          <a:p>
            <a:pPr>
              <a:buNone/>
            </a:pPr>
            <a:r>
              <a:rPr lang="it-IT" sz="2000" dirty="0" smtClean="0"/>
              <a:t>4 First </a:t>
            </a:r>
            <a:r>
              <a:rPr lang="it-IT" sz="2000" dirty="0" err="1" smtClean="0"/>
              <a:t>aid</a:t>
            </a:r>
            <a:r>
              <a:rPr lang="it-IT" sz="2000" dirty="0" smtClean="0"/>
              <a:t> </a:t>
            </a:r>
            <a:r>
              <a:rPr lang="it-IT" sz="2000" dirty="0" err="1" smtClean="0"/>
              <a:t>measures</a:t>
            </a:r>
            <a:endParaRPr lang="it-IT" sz="2000" dirty="0" smtClean="0"/>
          </a:p>
          <a:p>
            <a:pPr>
              <a:buNone/>
            </a:pPr>
            <a:r>
              <a:rPr lang="it-IT" sz="2000" dirty="0" smtClean="0"/>
              <a:t>5 </a:t>
            </a:r>
            <a:r>
              <a:rPr lang="it-IT" sz="2000" dirty="0" err="1" smtClean="0"/>
              <a:t>Firefighting</a:t>
            </a:r>
            <a:r>
              <a:rPr lang="it-IT" sz="2000" dirty="0" smtClean="0"/>
              <a:t> </a:t>
            </a:r>
            <a:r>
              <a:rPr lang="it-IT" sz="2000" dirty="0" err="1" smtClean="0"/>
              <a:t>measures</a:t>
            </a:r>
            <a:endParaRPr lang="it-IT" sz="2000" dirty="0" smtClean="0"/>
          </a:p>
          <a:p>
            <a:pPr>
              <a:buNone/>
            </a:pPr>
            <a:r>
              <a:rPr lang="it-IT" sz="2000" dirty="0" smtClean="0"/>
              <a:t>6 </a:t>
            </a:r>
            <a:r>
              <a:rPr lang="it-IT" sz="2000" dirty="0" err="1" smtClean="0"/>
              <a:t>Accidental</a:t>
            </a:r>
            <a:r>
              <a:rPr lang="it-IT" sz="2000" dirty="0" smtClean="0"/>
              <a:t> </a:t>
            </a:r>
            <a:r>
              <a:rPr lang="it-IT" sz="2000" dirty="0" err="1" smtClean="0"/>
              <a:t>release</a:t>
            </a:r>
            <a:r>
              <a:rPr lang="it-IT" sz="2000" dirty="0" smtClean="0"/>
              <a:t> </a:t>
            </a:r>
            <a:r>
              <a:rPr lang="it-IT" sz="2000" dirty="0" err="1" smtClean="0"/>
              <a:t>measures</a:t>
            </a:r>
            <a:endParaRPr lang="it-IT" sz="2000" dirty="0" smtClean="0"/>
          </a:p>
          <a:p>
            <a:pPr>
              <a:buNone/>
            </a:pPr>
            <a:r>
              <a:rPr lang="it-IT" sz="2000" dirty="0" smtClean="0"/>
              <a:t>7 </a:t>
            </a:r>
            <a:r>
              <a:rPr lang="it-IT" sz="2000" dirty="0" err="1" smtClean="0"/>
              <a:t>Handling</a:t>
            </a:r>
            <a:r>
              <a:rPr lang="it-IT" sz="2000" dirty="0" smtClean="0"/>
              <a:t> and </a:t>
            </a:r>
            <a:r>
              <a:rPr lang="it-IT" sz="2000" dirty="0" err="1" smtClean="0"/>
              <a:t>storage</a:t>
            </a:r>
            <a:endParaRPr lang="it-IT" sz="2000" dirty="0" smtClean="0"/>
          </a:p>
          <a:p>
            <a:pPr>
              <a:buNone/>
            </a:pPr>
            <a:r>
              <a:rPr lang="it-IT" sz="2000" dirty="0" smtClean="0"/>
              <a:t>8 </a:t>
            </a:r>
            <a:r>
              <a:rPr lang="it-IT" sz="2000" dirty="0" err="1" smtClean="0"/>
              <a:t>Exposure</a:t>
            </a:r>
            <a:r>
              <a:rPr lang="it-IT" sz="2000" dirty="0" smtClean="0"/>
              <a:t> </a:t>
            </a:r>
            <a:r>
              <a:rPr lang="it-IT" sz="2000" dirty="0" err="1" smtClean="0"/>
              <a:t>controls</a:t>
            </a:r>
            <a:r>
              <a:rPr lang="it-IT" sz="2000" dirty="0" smtClean="0"/>
              <a:t>/personal </a:t>
            </a:r>
            <a:r>
              <a:rPr lang="it-IT" sz="2000" dirty="0" err="1" smtClean="0"/>
              <a:t>protection</a:t>
            </a:r>
            <a:endParaRPr lang="it-IT" sz="2000" dirty="0" smtClean="0"/>
          </a:p>
        </p:txBody>
      </p:sp>
      <p:sp>
        <p:nvSpPr>
          <p:cNvPr id="156677" name="Text Box 4"/>
          <p:cNvSpPr txBox="1">
            <a:spLocks noChangeArrowheads="1"/>
          </p:cNvSpPr>
          <p:nvPr/>
        </p:nvSpPr>
        <p:spPr bwMode="auto">
          <a:xfrm>
            <a:off x="576263" y="2124075"/>
            <a:ext cx="9072562" cy="731612"/>
          </a:xfrm>
          <a:prstGeom prst="rect">
            <a:avLst/>
          </a:prstGeom>
          <a:noFill/>
          <a:ln w="9525">
            <a:noFill/>
            <a:round/>
            <a:headEnd/>
            <a:tailEnd/>
          </a:ln>
        </p:spPr>
        <p:txBody>
          <a:bodyPr lIns="90000" tIns="46800" rIns="90000" bIns="46800">
            <a:spAutoFit/>
          </a:bodyPr>
          <a:lstStyle/>
          <a:p>
            <a:r>
              <a:rPr lang="en-US" sz="2200" dirty="0" smtClean="0">
                <a:solidFill>
                  <a:schemeClr val="tx1"/>
                </a:solidFill>
                <a:latin typeface="+mn-lt"/>
              </a:rPr>
              <a:t>The Safety Data Sheet for hazardous substances and preparations must include the following mandatory entries</a:t>
            </a:r>
            <a:r>
              <a:rPr lang="it-IT" dirty="0" smtClean="0">
                <a:solidFill>
                  <a:srgbClr val="000000"/>
                </a:solidFill>
                <a:latin typeface="Arial" charset="0"/>
              </a:rPr>
              <a:t>:</a:t>
            </a:r>
            <a:endParaRPr lang="it-IT" dirty="0">
              <a:solidFill>
                <a:srgbClr val="000000"/>
              </a:solidFill>
              <a:latin typeface="Arial" charset="0"/>
            </a:endParaRPr>
          </a:p>
        </p:txBody>
      </p:sp>
      <p:sp>
        <p:nvSpPr>
          <p:cNvPr id="7" name="Rectangle 2"/>
          <p:cNvSpPr txBox="1">
            <a:spLocks noChangeArrowheads="1"/>
          </p:cNvSpPr>
          <p:nvPr/>
        </p:nvSpPr>
        <p:spPr bwMode="auto">
          <a:xfrm>
            <a:off x="5112320" y="3056086"/>
            <a:ext cx="5019675" cy="3748087"/>
          </a:xfrm>
          <a:prstGeom prst="rect">
            <a:avLst/>
          </a:prstGeom>
          <a:noFill/>
          <a:ln w="9525">
            <a:noFill/>
            <a:round/>
            <a:headEnd/>
            <a:tailEnd/>
          </a:ln>
        </p:spPr>
        <p:txBody>
          <a:bodyPr vert="horz" wrap="square" lIns="0" tIns="0" rIns="0" bIns="0" numCol="1" anchor="t" anchorCtr="0" compatLnSpc="1">
            <a:prstTxWarp prst="textNoShape">
              <a:avLst/>
            </a:prstTxWarp>
          </a:bodyPr>
          <a:lstStyle/>
          <a:p>
            <a:pPr marL="428625" marR="0" lvl="0" indent="-323850" algn="l" defTabSz="449263" rtl="0" eaLnBrk="0" fontAlgn="base" latinLnBrk="0" hangingPunct="0">
              <a:lnSpc>
                <a:spcPct val="81000"/>
              </a:lnSpc>
              <a:spcBef>
                <a:spcPct val="0"/>
              </a:spcBef>
              <a:spcAft>
                <a:spcPts val="1425"/>
              </a:spcAft>
              <a:buClr>
                <a:srgbClr val="0E594D"/>
              </a:buClr>
              <a:buSzPct val="45000"/>
              <a:buFont typeface="Wingdings" pitchFamily="2" charset="2"/>
              <a:buNone/>
              <a:tabLst/>
              <a:defRPr/>
            </a:pPr>
            <a:r>
              <a:rPr kumimoji="0" lang="en-US" sz="2000" b="0" i="0" u="none" strike="noStrike" kern="0" cap="none" spc="0" normalizeH="0" baseline="0" noProof="0" dirty="0" smtClean="0">
                <a:ln>
                  <a:noFill/>
                </a:ln>
                <a:solidFill>
                  <a:srgbClr val="000000"/>
                </a:solidFill>
                <a:effectLst/>
                <a:uLnTx/>
                <a:uFillTx/>
                <a:latin typeface="+mn-lt"/>
                <a:ea typeface="Arial Unicode MS" pitchFamily="34" charset="-128"/>
                <a:cs typeface="+mn-cs"/>
              </a:rPr>
              <a:t>9 Physical and chemical properties</a:t>
            </a:r>
          </a:p>
          <a:p>
            <a:pPr marL="428625" marR="0" lvl="0" indent="-323850" algn="l" defTabSz="449263" rtl="0" eaLnBrk="0" fontAlgn="base" latinLnBrk="0" hangingPunct="0">
              <a:lnSpc>
                <a:spcPct val="81000"/>
              </a:lnSpc>
              <a:spcBef>
                <a:spcPct val="0"/>
              </a:spcBef>
              <a:spcAft>
                <a:spcPts val="1425"/>
              </a:spcAft>
              <a:buClr>
                <a:srgbClr val="0E594D"/>
              </a:buClr>
              <a:buSzPct val="45000"/>
              <a:buFont typeface="Wingdings" pitchFamily="2" charset="2"/>
              <a:buNone/>
              <a:tabLst/>
              <a:defRPr/>
            </a:pPr>
            <a:r>
              <a:rPr kumimoji="0" lang="en-US" sz="2000" b="0" i="0" u="none" strike="noStrike" kern="0" cap="none" spc="0" normalizeH="0" baseline="0" noProof="0" dirty="0" smtClean="0">
                <a:ln>
                  <a:noFill/>
                </a:ln>
                <a:solidFill>
                  <a:srgbClr val="000000"/>
                </a:solidFill>
                <a:effectLst/>
                <a:uLnTx/>
                <a:uFillTx/>
                <a:latin typeface="+mn-lt"/>
                <a:ea typeface="Arial Unicode MS" pitchFamily="34" charset="-128"/>
                <a:cs typeface="+mn-cs"/>
              </a:rPr>
              <a:t>10 </a:t>
            </a:r>
            <a:r>
              <a:rPr kumimoji="0" lang="it-IT" sz="20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Stability</a:t>
            </a:r>
            <a:r>
              <a:rPr kumimoji="0" lang="it-IT" sz="20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and </a:t>
            </a:r>
            <a:r>
              <a:rPr kumimoji="0" lang="it-IT" sz="20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reactivity</a:t>
            </a:r>
            <a:endParaRPr kumimoji="0" lang="it-IT" sz="2000" b="0" i="0" u="none" strike="noStrike" kern="0" cap="none" spc="0" normalizeH="0" baseline="0" noProof="0" dirty="0" smtClean="0">
              <a:ln>
                <a:noFill/>
              </a:ln>
              <a:solidFill>
                <a:srgbClr val="000000"/>
              </a:solidFill>
              <a:effectLst/>
              <a:uLnTx/>
              <a:uFillTx/>
              <a:latin typeface="+mn-lt"/>
              <a:ea typeface="Arial Unicode MS" pitchFamily="34" charset="-128"/>
              <a:cs typeface="+mn-cs"/>
            </a:endParaRPr>
          </a:p>
          <a:p>
            <a:pPr marL="428625" marR="0" lvl="0" indent="-323850" algn="l" defTabSz="449263" rtl="0" eaLnBrk="0" fontAlgn="base" latinLnBrk="0" hangingPunct="0">
              <a:lnSpc>
                <a:spcPct val="81000"/>
              </a:lnSpc>
              <a:spcBef>
                <a:spcPct val="0"/>
              </a:spcBef>
              <a:spcAft>
                <a:spcPts val="1425"/>
              </a:spcAft>
              <a:buClr>
                <a:srgbClr val="0E594D"/>
              </a:buClr>
              <a:buSzPct val="45000"/>
              <a:buFont typeface="Wingdings" pitchFamily="2" charset="2"/>
              <a:buNone/>
              <a:tabLst/>
              <a:defRPr/>
            </a:pPr>
            <a:r>
              <a:rPr kumimoji="0" lang="it-IT" sz="2000" b="0" i="0" u="none" strike="noStrike" kern="0" cap="none" spc="0" normalizeH="0" baseline="0" noProof="0" dirty="0" smtClean="0">
                <a:ln>
                  <a:noFill/>
                </a:ln>
                <a:solidFill>
                  <a:srgbClr val="000000"/>
                </a:solidFill>
                <a:effectLst/>
                <a:uLnTx/>
                <a:uFillTx/>
                <a:latin typeface="+mn-lt"/>
                <a:ea typeface="Arial Unicode MS" pitchFamily="34" charset="-128"/>
                <a:cs typeface="+mn-cs"/>
              </a:rPr>
              <a:t>11 </a:t>
            </a:r>
            <a:r>
              <a:rPr kumimoji="0" lang="it-IT" sz="20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Toxicological</a:t>
            </a:r>
            <a:r>
              <a:rPr kumimoji="0" lang="it-IT" sz="20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a:t>
            </a:r>
            <a:r>
              <a:rPr kumimoji="0" lang="it-IT" sz="20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informations</a:t>
            </a:r>
            <a:r>
              <a:rPr kumimoji="0" lang="it-IT" sz="18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a:t>
            </a:r>
          </a:p>
          <a:p>
            <a:pPr marL="428625" marR="0" lvl="0" indent="-323850" algn="l" defTabSz="449263" rtl="0" eaLnBrk="0" fontAlgn="base" latinLnBrk="0" hangingPunct="0">
              <a:lnSpc>
                <a:spcPct val="81000"/>
              </a:lnSpc>
              <a:spcBef>
                <a:spcPct val="0"/>
              </a:spcBef>
              <a:spcAft>
                <a:spcPts val="1425"/>
              </a:spcAft>
              <a:buClr>
                <a:srgbClr val="0E594D"/>
              </a:buClr>
              <a:buSzPct val="45000"/>
              <a:buFont typeface="Wingdings" pitchFamily="2" charset="2"/>
              <a:buNone/>
              <a:tabLst/>
              <a:defRPr/>
            </a:pPr>
            <a:r>
              <a:rPr kumimoji="0" lang="it-IT" sz="2000" b="0" i="0" u="none" strike="noStrike" kern="0" cap="none" spc="0" normalizeH="0" baseline="0" noProof="0" dirty="0" smtClean="0">
                <a:ln>
                  <a:noFill/>
                </a:ln>
                <a:solidFill>
                  <a:srgbClr val="000000"/>
                </a:solidFill>
                <a:effectLst/>
                <a:uLnTx/>
                <a:uFillTx/>
                <a:latin typeface="+mn-lt"/>
                <a:ea typeface="Arial Unicode MS" pitchFamily="34" charset="-128"/>
                <a:cs typeface="+mn-cs"/>
              </a:rPr>
              <a:t>12 </a:t>
            </a:r>
            <a:r>
              <a:rPr kumimoji="0" lang="it-IT" sz="20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Ecological</a:t>
            </a:r>
            <a:r>
              <a:rPr kumimoji="0" lang="it-IT" sz="20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a:t>
            </a:r>
            <a:r>
              <a:rPr kumimoji="0" lang="it-IT" sz="20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informations</a:t>
            </a:r>
            <a:endParaRPr kumimoji="0" lang="it-IT" sz="2000" b="0" i="0" u="none" strike="noStrike" kern="0" cap="none" spc="0" normalizeH="0" baseline="0" noProof="0" dirty="0" smtClean="0">
              <a:ln>
                <a:noFill/>
              </a:ln>
              <a:solidFill>
                <a:srgbClr val="000000"/>
              </a:solidFill>
              <a:effectLst/>
              <a:uLnTx/>
              <a:uFillTx/>
              <a:latin typeface="+mn-lt"/>
              <a:ea typeface="Arial Unicode MS" pitchFamily="34" charset="-128"/>
              <a:cs typeface="+mn-cs"/>
            </a:endParaRPr>
          </a:p>
          <a:p>
            <a:pPr marL="428625" marR="0" lvl="0" indent="-323850" algn="l" defTabSz="449263" rtl="0" eaLnBrk="0" fontAlgn="base" latinLnBrk="0" hangingPunct="0">
              <a:lnSpc>
                <a:spcPct val="81000"/>
              </a:lnSpc>
              <a:spcBef>
                <a:spcPct val="0"/>
              </a:spcBef>
              <a:spcAft>
                <a:spcPts val="1425"/>
              </a:spcAft>
              <a:buClr>
                <a:srgbClr val="0E594D"/>
              </a:buClr>
              <a:buSzPct val="45000"/>
              <a:buFont typeface="Wingdings" pitchFamily="2" charset="2"/>
              <a:buNone/>
              <a:tabLst/>
              <a:defRPr/>
            </a:pPr>
            <a:r>
              <a:rPr kumimoji="0" lang="it-IT" sz="2000" b="0" i="0" u="none" strike="noStrike" kern="0" cap="none" spc="0" normalizeH="0" baseline="0" noProof="0" dirty="0" smtClean="0">
                <a:ln>
                  <a:noFill/>
                </a:ln>
                <a:solidFill>
                  <a:srgbClr val="000000"/>
                </a:solidFill>
                <a:effectLst/>
                <a:uLnTx/>
                <a:uFillTx/>
                <a:latin typeface="+mn-lt"/>
                <a:ea typeface="Arial Unicode MS" pitchFamily="34" charset="-128"/>
                <a:cs typeface="+mn-cs"/>
              </a:rPr>
              <a:t>13 </a:t>
            </a:r>
            <a:r>
              <a:rPr kumimoji="0" lang="it-IT" sz="20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Disposal</a:t>
            </a:r>
            <a:r>
              <a:rPr kumimoji="0" lang="it-IT" sz="20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a:t>
            </a:r>
            <a:r>
              <a:rPr kumimoji="0" lang="it-IT" sz="20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considerations</a:t>
            </a:r>
            <a:endParaRPr kumimoji="0" lang="it-IT" sz="2000" b="0" i="0" u="none" strike="noStrike" kern="0" cap="none" spc="0" normalizeH="0" baseline="0" noProof="0" dirty="0" smtClean="0">
              <a:ln>
                <a:noFill/>
              </a:ln>
              <a:solidFill>
                <a:srgbClr val="000000"/>
              </a:solidFill>
              <a:effectLst/>
              <a:uLnTx/>
              <a:uFillTx/>
              <a:latin typeface="+mn-lt"/>
              <a:ea typeface="Arial Unicode MS" pitchFamily="34" charset="-128"/>
              <a:cs typeface="+mn-cs"/>
            </a:endParaRPr>
          </a:p>
          <a:p>
            <a:pPr marL="428625" marR="0" lvl="0" indent="-323850" algn="l" defTabSz="449263" rtl="0" eaLnBrk="0" fontAlgn="base" latinLnBrk="0" hangingPunct="0">
              <a:lnSpc>
                <a:spcPct val="81000"/>
              </a:lnSpc>
              <a:spcBef>
                <a:spcPct val="0"/>
              </a:spcBef>
              <a:spcAft>
                <a:spcPts val="1425"/>
              </a:spcAft>
              <a:buClr>
                <a:srgbClr val="0E594D"/>
              </a:buClr>
              <a:buSzPct val="45000"/>
              <a:buFont typeface="Wingdings" pitchFamily="2" charset="2"/>
              <a:buNone/>
              <a:tabLst/>
              <a:defRPr/>
            </a:pPr>
            <a:r>
              <a:rPr kumimoji="0" lang="it-IT" sz="2000" b="0" i="0" u="none" strike="noStrike" kern="0" cap="none" spc="0" normalizeH="0" baseline="0" noProof="0" dirty="0" smtClean="0">
                <a:ln>
                  <a:noFill/>
                </a:ln>
                <a:solidFill>
                  <a:srgbClr val="000000"/>
                </a:solidFill>
                <a:effectLst/>
                <a:uLnTx/>
                <a:uFillTx/>
                <a:latin typeface="+mn-lt"/>
                <a:ea typeface="Arial Unicode MS" pitchFamily="34" charset="-128"/>
                <a:cs typeface="+mn-cs"/>
              </a:rPr>
              <a:t>14 </a:t>
            </a:r>
            <a:r>
              <a:rPr kumimoji="0" lang="it-IT" sz="20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Transport</a:t>
            </a:r>
            <a:r>
              <a:rPr kumimoji="0" lang="it-IT" sz="20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a:t>
            </a:r>
            <a:r>
              <a:rPr kumimoji="0" lang="it-IT" sz="20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informations</a:t>
            </a:r>
            <a:endParaRPr kumimoji="0" lang="it-IT" sz="2000" b="0" i="0" u="none" strike="noStrike" kern="0" cap="none" spc="0" normalizeH="0" baseline="0" noProof="0" dirty="0" smtClean="0">
              <a:ln>
                <a:noFill/>
              </a:ln>
              <a:solidFill>
                <a:srgbClr val="000000"/>
              </a:solidFill>
              <a:effectLst/>
              <a:uLnTx/>
              <a:uFillTx/>
              <a:latin typeface="+mn-lt"/>
              <a:ea typeface="Arial Unicode MS" pitchFamily="34" charset="-128"/>
              <a:cs typeface="+mn-cs"/>
            </a:endParaRPr>
          </a:p>
          <a:p>
            <a:pPr marL="428625" marR="0" lvl="0" indent="-323850" algn="l" defTabSz="449263" rtl="0" eaLnBrk="0" fontAlgn="base" latinLnBrk="0" hangingPunct="0">
              <a:lnSpc>
                <a:spcPct val="81000"/>
              </a:lnSpc>
              <a:spcBef>
                <a:spcPct val="0"/>
              </a:spcBef>
              <a:spcAft>
                <a:spcPts val="1425"/>
              </a:spcAft>
              <a:buClr>
                <a:srgbClr val="0E594D"/>
              </a:buClr>
              <a:buSzPct val="45000"/>
              <a:buFont typeface="Wingdings" pitchFamily="2" charset="2"/>
              <a:buNone/>
              <a:tabLst/>
              <a:defRPr/>
            </a:pPr>
            <a:r>
              <a:rPr kumimoji="0" lang="it-IT" sz="2000" b="0" i="0" u="none" strike="noStrike" kern="0" cap="none" spc="0" normalizeH="0" baseline="0" noProof="0" dirty="0" smtClean="0">
                <a:ln>
                  <a:noFill/>
                </a:ln>
                <a:solidFill>
                  <a:srgbClr val="000000"/>
                </a:solidFill>
                <a:effectLst/>
                <a:uLnTx/>
                <a:uFillTx/>
                <a:latin typeface="+mn-lt"/>
                <a:ea typeface="Arial Unicode MS" pitchFamily="34" charset="-128"/>
                <a:cs typeface="+mn-cs"/>
              </a:rPr>
              <a:t>15 </a:t>
            </a:r>
            <a:r>
              <a:rPr kumimoji="0" lang="it-IT" sz="20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Regulatory</a:t>
            </a:r>
            <a:r>
              <a:rPr kumimoji="0" lang="it-IT" sz="2000" b="0" i="0" u="none" strike="noStrike" kern="0" cap="none" spc="0" normalizeH="0" noProof="0" dirty="0" smtClean="0">
                <a:ln>
                  <a:noFill/>
                </a:ln>
                <a:solidFill>
                  <a:srgbClr val="000000"/>
                </a:solidFill>
                <a:effectLst/>
                <a:uLnTx/>
                <a:uFillTx/>
                <a:latin typeface="+mn-lt"/>
                <a:ea typeface="Arial Unicode MS" pitchFamily="34" charset="-128"/>
                <a:cs typeface="+mn-cs"/>
              </a:rPr>
              <a:t> </a:t>
            </a:r>
            <a:r>
              <a:rPr kumimoji="0" lang="it-IT" sz="2000" b="0" i="0" u="none" strike="noStrike" kern="0" cap="none" spc="0" normalizeH="0" noProof="0" dirty="0" err="1" smtClean="0">
                <a:ln>
                  <a:noFill/>
                </a:ln>
                <a:solidFill>
                  <a:srgbClr val="000000"/>
                </a:solidFill>
                <a:effectLst/>
                <a:uLnTx/>
                <a:uFillTx/>
                <a:latin typeface="+mn-lt"/>
                <a:ea typeface="Arial Unicode MS" pitchFamily="34" charset="-128"/>
                <a:cs typeface="+mn-cs"/>
              </a:rPr>
              <a:t>informations</a:t>
            </a:r>
            <a:endParaRPr kumimoji="0" lang="it-IT" sz="2000" b="0" i="0" u="none" strike="noStrike" kern="0" cap="none" spc="0" normalizeH="0" baseline="0" noProof="0" dirty="0" smtClean="0">
              <a:ln>
                <a:noFill/>
              </a:ln>
              <a:solidFill>
                <a:srgbClr val="000000"/>
              </a:solidFill>
              <a:effectLst/>
              <a:uLnTx/>
              <a:uFillTx/>
              <a:latin typeface="+mn-lt"/>
              <a:ea typeface="Arial Unicode MS" pitchFamily="34" charset="-128"/>
              <a:cs typeface="+mn-cs"/>
            </a:endParaRPr>
          </a:p>
          <a:p>
            <a:pPr marL="428625" marR="0" lvl="0" indent="-323850" algn="l" defTabSz="449263" rtl="0" eaLnBrk="0" fontAlgn="base" latinLnBrk="0" hangingPunct="0">
              <a:lnSpc>
                <a:spcPct val="81000"/>
              </a:lnSpc>
              <a:spcBef>
                <a:spcPct val="0"/>
              </a:spcBef>
              <a:spcAft>
                <a:spcPts val="1425"/>
              </a:spcAft>
              <a:buClr>
                <a:srgbClr val="0E594D"/>
              </a:buClr>
              <a:buSzPct val="45000"/>
              <a:buFont typeface="Wingdings" pitchFamily="2" charset="2"/>
              <a:buNone/>
              <a:tabLst/>
              <a:defRPr/>
            </a:pPr>
            <a:r>
              <a:rPr kumimoji="0" lang="it-IT" sz="2000" b="0" i="0" u="none" strike="noStrike" kern="0" cap="none" spc="0" normalizeH="0" baseline="0" noProof="0" dirty="0" smtClean="0">
                <a:ln>
                  <a:noFill/>
                </a:ln>
                <a:solidFill>
                  <a:srgbClr val="000000"/>
                </a:solidFill>
                <a:effectLst/>
                <a:uLnTx/>
                <a:uFillTx/>
                <a:latin typeface="+mn-lt"/>
                <a:ea typeface="Arial Unicode MS" pitchFamily="34" charset="-128"/>
                <a:cs typeface="+mn-cs"/>
              </a:rPr>
              <a:t>16 </a:t>
            </a:r>
            <a:r>
              <a:rPr kumimoji="0" lang="it-IT" sz="20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Other</a:t>
            </a:r>
            <a:r>
              <a:rPr kumimoji="0" lang="it-IT" sz="20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a:t>
            </a:r>
            <a:r>
              <a:rPr kumimoji="0" lang="it-IT" sz="20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informations</a:t>
            </a:r>
            <a:endParaRPr kumimoji="0" lang="it-IT" sz="2000" b="0" i="0" u="none" strike="noStrike" kern="0" cap="none" spc="0" normalizeH="0" baseline="0" noProof="0" dirty="0" smtClean="0">
              <a:ln>
                <a:noFill/>
              </a:ln>
              <a:solidFill>
                <a:srgbClr val="000000"/>
              </a:solidFill>
              <a:effectLst/>
              <a:uLnTx/>
              <a:uFillTx/>
              <a:latin typeface="+mn-lt"/>
              <a:ea typeface="Arial Unicode MS" pitchFamily="34" charset="-128"/>
              <a:cs typeface="+mn-cs"/>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a:xfrm>
            <a:off x="741363" y="555625"/>
            <a:ext cx="8609012" cy="1263650"/>
          </a:xfrm>
        </p:spPr>
        <p:txBody>
          <a:bodyPr/>
          <a:lstStyle/>
          <a:p>
            <a:pPr eaLnBrk="1">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err="1" smtClean="0"/>
              <a:t>Safety</a:t>
            </a:r>
            <a:r>
              <a:rPr lang="it-IT" dirty="0" smtClean="0"/>
              <a:t> in </a:t>
            </a:r>
            <a:r>
              <a:rPr lang="it-IT" dirty="0" err="1" smtClean="0"/>
              <a:t>Chemical</a:t>
            </a:r>
            <a:r>
              <a:rPr lang="it-IT" dirty="0" smtClean="0"/>
              <a:t> </a:t>
            </a:r>
            <a:r>
              <a:rPr lang="it-IT" dirty="0" err="1" smtClean="0"/>
              <a:t>Lab</a:t>
            </a:r>
            <a:endParaRPr lang="en-GB" dirty="0" smtClean="0"/>
          </a:p>
        </p:txBody>
      </p:sp>
      <p:sp>
        <p:nvSpPr>
          <p:cNvPr id="4100" name="Text Box 3"/>
          <p:cNvSpPr txBox="1">
            <a:spLocks noChangeArrowheads="1"/>
          </p:cNvSpPr>
          <p:nvPr/>
        </p:nvSpPr>
        <p:spPr bwMode="auto">
          <a:xfrm>
            <a:off x="431800" y="3563813"/>
            <a:ext cx="9288463" cy="737767"/>
          </a:xfrm>
          <a:prstGeom prst="rect">
            <a:avLst/>
          </a:prstGeom>
          <a:noFill/>
          <a:ln w="9525">
            <a:noFill/>
            <a:round/>
            <a:headEnd/>
            <a:tailEnd/>
          </a:ln>
        </p:spPr>
        <p:txBody>
          <a:bodyPr lIns="90000" tIns="46800" rIns="90000" bIns="46800">
            <a:spAutoFit/>
          </a:bodyPr>
          <a:lstStyle/>
          <a:p>
            <a:pPr algn="ctr">
              <a:lnSpc>
                <a:spcPct val="95000"/>
              </a:lnSpc>
              <a:spcBef>
                <a:spcPts val="2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400" b="1" dirty="0" smtClean="0">
                <a:solidFill>
                  <a:srgbClr val="333333"/>
                </a:solidFill>
                <a:latin typeface="Arial" charset="0"/>
              </a:rPr>
              <a:t>TECHNICAL GASES</a:t>
            </a:r>
            <a:endParaRPr lang="en-GB" sz="4400" b="1" dirty="0">
              <a:solidFill>
                <a:srgbClr val="333333"/>
              </a:solidFill>
              <a:latin typeface="Arial" charset="0"/>
            </a:endParaRPr>
          </a:p>
        </p:txBody>
      </p:sp>
      <p:pic>
        <p:nvPicPr>
          <p:cNvPr id="5" name="Immagine 4" descr="logou unifi.png"/>
          <p:cNvPicPr>
            <a:picLocks noChangeAspect="1"/>
          </p:cNvPicPr>
          <p:nvPr/>
        </p:nvPicPr>
        <p:blipFill>
          <a:blip r:embed="rId3" cstate="print"/>
          <a:stretch>
            <a:fillRect/>
          </a:stretch>
        </p:blipFill>
        <p:spPr>
          <a:xfrm>
            <a:off x="1151880" y="5724053"/>
            <a:ext cx="1008112" cy="976748"/>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err="1" smtClean="0"/>
              <a:t>Use</a:t>
            </a:r>
            <a:r>
              <a:rPr lang="it-IT" dirty="0" smtClean="0"/>
              <a:t> </a:t>
            </a:r>
            <a:r>
              <a:rPr lang="it-IT" dirty="0" err="1" smtClean="0"/>
              <a:t>of</a:t>
            </a:r>
            <a:r>
              <a:rPr lang="it-IT" dirty="0" smtClean="0"/>
              <a:t> </a:t>
            </a:r>
            <a:r>
              <a:rPr lang="it-IT" dirty="0" err="1" smtClean="0"/>
              <a:t>technical</a:t>
            </a:r>
            <a:r>
              <a:rPr lang="it-IT" dirty="0" smtClean="0"/>
              <a:t> </a:t>
            </a:r>
            <a:r>
              <a:rPr lang="it-IT" dirty="0" err="1" smtClean="0"/>
              <a:t>gases</a:t>
            </a:r>
            <a:endParaRPr lang="it-IT" dirty="0"/>
          </a:p>
        </p:txBody>
      </p:sp>
      <p:sp>
        <p:nvSpPr>
          <p:cNvPr id="4" name="Segnaposto contenuto 3"/>
          <p:cNvSpPr>
            <a:spLocks noGrp="1"/>
          </p:cNvSpPr>
          <p:nvPr>
            <p:ph idx="1"/>
          </p:nvPr>
        </p:nvSpPr>
        <p:spPr>
          <a:xfrm>
            <a:off x="719832" y="2051645"/>
            <a:ext cx="8625781" cy="4807943"/>
          </a:xfrm>
        </p:spPr>
        <p:txBody>
          <a:bodyPr>
            <a:normAutofit lnSpcReduction="10000"/>
          </a:bodyPr>
          <a:lstStyle/>
          <a:p>
            <a:pPr>
              <a:buNone/>
            </a:pPr>
            <a:r>
              <a:rPr lang="it-IT" dirty="0" smtClean="0"/>
              <a:t>In </a:t>
            </a:r>
            <a:r>
              <a:rPr lang="it-IT" dirty="0" err="1" smtClean="0"/>
              <a:t>scientific</a:t>
            </a:r>
            <a:r>
              <a:rPr lang="it-IT" dirty="0" smtClean="0"/>
              <a:t> </a:t>
            </a:r>
            <a:r>
              <a:rPr lang="it-IT" dirty="0" err="1" smtClean="0"/>
              <a:t>laboratories</a:t>
            </a:r>
            <a:r>
              <a:rPr lang="it-IT" dirty="0" smtClean="0"/>
              <a:t>, </a:t>
            </a:r>
            <a:r>
              <a:rPr lang="it-IT" dirty="0" err="1" smtClean="0"/>
              <a:t>gaseous</a:t>
            </a:r>
            <a:r>
              <a:rPr lang="it-IT" dirty="0" smtClean="0"/>
              <a:t> </a:t>
            </a:r>
            <a:r>
              <a:rPr lang="it-IT" dirty="0" err="1" smtClean="0"/>
              <a:t>reagents</a:t>
            </a:r>
            <a:r>
              <a:rPr lang="it-IT" dirty="0" smtClean="0"/>
              <a:t> (</a:t>
            </a:r>
            <a:r>
              <a:rPr lang="it-IT" dirty="0" err="1" smtClean="0"/>
              <a:t>technical</a:t>
            </a:r>
            <a:r>
              <a:rPr lang="it-IT" dirty="0" smtClean="0"/>
              <a:t> </a:t>
            </a:r>
            <a:r>
              <a:rPr lang="it-IT" dirty="0" err="1" smtClean="0"/>
              <a:t>gases</a:t>
            </a:r>
            <a:r>
              <a:rPr lang="it-IT" dirty="0" smtClean="0"/>
              <a:t>) are </a:t>
            </a:r>
            <a:r>
              <a:rPr lang="it-IT" dirty="0" err="1" smtClean="0"/>
              <a:t>widely</a:t>
            </a:r>
            <a:r>
              <a:rPr lang="it-IT" dirty="0" smtClean="0"/>
              <a:t> </a:t>
            </a:r>
            <a:r>
              <a:rPr lang="it-IT" dirty="0" err="1" smtClean="0"/>
              <a:t>used</a:t>
            </a:r>
            <a:r>
              <a:rPr lang="it-IT" dirty="0" smtClean="0"/>
              <a:t>. </a:t>
            </a:r>
            <a:r>
              <a:rPr lang="it-IT" dirty="0" err="1" smtClean="0"/>
              <a:t>They</a:t>
            </a:r>
            <a:r>
              <a:rPr lang="it-IT" dirty="0" smtClean="0"/>
              <a:t> are </a:t>
            </a:r>
            <a:r>
              <a:rPr lang="it-IT" dirty="0" err="1" smtClean="0"/>
              <a:t>ususally</a:t>
            </a:r>
            <a:r>
              <a:rPr lang="it-IT" dirty="0" smtClean="0"/>
              <a:t> </a:t>
            </a:r>
            <a:r>
              <a:rPr lang="it-IT" dirty="0" err="1" smtClean="0"/>
              <a:t>stored</a:t>
            </a:r>
            <a:r>
              <a:rPr lang="it-IT" dirty="0" smtClean="0"/>
              <a:t> in </a:t>
            </a:r>
            <a:r>
              <a:rPr lang="it-IT" dirty="0" err="1" smtClean="0"/>
              <a:t>cylinders</a:t>
            </a:r>
            <a:r>
              <a:rPr lang="it-IT" dirty="0" smtClean="0"/>
              <a:t> </a:t>
            </a:r>
            <a:r>
              <a:rPr lang="it-IT" dirty="0" err="1" smtClean="0"/>
              <a:t>which</a:t>
            </a:r>
            <a:r>
              <a:rPr lang="it-IT" dirty="0" smtClean="0"/>
              <a:t> can </a:t>
            </a:r>
            <a:r>
              <a:rPr lang="it-IT" dirty="0" err="1" smtClean="0"/>
              <a:t>be</a:t>
            </a:r>
            <a:r>
              <a:rPr lang="it-IT" dirty="0" smtClean="0"/>
              <a:t> </a:t>
            </a:r>
            <a:r>
              <a:rPr lang="it-IT" dirty="0" err="1" smtClean="0"/>
              <a:t>installed</a:t>
            </a:r>
            <a:r>
              <a:rPr lang="it-IT" dirty="0" smtClean="0"/>
              <a:t> </a:t>
            </a:r>
            <a:r>
              <a:rPr lang="it-IT" dirty="0" err="1" smtClean="0"/>
              <a:t>directly</a:t>
            </a:r>
            <a:r>
              <a:rPr lang="it-IT" dirty="0" smtClean="0"/>
              <a:t> in the </a:t>
            </a:r>
            <a:r>
              <a:rPr lang="it-IT" dirty="0" err="1" smtClean="0"/>
              <a:t>laboratory</a:t>
            </a:r>
            <a:r>
              <a:rPr lang="it-IT" dirty="0" smtClean="0"/>
              <a:t> or </a:t>
            </a:r>
            <a:r>
              <a:rPr lang="it-IT" dirty="0" err="1" smtClean="0"/>
              <a:t>placed</a:t>
            </a:r>
            <a:r>
              <a:rPr lang="it-IT" dirty="0" smtClean="0"/>
              <a:t> </a:t>
            </a:r>
            <a:r>
              <a:rPr lang="it-IT" dirty="0" err="1" smtClean="0"/>
              <a:t>outsideIn</a:t>
            </a:r>
            <a:r>
              <a:rPr lang="it-IT" dirty="0" smtClean="0"/>
              <a:t> </a:t>
            </a:r>
            <a:r>
              <a:rPr lang="it-IT" dirty="0" err="1" smtClean="0"/>
              <a:t>this</a:t>
            </a:r>
            <a:r>
              <a:rPr lang="it-IT" dirty="0" smtClean="0"/>
              <a:t> </a:t>
            </a:r>
            <a:r>
              <a:rPr lang="it-IT" dirty="0" err="1" smtClean="0"/>
              <a:t>latter</a:t>
            </a:r>
            <a:r>
              <a:rPr lang="it-IT" dirty="0" smtClean="0"/>
              <a:t> case, the </a:t>
            </a:r>
            <a:r>
              <a:rPr lang="it-IT" dirty="0" err="1" smtClean="0"/>
              <a:t>gases</a:t>
            </a:r>
            <a:r>
              <a:rPr lang="it-IT" dirty="0" smtClean="0"/>
              <a:t> are </a:t>
            </a:r>
            <a:r>
              <a:rPr lang="it-IT" dirty="0" err="1" smtClean="0"/>
              <a:t>transported</a:t>
            </a:r>
            <a:r>
              <a:rPr lang="it-IT" dirty="0" smtClean="0"/>
              <a:t> </a:t>
            </a:r>
            <a:r>
              <a:rPr lang="it-IT" dirty="0" err="1" smtClean="0"/>
              <a:t>by</a:t>
            </a:r>
            <a:r>
              <a:rPr lang="it-IT" dirty="0" smtClean="0"/>
              <a:t> </a:t>
            </a:r>
            <a:r>
              <a:rPr lang="it-IT" dirty="0" err="1" smtClean="0"/>
              <a:t>special</a:t>
            </a:r>
            <a:r>
              <a:rPr lang="it-IT" dirty="0" smtClean="0"/>
              <a:t> pipe </a:t>
            </a:r>
            <a:r>
              <a:rPr lang="it-IT" dirty="0" err="1" smtClean="0"/>
              <a:t>lines</a:t>
            </a:r>
            <a:r>
              <a:rPr lang="it-IT" dirty="0" smtClean="0"/>
              <a:t>.</a:t>
            </a:r>
          </a:p>
          <a:p>
            <a:pPr marL="87313" indent="0">
              <a:buSzPct val="100000"/>
              <a:buNone/>
            </a:pPr>
            <a:r>
              <a:rPr lang="it-IT" dirty="0" err="1" smtClean="0"/>
              <a:t>Most</a:t>
            </a:r>
            <a:r>
              <a:rPr lang="it-IT" dirty="0" smtClean="0"/>
              <a:t> </a:t>
            </a:r>
            <a:r>
              <a:rPr lang="it-IT" dirty="0" err="1" smtClean="0"/>
              <a:t>frequent</a:t>
            </a:r>
            <a:r>
              <a:rPr lang="it-IT" dirty="0" smtClean="0"/>
              <a:t> </a:t>
            </a:r>
            <a:r>
              <a:rPr lang="it-IT" dirty="0" err="1" smtClean="0"/>
              <a:t>use</a:t>
            </a:r>
            <a:r>
              <a:rPr lang="it-IT" dirty="0" smtClean="0"/>
              <a:t> </a:t>
            </a:r>
            <a:r>
              <a:rPr lang="it-IT" dirty="0" err="1" smtClean="0"/>
              <a:t>of</a:t>
            </a:r>
            <a:r>
              <a:rPr lang="it-IT" dirty="0" smtClean="0"/>
              <a:t> </a:t>
            </a:r>
            <a:r>
              <a:rPr lang="it-IT" dirty="0" err="1" smtClean="0"/>
              <a:t>technical</a:t>
            </a:r>
            <a:r>
              <a:rPr lang="it-IT" dirty="0" smtClean="0"/>
              <a:t> </a:t>
            </a:r>
            <a:r>
              <a:rPr lang="it-IT" dirty="0" err="1" smtClean="0"/>
              <a:t>gases</a:t>
            </a:r>
            <a:endParaRPr lang="it-IT" dirty="0" smtClean="0"/>
          </a:p>
          <a:p>
            <a:pPr marL="519113" lvl="1" indent="0">
              <a:buSzPct val="100000"/>
            </a:pPr>
            <a:r>
              <a:rPr lang="it-IT" dirty="0" smtClean="0"/>
              <a:t> </a:t>
            </a:r>
            <a:r>
              <a:rPr lang="it-IT" dirty="0" err="1" smtClean="0"/>
              <a:t>Synthesis</a:t>
            </a:r>
            <a:r>
              <a:rPr lang="it-IT" dirty="0" smtClean="0"/>
              <a:t> </a:t>
            </a:r>
            <a:r>
              <a:rPr lang="it-IT" dirty="0" err="1" smtClean="0"/>
              <a:t>reagent</a:t>
            </a:r>
            <a:r>
              <a:rPr lang="it-IT" dirty="0" smtClean="0"/>
              <a:t>;</a:t>
            </a:r>
          </a:p>
          <a:p>
            <a:pPr marL="519113" lvl="1" indent="0">
              <a:buSzPct val="100000"/>
            </a:pPr>
            <a:r>
              <a:rPr lang="it-IT" dirty="0" smtClean="0"/>
              <a:t> </a:t>
            </a:r>
            <a:r>
              <a:rPr lang="it-IT" dirty="0" err="1" smtClean="0"/>
              <a:t>Inert</a:t>
            </a:r>
            <a:r>
              <a:rPr lang="it-IT" dirty="0" smtClean="0"/>
              <a:t> gas;</a:t>
            </a:r>
          </a:p>
          <a:p>
            <a:pPr marL="519113" lvl="1" indent="0">
              <a:buSzPct val="100000"/>
            </a:pPr>
            <a:r>
              <a:rPr lang="it-IT" dirty="0" smtClean="0"/>
              <a:t> </a:t>
            </a:r>
            <a:r>
              <a:rPr lang="it-IT" dirty="0" err="1" smtClean="0"/>
              <a:t>Chromatoghraphy</a:t>
            </a:r>
            <a:r>
              <a:rPr lang="it-IT" dirty="0" smtClean="0"/>
              <a:t> </a:t>
            </a:r>
            <a:r>
              <a:rPr lang="it-IT" dirty="0" err="1" smtClean="0"/>
              <a:t>carrier</a:t>
            </a:r>
            <a:r>
              <a:rPr lang="it-IT" dirty="0" smtClean="0"/>
              <a:t> gas;</a:t>
            </a:r>
          </a:p>
          <a:p>
            <a:pPr marL="519113" lvl="1" indent="0">
              <a:buSzPct val="100000"/>
            </a:pPr>
            <a:r>
              <a:rPr lang="it-IT" dirty="0" smtClean="0"/>
              <a:t> </a:t>
            </a:r>
            <a:r>
              <a:rPr lang="it-IT" dirty="0" err="1" smtClean="0"/>
              <a:t>Flames</a:t>
            </a:r>
            <a:endParaRPr lang="it-IT" dirty="0" smtClean="0"/>
          </a:p>
          <a:p>
            <a:pPr marL="87313" indent="17463">
              <a:buNone/>
            </a:pP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a:xfrm>
            <a:off x="741363" y="557213"/>
            <a:ext cx="8607425" cy="1258887"/>
          </a:xfrm>
          <a:prstGeom prst="rect">
            <a:avLst/>
          </a:prstGeom>
        </p:spPr>
        <p:txBody>
          <a:bodyPr/>
          <a:lstStyle/>
          <a:p>
            <a:pPr marL="0" marR="0" lvl="0" indent="0" algn="ctr" defTabSz="449263" rtl="0" eaLnBrk="1" fontAlgn="base" latinLnBrk="0" hangingPunct="0">
              <a:lnSpc>
                <a:spcPct val="93000"/>
              </a:lnSpc>
              <a:spcBef>
                <a:spcPct val="0"/>
              </a:spcBef>
              <a:spcAft>
                <a:spcPct val="0"/>
              </a:spcAft>
              <a:buClr>
                <a:srgbClr val="000000"/>
              </a:buClr>
              <a:buSzPct val="45000"/>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Risk management</a:t>
            </a:r>
          </a:p>
        </p:txBody>
      </p:sp>
      <p:sp>
        <p:nvSpPr>
          <p:cNvPr id="3" name="Rectangle 2"/>
          <p:cNvSpPr txBox="1">
            <a:spLocks noChangeArrowheads="1"/>
          </p:cNvSpPr>
          <p:nvPr/>
        </p:nvSpPr>
        <p:spPr>
          <a:xfrm>
            <a:off x="741363" y="1899244"/>
            <a:ext cx="8607425" cy="5480993"/>
          </a:xfrm>
          <a:prstGeom prst="rect">
            <a:avLst/>
          </a:prstGeom>
        </p:spPr>
        <p:txBody>
          <a:bodyPr/>
          <a:lstStyle/>
          <a:p>
            <a:r>
              <a:rPr lang="en-US" sz="2200" dirty="0" smtClean="0">
                <a:solidFill>
                  <a:schemeClr val="tx1"/>
                </a:solidFill>
                <a:latin typeface="+mn-lt"/>
              </a:rPr>
              <a:t>In the grey zone between the upper and lower limits, risk reduction is required based on the </a:t>
            </a:r>
            <a:r>
              <a:rPr lang="en-US" sz="2200" i="1" dirty="0" smtClean="0">
                <a:solidFill>
                  <a:schemeClr val="tx1"/>
                </a:solidFill>
                <a:latin typeface="+mn-lt"/>
              </a:rPr>
              <a:t>ALARA principle (as </a:t>
            </a:r>
            <a:r>
              <a:rPr lang="en-US" sz="2200" dirty="0" smtClean="0">
                <a:solidFill>
                  <a:schemeClr val="tx1"/>
                </a:solidFill>
                <a:latin typeface="+mn-lt"/>
              </a:rPr>
              <a:t>low as reasonably achievable). This is a powerful risk management principle. </a:t>
            </a:r>
          </a:p>
          <a:p>
            <a:endParaRPr lang="en-US" sz="2200" dirty="0" smtClean="0">
              <a:solidFill>
                <a:schemeClr val="tx1"/>
              </a:solidFill>
              <a:latin typeface="+mn-lt"/>
            </a:endParaRPr>
          </a:p>
          <a:p>
            <a:r>
              <a:rPr lang="en-US" sz="2200" dirty="0" smtClean="0">
                <a:solidFill>
                  <a:schemeClr val="tx1"/>
                </a:solidFill>
                <a:latin typeface="+mn-lt"/>
              </a:rPr>
              <a:t>Managers are expected to do everything possible to reduce risks up to a limit they can justify to their organization and justify to the regulatory authorities.</a:t>
            </a:r>
          </a:p>
          <a:p>
            <a:endParaRPr lang="en-US" sz="2200" dirty="0" smtClean="0">
              <a:solidFill>
                <a:schemeClr val="tx1"/>
              </a:solidFill>
              <a:latin typeface="+mn-lt"/>
            </a:endParaRPr>
          </a:p>
          <a:p>
            <a:r>
              <a:rPr lang="en-US" sz="2200" dirty="0" smtClean="0">
                <a:solidFill>
                  <a:schemeClr val="tx1"/>
                </a:solidFill>
                <a:latin typeface="+mn-lt"/>
              </a:rPr>
              <a:t>In general, the aim is to reduce risks until the cost of doing so is disproportionate to the benefit.</a:t>
            </a: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Compressed</a:t>
            </a:r>
            <a:r>
              <a:rPr lang="it-IT" dirty="0" smtClean="0"/>
              <a:t> gas </a:t>
            </a:r>
            <a:r>
              <a:rPr lang="it-IT" dirty="0" err="1" smtClean="0"/>
              <a:t>hazards</a:t>
            </a:r>
            <a:endParaRPr lang="it-IT" dirty="0"/>
          </a:p>
        </p:txBody>
      </p:sp>
      <p:graphicFrame>
        <p:nvGraphicFramePr>
          <p:cNvPr id="4" name="Segnaposto contenuto 3"/>
          <p:cNvGraphicFramePr>
            <a:graphicFrameLocks noGrp="1"/>
          </p:cNvGraphicFramePr>
          <p:nvPr>
            <p:ph idx="1"/>
          </p:nvPr>
        </p:nvGraphicFramePr>
        <p:xfrm>
          <a:off x="647824" y="2123653"/>
          <a:ext cx="9001000" cy="4307840"/>
        </p:xfrm>
        <a:graphic>
          <a:graphicData uri="http://schemas.openxmlformats.org/drawingml/2006/table">
            <a:tbl>
              <a:tblPr firstRow="1" bandRow="1">
                <a:tableStyleId>{5C22544A-7EE6-4342-B048-85BDC9FD1C3A}</a:tableStyleId>
              </a:tblPr>
              <a:tblGrid>
                <a:gridCol w="3744416"/>
                <a:gridCol w="5256584"/>
              </a:tblGrid>
              <a:tr h="370840">
                <a:tc>
                  <a:txBody>
                    <a:bodyPr/>
                    <a:lstStyle/>
                    <a:p>
                      <a:pPr algn="ctr"/>
                      <a:r>
                        <a:rPr lang="it-IT" dirty="0" err="1" smtClean="0">
                          <a:solidFill>
                            <a:sysClr val="windowText" lastClr="000000"/>
                          </a:solidFill>
                        </a:rPr>
                        <a:t>Hazard</a:t>
                      </a:r>
                      <a:endParaRPr lang="it-IT"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dirty="0" err="1" smtClean="0">
                          <a:solidFill>
                            <a:sysClr val="windowText" lastClr="000000"/>
                          </a:solidFill>
                        </a:rPr>
                        <a:t>Prevention</a:t>
                      </a:r>
                      <a:r>
                        <a:rPr lang="it-IT" dirty="0" smtClean="0">
                          <a:solidFill>
                            <a:sysClr val="windowText" lastClr="000000"/>
                          </a:solidFill>
                        </a:rPr>
                        <a:t> </a:t>
                      </a:r>
                      <a:r>
                        <a:rPr lang="it-IT" dirty="0" err="1" smtClean="0">
                          <a:solidFill>
                            <a:sysClr val="windowText" lastClr="000000"/>
                          </a:solidFill>
                        </a:rPr>
                        <a:t>measurements</a:t>
                      </a:r>
                      <a:endParaRPr lang="it-IT"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it-IT" dirty="0" err="1" smtClean="0">
                          <a:solidFill>
                            <a:sysClr val="windowText" lastClr="000000"/>
                          </a:solidFill>
                        </a:rPr>
                        <a:t>Accidental</a:t>
                      </a:r>
                      <a:r>
                        <a:rPr lang="it-IT" dirty="0" smtClean="0">
                          <a:solidFill>
                            <a:sysClr val="windowText" lastClr="000000"/>
                          </a:solidFill>
                        </a:rPr>
                        <a:t> </a:t>
                      </a:r>
                      <a:r>
                        <a:rPr lang="it-IT" dirty="0" err="1" smtClean="0">
                          <a:solidFill>
                            <a:sysClr val="windowText" lastClr="000000"/>
                          </a:solidFill>
                        </a:rPr>
                        <a:t>removal</a:t>
                      </a:r>
                      <a:r>
                        <a:rPr lang="it-IT" dirty="0" smtClean="0">
                          <a:solidFill>
                            <a:sysClr val="windowText" lastClr="000000"/>
                          </a:solidFill>
                        </a:rPr>
                        <a:t> </a:t>
                      </a:r>
                      <a:r>
                        <a:rPr lang="it-IT" dirty="0" err="1" smtClean="0">
                          <a:solidFill>
                            <a:sysClr val="windowText" lastClr="000000"/>
                          </a:solidFill>
                        </a:rPr>
                        <a:t>of</a:t>
                      </a:r>
                      <a:r>
                        <a:rPr lang="it-IT" dirty="0" smtClean="0">
                          <a:solidFill>
                            <a:sysClr val="windowText" lastClr="000000"/>
                          </a:solidFill>
                        </a:rPr>
                        <a:t> the </a:t>
                      </a:r>
                      <a:r>
                        <a:rPr lang="it-IT" dirty="0" err="1" smtClean="0">
                          <a:solidFill>
                            <a:sysClr val="windowText" lastClr="000000"/>
                          </a:solidFill>
                        </a:rPr>
                        <a:t>cylinder</a:t>
                      </a:r>
                      <a:r>
                        <a:rPr lang="it-IT" dirty="0" smtClean="0">
                          <a:solidFill>
                            <a:sysClr val="windowText" lastClr="000000"/>
                          </a:solidFill>
                        </a:rPr>
                        <a:t> valve</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it-IT" dirty="0" err="1" smtClean="0">
                          <a:solidFill>
                            <a:sysClr val="windowText" lastClr="000000"/>
                          </a:solidFill>
                        </a:rPr>
                        <a:t>Keep</a:t>
                      </a:r>
                      <a:r>
                        <a:rPr lang="it-IT" dirty="0" smtClean="0">
                          <a:solidFill>
                            <a:sysClr val="windowText" lastClr="000000"/>
                          </a:solidFill>
                        </a:rPr>
                        <a:t> the </a:t>
                      </a:r>
                      <a:r>
                        <a:rPr lang="it-IT" dirty="0" err="1" smtClean="0">
                          <a:solidFill>
                            <a:sysClr val="windowText" lastClr="000000"/>
                          </a:solidFill>
                        </a:rPr>
                        <a:t>cylinder</a:t>
                      </a:r>
                      <a:r>
                        <a:rPr lang="it-IT" baseline="0" dirty="0" smtClean="0">
                          <a:solidFill>
                            <a:sysClr val="windowText" lastClr="000000"/>
                          </a:solidFill>
                        </a:rPr>
                        <a:t> </a:t>
                      </a:r>
                      <a:r>
                        <a:rPr lang="it-IT" baseline="0" dirty="0" err="1" smtClean="0">
                          <a:solidFill>
                            <a:sysClr val="windowText" lastClr="000000"/>
                          </a:solidFill>
                        </a:rPr>
                        <a:t>with</a:t>
                      </a:r>
                      <a:r>
                        <a:rPr lang="it-IT" baseline="0" dirty="0" smtClean="0">
                          <a:solidFill>
                            <a:sysClr val="windowText" lastClr="000000"/>
                          </a:solidFill>
                        </a:rPr>
                        <a:t> the </a:t>
                      </a:r>
                      <a:r>
                        <a:rPr lang="it-IT" baseline="0" dirty="0" err="1" smtClean="0">
                          <a:solidFill>
                            <a:sysClr val="windowText" lastClr="000000"/>
                          </a:solidFill>
                        </a:rPr>
                        <a:t>cap</a:t>
                      </a:r>
                      <a:r>
                        <a:rPr lang="it-IT" baseline="0" dirty="0" smtClean="0">
                          <a:solidFill>
                            <a:sysClr val="windowText" lastClr="000000"/>
                          </a:solidFill>
                        </a:rPr>
                        <a:t> on, </a:t>
                      </a:r>
                      <a:r>
                        <a:rPr lang="it-IT" baseline="0" dirty="0" err="1" smtClean="0">
                          <a:solidFill>
                            <a:sysClr val="windowText" lastClr="000000"/>
                          </a:solidFill>
                        </a:rPr>
                        <a:t>when</a:t>
                      </a:r>
                      <a:r>
                        <a:rPr lang="it-IT" baseline="0" dirty="0" smtClean="0">
                          <a:solidFill>
                            <a:sysClr val="windowText" lastClr="000000"/>
                          </a:solidFill>
                        </a:rPr>
                        <a:t> </a:t>
                      </a:r>
                      <a:r>
                        <a:rPr lang="it-IT" baseline="0" dirty="0" err="1" smtClean="0">
                          <a:solidFill>
                            <a:sysClr val="windowText" lastClr="000000"/>
                          </a:solidFill>
                        </a:rPr>
                        <a:t>not</a:t>
                      </a:r>
                      <a:r>
                        <a:rPr lang="it-IT" baseline="0" dirty="0" smtClean="0">
                          <a:solidFill>
                            <a:sysClr val="windowText" lastClr="000000"/>
                          </a:solidFill>
                        </a:rPr>
                        <a:t> in </a:t>
                      </a:r>
                      <a:r>
                        <a:rPr lang="it-IT" baseline="0" dirty="0" err="1" smtClean="0">
                          <a:solidFill>
                            <a:sysClr val="windowText" lastClr="000000"/>
                          </a:solidFill>
                        </a:rPr>
                        <a:t>use</a:t>
                      </a:r>
                      <a:r>
                        <a:rPr lang="it-IT" baseline="0" dirty="0" smtClean="0">
                          <a:solidFill>
                            <a:sysClr val="windowText" lastClr="000000"/>
                          </a:solidFill>
                        </a:rPr>
                        <a:t>. </a:t>
                      </a:r>
                      <a:r>
                        <a:rPr lang="it-IT" baseline="0" dirty="0" err="1" smtClean="0">
                          <a:solidFill>
                            <a:sysClr val="windowText" lastClr="000000"/>
                          </a:solidFill>
                        </a:rPr>
                        <a:t>Keep</a:t>
                      </a:r>
                      <a:r>
                        <a:rPr lang="it-IT" baseline="0" dirty="0" smtClean="0">
                          <a:solidFill>
                            <a:sysClr val="windowText" lastClr="000000"/>
                          </a:solidFill>
                        </a:rPr>
                        <a:t> the </a:t>
                      </a:r>
                      <a:r>
                        <a:rPr lang="it-IT" baseline="0" dirty="0" err="1" smtClean="0">
                          <a:solidFill>
                            <a:sysClr val="windowText" lastClr="000000"/>
                          </a:solidFill>
                        </a:rPr>
                        <a:t>cylinder</a:t>
                      </a:r>
                      <a:r>
                        <a:rPr lang="it-IT" baseline="0" dirty="0" smtClean="0">
                          <a:solidFill>
                            <a:sysClr val="windowText" lastClr="000000"/>
                          </a:solidFill>
                        </a:rPr>
                        <a:t> </a:t>
                      </a:r>
                      <a:r>
                        <a:rPr lang="it-IT" baseline="0" dirty="0" err="1" smtClean="0">
                          <a:solidFill>
                            <a:sysClr val="windowText" lastClr="000000"/>
                          </a:solidFill>
                        </a:rPr>
                        <a:t>fixed</a:t>
                      </a:r>
                      <a:r>
                        <a:rPr lang="it-IT" baseline="0" dirty="0" smtClean="0">
                          <a:solidFill>
                            <a:sysClr val="windowText" lastClr="000000"/>
                          </a:solidFill>
                        </a:rPr>
                        <a:t> </a:t>
                      </a:r>
                      <a:r>
                        <a:rPr lang="it-IT" baseline="0" dirty="0" err="1" smtClean="0">
                          <a:solidFill>
                            <a:sysClr val="windowText" lastClr="000000"/>
                          </a:solidFill>
                        </a:rPr>
                        <a:t>to</a:t>
                      </a:r>
                      <a:r>
                        <a:rPr lang="it-IT" baseline="0" dirty="0" smtClean="0">
                          <a:solidFill>
                            <a:sysClr val="windowText" lastClr="000000"/>
                          </a:solidFill>
                        </a:rPr>
                        <a:t> the </a:t>
                      </a:r>
                      <a:r>
                        <a:rPr lang="it-IT" baseline="0" dirty="0" err="1" smtClean="0">
                          <a:solidFill>
                            <a:sysClr val="windowText" lastClr="000000"/>
                          </a:solidFill>
                        </a:rPr>
                        <a:t>wall</a:t>
                      </a:r>
                      <a:endParaRPr lang="it-IT" baseline="0" dirty="0" smtClean="0">
                        <a:solidFill>
                          <a:sysClr val="windowText" lastClr="000000"/>
                        </a:solidFill>
                      </a:endParaRPr>
                    </a:p>
                    <a:p>
                      <a:r>
                        <a:rPr lang="it-IT" baseline="0" dirty="0" err="1" smtClean="0">
                          <a:solidFill>
                            <a:sysClr val="windowText" lastClr="000000"/>
                          </a:solidFill>
                        </a:rPr>
                        <a:t>Move</a:t>
                      </a:r>
                      <a:r>
                        <a:rPr lang="it-IT" baseline="0" dirty="0" smtClean="0">
                          <a:solidFill>
                            <a:sysClr val="windowText" lastClr="000000"/>
                          </a:solidFill>
                        </a:rPr>
                        <a:t> the </a:t>
                      </a:r>
                      <a:r>
                        <a:rPr lang="it-IT" baseline="0" dirty="0" err="1" smtClean="0">
                          <a:solidFill>
                            <a:sysClr val="windowText" lastClr="000000"/>
                          </a:solidFill>
                        </a:rPr>
                        <a:t>cylinder</a:t>
                      </a:r>
                      <a:r>
                        <a:rPr lang="it-IT" baseline="0" dirty="0" smtClean="0">
                          <a:solidFill>
                            <a:sysClr val="windowText" lastClr="000000"/>
                          </a:solidFill>
                        </a:rPr>
                        <a:t> </a:t>
                      </a:r>
                      <a:r>
                        <a:rPr lang="it-IT" baseline="0" dirty="0" err="1" smtClean="0">
                          <a:solidFill>
                            <a:sysClr val="windowText" lastClr="000000"/>
                          </a:solidFill>
                        </a:rPr>
                        <a:t>exclusively</a:t>
                      </a:r>
                      <a:r>
                        <a:rPr lang="it-IT" baseline="0" dirty="0" smtClean="0">
                          <a:solidFill>
                            <a:sysClr val="windowText" lastClr="000000"/>
                          </a:solidFill>
                        </a:rPr>
                        <a:t> </a:t>
                      </a:r>
                      <a:r>
                        <a:rPr lang="it-IT" baseline="0" dirty="0" err="1" smtClean="0">
                          <a:solidFill>
                            <a:sysClr val="windowText" lastClr="000000"/>
                          </a:solidFill>
                        </a:rPr>
                        <a:t>with</a:t>
                      </a:r>
                      <a:r>
                        <a:rPr lang="it-IT" baseline="0" dirty="0" smtClean="0">
                          <a:solidFill>
                            <a:sysClr val="windowText" lastClr="000000"/>
                          </a:solidFill>
                        </a:rPr>
                        <a:t> the </a:t>
                      </a:r>
                      <a:r>
                        <a:rPr lang="it-IT" baseline="0" dirty="0" err="1" smtClean="0">
                          <a:solidFill>
                            <a:sysClr val="windowText" lastClr="000000"/>
                          </a:solidFill>
                        </a:rPr>
                        <a:t>special</a:t>
                      </a:r>
                      <a:r>
                        <a:rPr lang="it-IT" baseline="0" dirty="0" smtClean="0">
                          <a:solidFill>
                            <a:sysClr val="windowText" lastClr="000000"/>
                          </a:solidFill>
                        </a:rPr>
                        <a:t> trolley</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it-IT" dirty="0" err="1" smtClean="0">
                          <a:solidFill>
                            <a:sysClr val="windowText" lastClr="000000"/>
                          </a:solidFill>
                        </a:rPr>
                        <a:t>Asphyxiation</a:t>
                      </a:r>
                      <a:endParaRPr lang="it-IT"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it-IT" dirty="0" err="1" smtClean="0">
                          <a:solidFill>
                            <a:sysClr val="windowText" lastClr="000000"/>
                          </a:solidFill>
                        </a:rPr>
                        <a:t>Check</a:t>
                      </a:r>
                      <a:r>
                        <a:rPr lang="it-IT" dirty="0" smtClean="0">
                          <a:solidFill>
                            <a:sysClr val="windowText" lastClr="000000"/>
                          </a:solidFill>
                        </a:rPr>
                        <a:t> </a:t>
                      </a:r>
                      <a:r>
                        <a:rPr lang="it-IT" dirty="0" err="1" smtClean="0">
                          <a:solidFill>
                            <a:sysClr val="windowText" lastClr="000000"/>
                          </a:solidFill>
                        </a:rPr>
                        <a:t>that</a:t>
                      </a:r>
                      <a:r>
                        <a:rPr lang="it-IT" dirty="0" smtClean="0">
                          <a:solidFill>
                            <a:sysClr val="windowText" lastClr="000000"/>
                          </a:solidFill>
                        </a:rPr>
                        <a:t> </a:t>
                      </a:r>
                      <a:r>
                        <a:rPr lang="it-IT" dirty="0" err="1" smtClean="0">
                          <a:solidFill>
                            <a:sysClr val="windowText" lastClr="000000"/>
                          </a:solidFill>
                        </a:rPr>
                        <a:t>valves</a:t>
                      </a:r>
                      <a:r>
                        <a:rPr lang="it-IT" dirty="0" smtClean="0">
                          <a:solidFill>
                            <a:sysClr val="windowText" lastClr="000000"/>
                          </a:solidFill>
                        </a:rPr>
                        <a:t> and </a:t>
                      </a:r>
                      <a:r>
                        <a:rPr lang="it-IT" dirty="0" err="1" smtClean="0">
                          <a:solidFill>
                            <a:sysClr val="windowText" lastClr="000000"/>
                          </a:solidFill>
                        </a:rPr>
                        <a:t>regulators</a:t>
                      </a:r>
                      <a:r>
                        <a:rPr lang="it-IT" dirty="0" smtClean="0">
                          <a:solidFill>
                            <a:sysClr val="windowText" lastClr="000000"/>
                          </a:solidFill>
                        </a:rPr>
                        <a:t> are </a:t>
                      </a:r>
                      <a:r>
                        <a:rPr lang="it-IT" dirty="0" err="1" smtClean="0">
                          <a:solidFill>
                            <a:sysClr val="windowText" lastClr="000000"/>
                          </a:solidFill>
                        </a:rPr>
                        <a:t>not</a:t>
                      </a:r>
                      <a:r>
                        <a:rPr lang="it-IT" dirty="0" smtClean="0">
                          <a:solidFill>
                            <a:sysClr val="windowText" lastClr="000000"/>
                          </a:solidFill>
                        </a:rPr>
                        <a:t> </a:t>
                      </a:r>
                      <a:r>
                        <a:rPr lang="it-IT" dirty="0" err="1" smtClean="0">
                          <a:solidFill>
                            <a:sysClr val="windowText" lastClr="000000"/>
                          </a:solidFill>
                        </a:rPr>
                        <a:t>leaking</a:t>
                      </a:r>
                      <a:r>
                        <a:rPr lang="it-IT" dirty="0" smtClean="0">
                          <a:solidFill>
                            <a:sysClr val="windowText" lastClr="000000"/>
                          </a:solidFill>
                        </a:rPr>
                        <a:t>.</a:t>
                      </a:r>
                      <a:endParaRPr lang="it-IT"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dirty="0" smtClean="0"/>
                        <a:t>High pressure, reactive, flammable, cryogenic or toxic gas escape</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t>Prevent the circumstances in which the valve or regulator may break. Be prepared to face a gas leak</a:t>
                      </a:r>
                      <a:r>
                        <a:rPr lang="it-IT" baseline="0" dirty="0" smtClean="0">
                          <a:solidFill>
                            <a:sysClr val="windowText" lastClr="000000"/>
                          </a:solidFill>
                        </a:rPr>
                        <a:t>.</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it-IT" dirty="0" smtClean="0"/>
                        <a:t>Valve or </a:t>
                      </a:r>
                      <a:r>
                        <a:rPr lang="it-IT" dirty="0" err="1" smtClean="0"/>
                        <a:t>regulator</a:t>
                      </a:r>
                      <a:r>
                        <a:rPr lang="it-IT" dirty="0" smtClean="0"/>
                        <a:t> </a:t>
                      </a:r>
                      <a:r>
                        <a:rPr lang="it-IT" dirty="0" err="1" smtClean="0"/>
                        <a:t>malfunction</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t>Store in ventilated areas Periodically replace gaskets if used. Do not grease, lubricate or use </a:t>
                      </a:r>
                      <a:r>
                        <a:rPr lang="en-US" dirty="0" err="1" smtClean="0"/>
                        <a:t>teflon</a:t>
                      </a:r>
                      <a:r>
                        <a:rPr lang="en-US" dirty="0" smtClean="0"/>
                        <a:t> tape. Check for foreign damages and / or materials</a:t>
                      </a:r>
                      <a:r>
                        <a:rPr lang="it-IT" baseline="0" dirty="0" smtClean="0">
                          <a:solidFill>
                            <a:sysClr val="windowText" lastClr="000000"/>
                          </a:solidFill>
                        </a:rPr>
                        <a:t>.</a:t>
                      </a:r>
                      <a:endParaRPr lang="it-IT" dirty="0" smtClean="0">
                        <a:solidFill>
                          <a:sysClr val="windowText" lastClr="000000"/>
                        </a:solidFill>
                      </a:endParaRPr>
                    </a:p>
                    <a:p>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741363" y="555625"/>
            <a:ext cx="8609012" cy="1263650"/>
          </a:xfrm>
        </p:spPr>
        <p:txBody>
          <a:bodyPr/>
          <a:lstStyle/>
          <a:p>
            <a:pPr eaLnBrk="1">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Real gases</a:t>
            </a:r>
          </a:p>
        </p:txBody>
      </p:sp>
      <p:sp>
        <p:nvSpPr>
          <p:cNvPr id="8195" name="Rectangle 2"/>
          <p:cNvSpPr>
            <a:spLocks noGrp="1" noChangeArrowheads="1"/>
          </p:cNvSpPr>
          <p:nvPr>
            <p:ph type="body" idx="1"/>
          </p:nvPr>
        </p:nvSpPr>
        <p:spPr>
          <a:xfrm>
            <a:off x="741363" y="2101850"/>
            <a:ext cx="4200525" cy="3262163"/>
          </a:xfrm>
        </p:spPr>
        <p:txBody>
          <a:bodyPr/>
          <a:lstStyle/>
          <a:p>
            <a:pPr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b="1" dirty="0" err="1" smtClean="0"/>
              <a:t>Critical</a:t>
            </a:r>
            <a:r>
              <a:rPr lang="it-IT" b="1" dirty="0" smtClean="0"/>
              <a:t> temperature</a:t>
            </a:r>
            <a:r>
              <a:rPr lang="it-IT" dirty="0" smtClean="0"/>
              <a:t> </a:t>
            </a:r>
            <a:r>
              <a:rPr lang="it-IT" b="1" dirty="0" smtClean="0"/>
              <a:t>(</a:t>
            </a:r>
            <a:r>
              <a:rPr lang="it-IT" b="1" dirty="0" err="1" smtClean="0"/>
              <a:t>T</a:t>
            </a:r>
            <a:r>
              <a:rPr lang="it-IT" b="1" baseline="-33000" dirty="0" err="1" smtClean="0"/>
              <a:t>c</a:t>
            </a:r>
            <a:r>
              <a:rPr lang="it-IT" b="1" dirty="0" smtClean="0"/>
              <a:t>)</a:t>
            </a:r>
            <a:r>
              <a:rPr lang="it-IT" dirty="0" smtClean="0"/>
              <a:t>: </a:t>
            </a:r>
            <a:r>
              <a:rPr lang="en-US" dirty="0" smtClean="0"/>
              <a:t>The temperature below which a gas may liquefy increasing the pressure</a:t>
            </a:r>
            <a:endParaRPr lang="it-IT" dirty="0" smtClean="0"/>
          </a:p>
        </p:txBody>
      </p:sp>
      <p:pic>
        <p:nvPicPr>
          <p:cNvPr id="8196" name="Picture 3"/>
          <p:cNvPicPr>
            <a:picLocks noChangeAspect="1" noChangeArrowheads="1"/>
          </p:cNvPicPr>
          <p:nvPr/>
        </p:nvPicPr>
        <p:blipFill>
          <a:blip r:embed="rId3" cstate="print"/>
          <a:srcRect/>
          <a:stretch>
            <a:fillRect/>
          </a:stretch>
        </p:blipFill>
        <p:spPr bwMode="auto">
          <a:xfrm>
            <a:off x="5151438" y="2208213"/>
            <a:ext cx="4200525" cy="4549775"/>
          </a:xfrm>
          <a:prstGeom prst="rect">
            <a:avLst/>
          </a:prstGeom>
          <a:noFill/>
          <a:ln w="9525">
            <a:noFill/>
            <a:round/>
            <a:headEnd/>
            <a:tailEnd/>
          </a:ln>
        </p:spPr>
      </p:pic>
    </p:spTree>
  </p:cSld>
  <p:clrMapOvr>
    <a:masterClrMapping/>
  </p:clrMapOvr>
  <p:transition spd="med">
    <p:wipe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a:xfrm>
            <a:off x="741363" y="555625"/>
            <a:ext cx="8607425" cy="1260475"/>
          </a:xfrm>
        </p:spPr>
        <p:txBody>
          <a:bodyPr/>
          <a:lstStyle/>
          <a:p>
            <a:pPr eaLnBrk="1">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Critical temperature</a:t>
            </a:r>
          </a:p>
        </p:txBody>
      </p:sp>
      <p:grpSp>
        <p:nvGrpSpPr>
          <p:cNvPr id="2" name="Group 2"/>
          <p:cNvGrpSpPr>
            <a:grpSpLocks/>
          </p:cNvGrpSpPr>
          <p:nvPr/>
        </p:nvGrpSpPr>
        <p:grpSpPr bwMode="auto">
          <a:xfrm>
            <a:off x="503238" y="1979613"/>
            <a:ext cx="9193212" cy="5287962"/>
            <a:chOff x="317" y="1247"/>
            <a:chExt cx="5791" cy="3331"/>
          </a:xfrm>
        </p:grpSpPr>
        <p:sp>
          <p:nvSpPr>
            <p:cNvPr id="9220" name="Rectangle 3"/>
            <p:cNvSpPr>
              <a:spLocks noChangeArrowheads="1"/>
            </p:cNvSpPr>
            <p:nvPr/>
          </p:nvSpPr>
          <p:spPr bwMode="auto">
            <a:xfrm>
              <a:off x="3266" y="1247"/>
              <a:ext cx="2843" cy="363"/>
            </a:xfrm>
            <a:prstGeom prst="rect">
              <a:avLst/>
            </a:prstGeom>
            <a:noFill/>
            <a:ln w="9525">
              <a:noFill/>
              <a:round/>
              <a:headEnd/>
              <a:tailEnd/>
            </a:ln>
          </p:spPr>
          <p:txBody>
            <a:bodyPr lIns="90000" tIns="46800" rIns="90000" bIns="46800" anchor="ctr"/>
            <a:lstStyle/>
            <a:p>
              <a:pPr algn="ctr">
                <a:lnSpc>
                  <a:spcPct val="95000"/>
                </a:lnSpc>
                <a:spcBef>
                  <a:spcPts val="400"/>
                </a:spcBef>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dirty="0" smtClean="0">
                  <a:solidFill>
                    <a:srgbClr val="000000"/>
                  </a:solidFill>
                  <a:cs typeface="Arial" charset="0"/>
                </a:rPr>
                <a:t>Critical temperature</a:t>
              </a:r>
              <a:endParaRPr lang="en-GB" sz="1600" b="1" dirty="0">
                <a:solidFill>
                  <a:srgbClr val="000000"/>
                </a:solidFill>
                <a:cs typeface="Arial" charset="0"/>
              </a:endParaRPr>
            </a:p>
          </p:txBody>
        </p:sp>
        <p:sp>
          <p:nvSpPr>
            <p:cNvPr id="9221" name="Rectangle 4"/>
            <p:cNvSpPr>
              <a:spLocks noChangeArrowheads="1"/>
            </p:cNvSpPr>
            <p:nvPr/>
          </p:nvSpPr>
          <p:spPr bwMode="auto">
            <a:xfrm>
              <a:off x="317" y="1247"/>
              <a:ext cx="2949" cy="680"/>
            </a:xfrm>
            <a:prstGeom prst="rect">
              <a:avLst/>
            </a:prstGeom>
            <a:noFill/>
            <a:ln w="9525">
              <a:noFill/>
              <a:round/>
              <a:headEnd/>
              <a:tailEnd/>
            </a:ln>
          </p:spPr>
          <p:txBody>
            <a:bodyPr lIns="90000" tIns="46800" rIns="90000" bIns="46800" anchor="ctr"/>
            <a:lstStyle/>
            <a:p>
              <a:pPr algn="ctr">
                <a:lnSpc>
                  <a:spcPct val="95000"/>
                </a:lnSpc>
                <a:spcBef>
                  <a:spcPts val="400"/>
                </a:spcBef>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cs typeface="Arial" charset="0"/>
                </a:rPr>
                <a:t>Gas</a:t>
              </a:r>
            </a:p>
          </p:txBody>
        </p:sp>
        <p:sp>
          <p:nvSpPr>
            <p:cNvPr id="9222" name="Rectangle 5"/>
            <p:cNvSpPr>
              <a:spLocks noChangeArrowheads="1"/>
            </p:cNvSpPr>
            <p:nvPr/>
          </p:nvSpPr>
          <p:spPr bwMode="auto">
            <a:xfrm>
              <a:off x="4717" y="4358"/>
              <a:ext cx="1392" cy="221"/>
            </a:xfrm>
            <a:prstGeom prst="rect">
              <a:avLst/>
            </a:prstGeom>
            <a:noFill/>
            <a:ln w="9525">
              <a:noFill/>
              <a:round/>
              <a:headEnd/>
              <a:tailEnd/>
            </a:ln>
          </p:spPr>
          <p:txBody>
            <a:bodyPr lIns="90000" tIns="46800" rIns="90000" bIns="46800" anchor="ctr"/>
            <a:lstStyle/>
            <a:p>
              <a:pPr algn="ctr">
                <a:lnSpc>
                  <a:spcPct val="95000"/>
                </a:lnSpc>
                <a:spcBef>
                  <a:spcPts val="450"/>
                </a:spcBef>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rPr>
                <a:t>-140,0</a:t>
              </a:r>
            </a:p>
          </p:txBody>
        </p:sp>
        <p:sp>
          <p:nvSpPr>
            <p:cNvPr id="9223" name="Rectangle 6"/>
            <p:cNvSpPr>
              <a:spLocks noChangeArrowheads="1"/>
            </p:cNvSpPr>
            <p:nvPr/>
          </p:nvSpPr>
          <p:spPr bwMode="auto">
            <a:xfrm>
              <a:off x="4717" y="4137"/>
              <a:ext cx="1392" cy="221"/>
            </a:xfrm>
            <a:prstGeom prst="rect">
              <a:avLst/>
            </a:prstGeom>
            <a:noFill/>
            <a:ln w="9525">
              <a:noFill/>
              <a:round/>
              <a:headEnd/>
              <a:tailEnd/>
            </a:ln>
          </p:spPr>
          <p:txBody>
            <a:bodyPr lIns="90000" tIns="46800" rIns="90000" bIns="46800" anchor="ctr"/>
            <a:lstStyle/>
            <a:p>
              <a:pPr algn="ctr">
                <a:lnSpc>
                  <a:spcPct val="95000"/>
                </a:lnSpc>
                <a:spcBef>
                  <a:spcPts val="450"/>
                </a:spcBef>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rPr>
                <a:t>374,3</a:t>
              </a:r>
            </a:p>
          </p:txBody>
        </p:sp>
        <p:sp>
          <p:nvSpPr>
            <p:cNvPr id="9224" name="Rectangle 7"/>
            <p:cNvSpPr>
              <a:spLocks noChangeArrowheads="1"/>
            </p:cNvSpPr>
            <p:nvPr/>
          </p:nvSpPr>
          <p:spPr bwMode="auto">
            <a:xfrm>
              <a:off x="4717" y="3916"/>
              <a:ext cx="1392" cy="221"/>
            </a:xfrm>
            <a:prstGeom prst="rect">
              <a:avLst/>
            </a:prstGeom>
            <a:noFill/>
            <a:ln w="9525">
              <a:noFill/>
              <a:round/>
              <a:headEnd/>
              <a:tailEnd/>
            </a:ln>
          </p:spPr>
          <p:txBody>
            <a:bodyPr lIns="90000" tIns="46800" rIns="90000" bIns="46800" anchor="ctr"/>
            <a:lstStyle/>
            <a:p>
              <a:pPr algn="ctr">
                <a:lnSpc>
                  <a:spcPct val="95000"/>
                </a:lnSpc>
                <a:spcBef>
                  <a:spcPts val="450"/>
                </a:spcBef>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rPr>
                <a:t>35,5</a:t>
              </a:r>
            </a:p>
          </p:txBody>
        </p:sp>
        <p:sp>
          <p:nvSpPr>
            <p:cNvPr id="9225" name="Rectangle 8"/>
            <p:cNvSpPr>
              <a:spLocks noChangeArrowheads="1"/>
            </p:cNvSpPr>
            <p:nvPr/>
          </p:nvSpPr>
          <p:spPr bwMode="auto">
            <a:xfrm>
              <a:off x="4717" y="3695"/>
              <a:ext cx="1392" cy="221"/>
            </a:xfrm>
            <a:prstGeom prst="rect">
              <a:avLst/>
            </a:prstGeom>
            <a:noFill/>
            <a:ln w="9525">
              <a:noFill/>
              <a:round/>
              <a:headEnd/>
              <a:tailEnd/>
            </a:ln>
          </p:spPr>
          <p:txBody>
            <a:bodyPr lIns="90000" tIns="46800" rIns="90000" bIns="46800" anchor="ctr"/>
            <a:lstStyle/>
            <a:p>
              <a:pPr algn="ctr">
                <a:lnSpc>
                  <a:spcPct val="95000"/>
                </a:lnSpc>
                <a:spcBef>
                  <a:spcPts val="450"/>
                </a:spcBef>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rPr>
                <a:t>-240,0</a:t>
              </a:r>
            </a:p>
          </p:txBody>
        </p:sp>
        <p:sp>
          <p:nvSpPr>
            <p:cNvPr id="9226" name="Rectangle 9"/>
            <p:cNvSpPr>
              <a:spLocks noChangeArrowheads="1"/>
            </p:cNvSpPr>
            <p:nvPr/>
          </p:nvSpPr>
          <p:spPr bwMode="auto">
            <a:xfrm>
              <a:off x="4717" y="3474"/>
              <a:ext cx="1392" cy="221"/>
            </a:xfrm>
            <a:prstGeom prst="rect">
              <a:avLst/>
            </a:prstGeom>
            <a:noFill/>
            <a:ln w="9525">
              <a:noFill/>
              <a:round/>
              <a:headEnd/>
              <a:tailEnd/>
            </a:ln>
          </p:spPr>
          <p:txBody>
            <a:bodyPr lIns="90000" tIns="46800" rIns="90000" bIns="46800" anchor="ctr"/>
            <a:lstStyle/>
            <a:p>
              <a:pPr algn="ctr">
                <a:lnSpc>
                  <a:spcPct val="95000"/>
                </a:lnSpc>
                <a:spcBef>
                  <a:spcPts val="450"/>
                </a:spcBef>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rPr>
                <a:t>-63,8</a:t>
              </a:r>
            </a:p>
          </p:txBody>
        </p:sp>
        <p:sp>
          <p:nvSpPr>
            <p:cNvPr id="9227" name="Rectangle 10"/>
            <p:cNvSpPr>
              <a:spLocks noChangeArrowheads="1"/>
            </p:cNvSpPr>
            <p:nvPr/>
          </p:nvSpPr>
          <p:spPr bwMode="auto">
            <a:xfrm>
              <a:off x="4717" y="3253"/>
              <a:ext cx="1392" cy="221"/>
            </a:xfrm>
            <a:prstGeom prst="rect">
              <a:avLst/>
            </a:prstGeom>
            <a:noFill/>
            <a:ln w="9525">
              <a:noFill/>
              <a:round/>
              <a:headEnd/>
              <a:tailEnd/>
            </a:ln>
          </p:spPr>
          <p:txBody>
            <a:bodyPr lIns="90000" tIns="46800" rIns="90000" bIns="46800" anchor="ctr"/>
            <a:lstStyle/>
            <a:p>
              <a:pPr algn="ctr">
                <a:lnSpc>
                  <a:spcPct val="95000"/>
                </a:lnSpc>
                <a:spcBef>
                  <a:spcPts val="450"/>
                </a:spcBef>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rPr>
                <a:t>-82,1</a:t>
              </a:r>
            </a:p>
          </p:txBody>
        </p:sp>
        <p:sp>
          <p:nvSpPr>
            <p:cNvPr id="9228" name="Rectangle 11"/>
            <p:cNvSpPr>
              <a:spLocks noChangeArrowheads="1"/>
            </p:cNvSpPr>
            <p:nvPr/>
          </p:nvSpPr>
          <p:spPr bwMode="auto">
            <a:xfrm>
              <a:off x="4717" y="3032"/>
              <a:ext cx="1392" cy="221"/>
            </a:xfrm>
            <a:prstGeom prst="rect">
              <a:avLst/>
            </a:prstGeom>
            <a:noFill/>
            <a:ln w="9525">
              <a:noFill/>
              <a:round/>
              <a:headEnd/>
              <a:tailEnd/>
            </a:ln>
          </p:spPr>
          <p:txBody>
            <a:bodyPr lIns="90000" tIns="46800" rIns="90000" bIns="46800" anchor="ctr"/>
            <a:lstStyle/>
            <a:p>
              <a:pPr algn="ctr">
                <a:lnSpc>
                  <a:spcPct val="95000"/>
                </a:lnSpc>
                <a:spcBef>
                  <a:spcPts val="450"/>
                </a:spcBef>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rPr>
                <a:t>-267,9</a:t>
              </a:r>
            </a:p>
          </p:txBody>
        </p:sp>
        <p:sp>
          <p:nvSpPr>
            <p:cNvPr id="9229" name="Rectangle 12"/>
            <p:cNvSpPr>
              <a:spLocks noChangeArrowheads="1"/>
            </p:cNvSpPr>
            <p:nvPr/>
          </p:nvSpPr>
          <p:spPr bwMode="auto">
            <a:xfrm>
              <a:off x="4717" y="2811"/>
              <a:ext cx="1392" cy="221"/>
            </a:xfrm>
            <a:prstGeom prst="rect">
              <a:avLst/>
            </a:prstGeom>
            <a:noFill/>
            <a:ln w="9525">
              <a:noFill/>
              <a:round/>
              <a:headEnd/>
              <a:tailEnd/>
            </a:ln>
          </p:spPr>
          <p:txBody>
            <a:bodyPr lIns="90000" tIns="46800" rIns="90000" bIns="46800" anchor="ctr"/>
            <a:lstStyle/>
            <a:p>
              <a:pPr algn="ctr">
                <a:lnSpc>
                  <a:spcPct val="95000"/>
                </a:lnSpc>
                <a:spcBef>
                  <a:spcPts val="450"/>
                </a:spcBef>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rPr>
                <a:t>-228,8</a:t>
              </a:r>
            </a:p>
          </p:txBody>
        </p:sp>
        <p:sp>
          <p:nvSpPr>
            <p:cNvPr id="9230" name="Rectangle 13"/>
            <p:cNvSpPr>
              <a:spLocks noChangeArrowheads="1"/>
            </p:cNvSpPr>
            <p:nvPr/>
          </p:nvSpPr>
          <p:spPr bwMode="auto">
            <a:xfrm>
              <a:off x="4717" y="2590"/>
              <a:ext cx="1392" cy="221"/>
            </a:xfrm>
            <a:prstGeom prst="rect">
              <a:avLst/>
            </a:prstGeom>
            <a:noFill/>
            <a:ln w="9525">
              <a:noFill/>
              <a:round/>
              <a:headEnd/>
              <a:tailEnd/>
            </a:ln>
          </p:spPr>
          <p:txBody>
            <a:bodyPr lIns="90000" tIns="46800" rIns="90000" bIns="46800" anchor="ctr"/>
            <a:lstStyle/>
            <a:p>
              <a:pPr algn="ctr">
                <a:lnSpc>
                  <a:spcPct val="95000"/>
                </a:lnSpc>
                <a:spcBef>
                  <a:spcPts val="450"/>
                </a:spcBef>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rPr>
                <a:t>31,1</a:t>
              </a:r>
            </a:p>
          </p:txBody>
        </p:sp>
        <p:sp>
          <p:nvSpPr>
            <p:cNvPr id="9231" name="Rectangle 14"/>
            <p:cNvSpPr>
              <a:spLocks noChangeArrowheads="1"/>
            </p:cNvSpPr>
            <p:nvPr/>
          </p:nvSpPr>
          <p:spPr bwMode="auto">
            <a:xfrm>
              <a:off x="4717" y="2369"/>
              <a:ext cx="1392" cy="221"/>
            </a:xfrm>
            <a:prstGeom prst="rect">
              <a:avLst/>
            </a:prstGeom>
            <a:noFill/>
            <a:ln w="9525">
              <a:noFill/>
              <a:round/>
              <a:headEnd/>
              <a:tailEnd/>
            </a:ln>
          </p:spPr>
          <p:txBody>
            <a:bodyPr lIns="90000" tIns="46800" rIns="90000" bIns="46800" anchor="ctr"/>
            <a:lstStyle/>
            <a:p>
              <a:pPr algn="ctr">
                <a:lnSpc>
                  <a:spcPct val="95000"/>
                </a:lnSpc>
                <a:spcBef>
                  <a:spcPts val="450"/>
                </a:spcBef>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rPr>
                <a:t>-122,5</a:t>
              </a:r>
            </a:p>
          </p:txBody>
        </p:sp>
        <p:sp>
          <p:nvSpPr>
            <p:cNvPr id="9232" name="Rectangle 15"/>
            <p:cNvSpPr>
              <a:spLocks noChangeArrowheads="1"/>
            </p:cNvSpPr>
            <p:nvPr/>
          </p:nvSpPr>
          <p:spPr bwMode="auto">
            <a:xfrm>
              <a:off x="4717" y="2148"/>
              <a:ext cx="1392" cy="221"/>
            </a:xfrm>
            <a:prstGeom prst="rect">
              <a:avLst/>
            </a:prstGeom>
            <a:noFill/>
            <a:ln w="9525">
              <a:noFill/>
              <a:round/>
              <a:headEnd/>
              <a:tailEnd/>
            </a:ln>
          </p:spPr>
          <p:txBody>
            <a:bodyPr lIns="90000" tIns="46800" rIns="90000" bIns="46800" anchor="ctr"/>
            <a:lstStyle/>
            <a:p>
              <a:pPr algn="ctr">
                <a:lnSpc>
                  <a:spcPct val="95000"/>
                </a:lnSpc>
                <a:spcBef>
                  <a:spcPts val="450"/>
                </a:spcBef>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rPr>
                <a:t>-118,4</a:t>
              </a:r>
            </a:p>
          </p:txBody>
        </p:sp>
        <p:sp>
          <p:nvSpPr>
            <p:cNvPr id="9233" name="Rectangle 16"/>
            <p:cNvSpPr>
              <a:spLocks noChangeArrowheads="1"/>
            </p:cNvSpPr>
            <p:nvPr/>
          </p:nvSpPr>
          <p:spPr bwMode="auto">
            <a:xfrm>
              <a:off x="4717" y="1927"/>
              <a:ext cx="1392" cy="221"/>
            </a:xfrm>
            <a:prstGeom prst="rect">
              <a:avLst/>
            </a:prstGeom>
            <a:noFill/>
            <a:ln w="9525">
              <a:noFill/>
              <a:round/>
              <a:headEnd/>
              <a:tailEnd/>
            </a:ln>
          </p:spPr>
          <p:txBody>
            <a:bodyPr lIns="90000" tIns="46800" rIns="90000" bIns="46800" anchor="ctr"/>
            <a:lstStyle/>
            <a:p>
              <a:pPr algn="ctr">
                <a:lnSpc>
                  <a:spcPct val="95000"/>
                </a:lnSpc>
                <a:spcBef>
                  <a:spcPts val="450"/>
                </a:spcBef>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rPr>
                <a:t>-146,9</a:t>
              </a:r>
            </a:p>
          </p:txBody>
        </p:sp>
        <p:sp>
          <p:nvSpPr>
            <p:cNvPr id="9234" name="Rectangle 17"/>
            <p:cNvSpPr>
              <a:spLocks noChangeArrowheads="1"/>
            </p:cNvSpPr>
            <p:nvPr/>
          </p:nvSpPr>
          <p:spPr bwMode="auto">
            <a:xfrm>
              <a:off x="4717" y="1610"/>
              <a:ext cx="1392" cy="317"/>
            </a:xfrm>
            <a:prstGeom prst="rect">
              <a:avLst/>
            </a:prstGeom>
            <a:noFill/>
            <a:ln w="9525">
              <a:noFill/>
              <a:round/>
              <a:headEnd/>
              <a:tailEnd/>
            </a:ln>
          </p:spPr>
          <p:txBody>
            <a:bodyPr lIns="90000" tIns="46800" rIns="90000" bIns="46800" anchor="ctr"/>
            <a:lstStyle/>
            <a:p>
              <a:pPr algn="ctr">
                <a:lnSpc>
                  <a:spcPct val="95000"/>
                </a:lnSpc>
                <a:spcBef>
                  <a:spcPts val="400"/>
                </a:spcBef>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rPr>
                <a:t>°C</a:t>
              </a:r>
            </a:p>
          </p:txBody>
        </p:sp>
        <p:sp>
          <p:nvSpPr>
            <p:cNvPr id="9235" name="Rectangle 18"/>
            <p:cNvSpPr>
              <a:spLocks noChangeArrowheads="1"/>
            </p:cNvSpPr>
            <p:nvPr/>
          </p:nvSpPr>
          <p:spPr bwMode="auto">
            <a:xfrm>
              <a:off x="3266" y="4358"/>
              <a:ext cx="1451" cy="221"/>
            </a:xfrm>
            <a:prstGeom prst="rect">
              <a:avLst/>
            </a:prstGeom>
            <a:noFill/>
            <a:ln w="9525">
              <a:noFill/>
              <a:round/>
              <a:headEnd/>
              <a:tailEnd/>
            </a:ln>
          </p:spPr>
          <p:txBody>
            <a:bodyPr lIns="90000" tIns="46800" rIns="90000" bIns="46800" anchor="ctr"/>
            <a:lstStyle/>
            <a:p>
              <a:pPr algn="ctr">
                <a:lnSpc>
                  <a:spcPct val="95000"/>
                </a:lnSpc>
                <a:spcBef>
                  <a:spcPts val="450"/>
                </a:spcBef>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rPr>
                <a:t>133,2</a:t>
              </a:r>
            </a:p>
          </p:txBody>
        </p:sp>
        <p:sp>
          <p:nvSpPr>
            <p:cNvPr id="9236" name="Rectangle 19"/>
            <p:cNvSpPr>
              <a:spLocks noChangeArrowheads="1"/>
            </p:cNvSpPr>
            <p:nvPr/>
          </p:nvSpPr>
          <p:spPr bwMode="auto">
            <a:xfrm>
              <a:off x="317" y="4358"/>
              <a:ext cx="2949" cy="221"/>
            </a:xfrm>
            <a:prstGeom prst="rect">
              <a:avLst/>
            </a:prstGeom>
            <a:noFill/>
            <a:ln w="9525">
              <a:noFill/>
              <a:round/>
              <a:headEnd/>
              <a:tailEnd/>
            </a:ln>
          </p:spPr>
          <p:txBody>
            <a:bodyPr lIns="90000" tIns="46800" rIns="90000" bIns="46800" anchor="ctr"/>
            <a:lstStyle/>
            <a:p>
              <a:pPr>
                <a:lnSpc>
                  <a:spcPct val="95000"/>
                </a:lnSpc>
                <a:spcBef>
                  <a:spcPts val="450"/>
                </a:spcBef>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smtClean="0">
                  <a:solidFill>
                    <a:srgbClr val="000000"/>
                  </a:solidFill>
                  <a:cs typeface="Arial" charset="0"/>
                </a:rPr>
                <a:t>CO</a:t>
              </a:r>
              <a:r>
                <a:rPr lang="ar-SA" sz="1800" dirty="0" smtClean="0">
                  <a:solidFill>
                    <a:srgbClr val="000000"/>
                  </a:solidFill>
                  <a:cs typeface="Arial" charset="0"/>
                </a:rPr>
                <a:t>‏</a:t>
              </a:r>
              <a:endParaRPr lang="en-GB" sz="1800" dirty="0">
                <a:solidFill>
                  <a:srgbClr val="000000"/>
                </a:solidFill>
                <a:cs typeface="Arial" charset="0"/>
              </a:endParaRPr>
            </a:p>
          </p:txBody>
        </p:sp>
        <p:sp>
          <p:nvSpPr>
            <p:cNvPr id="9237" name="Rectangle 20"/>
            <p:cNvSpPr>
              <a:spLocks noChangeArrowheads="1"/>
            </p:cNvSpPr>
            <p:nvPr/>
          </p:nvSpPr>
          <p:spPr bwMode="auto">
            <a:xfrm>
              <a:off x="3266" y="4137"/>
              <a:ext cx="1451" cy="221"/>
            </a:xfrm>
            <a:prstGeom prst="rect">
              <a:avLst/>
            </a:prstGeom>
            <a:noFill/>
            <a:ln w="9525">
              <a:noFill/>
              <a:round/>
              <a:headEnd/>
              <a:tailEnd/>
            </a:ln>
          </p:spPr>
          <p:txBody>
            <a:bodyPr lIns="90000" tIns="46800" rIns="90000" bIns="46800" anchor="ctr"/>
            <a:lstStyle/>
            <a:p>
              <a:pPr algn="ctr">
                <a:lnSpc>
                  <a:spcPct val="95000"/>
                </a:lnSpc>
                <a:spcBef>
                  <a:spcPts val="450"/>
                </a:spcBef>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rPr>
                <a:t>647,4</a:t>
              </a:r>
            </a:p>
          </p:txBody>
        </p:sp>
        <p:sp>
          <p:nvSpPr>
            <p:cNvPr id="9238" name="Rectangle 21"/>
            <p:cNvSpPr>
              <a:spLocks noChangeArrowheads="1"/>
            </p:cNvSpPr>
            <p:nvPr/>
          </p:nvSpPr>
          <p:spPr bwMode="auto">
            <a:xfrm>
              <a:off x="317" y="4137"/>
              <a:ext cx="2949" cy="221"/>
            </a:xfrm>
            <a:prstGeom prst="rect">
              <a:avLst/>
            </a:prstGeom>
            <a:noFill/>
            <a:ln w="9525">
              <a:noFill/>
              <a:round/>
              <a:headEnd/>
              <a:tailEnd/>
            </a:ln>
          </p:spPr>
          <p:txBody>
            <a:bodyPr lIns="90000" tIns="46800" rIns="90000" bIns="46800" anchor="ctr"/>
            <a:lstStyle/>
            <a:p>
              <a:pPr>
                <a:lnSpc>
                  <a:spcPct val="95000"/>
                </a:lnSpc>
                <a:spcBef>
                  <a:spcPts val="450"/>
                </a:spcBef>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smtClean="0">
                  <a:solidFill>
                    <a:srgbClr val="000000"/>
                  </a:solidFill>
                  <a:cs typeface="Arial" charset="0"/>
                </a:rPr>
                <a:t>NH</a:t>
              </a:r>
              <a:r>
                <a:rPr lang="en-GB" sz="1800" baseline="-25000" dirty="0" smtClean="0">
                  <a:solidFill>
                    <a:srgbClr val="000000"/>
                  </a:solidFill>
                  <a:cs typeface="Arial" charset="0"/>
                </a:rPr>
                <a:t>3</a:t>
              </a:r>
              <a:r>
                <a:rPr lang="ar-SA" sz="1800" dirty="0" smtClean="0">
                  <a:solidFill>
                    <a:srgbClr val="000000"/>
                  </a:solidFill>
                  <a:cs typeface="Arial" charset="0"/>
                </a:rPr>
                <a:t>‏</a:t>
              </a:r>
              <a:endParaRPr lang="en-GB" sz="1800" dirty="0">
                <a:solidFill>
                  <a:srgbClr val="000000"/>
                </a:solidFill>
                <a:cs typeface="Arial" charset="0"/>
              </a:endParaRPr>
            </a:p>
          </p:txBody>
        </p:sp>
        <p:sp>
          <p:nvSpPr>
            <p:cNvPr id="9239" name="Rectangle 22"/>
            <p:cNvSpPr>
              <a:spLocks noChangeArrowheads="1"/>
            </p:cNvSpPr>
            <p:nvPr/>
          </p:nvSpPr>
          <p:spPr bwMode="auto">
            <a:xfrm>
              <a:off x="3266" y="3916"/>
              <a:ext cx="1451" cy="221"/>
            </a:xfrm>
            <a:prstGeom prst="rect">
              <a:avLst/>
            </a:prstGeom>
            <a:noFill/>
            <a:ln w="9525">
              <a:noFill/>
              <a:round/>
              <a:headEnd/>
              <a:tailEnd/>
            </a:ln>
          </p:spPr>
          <p:txBody>
            <a:bodyPr lIns="90000" tIns="46800" rIns="90000" bIns="46800" anchor="ctr"/>
            <a:lstStyle/>
            <a:p>
              <a:pPr algn="ctr">
                <a:lnSpc>
                  <a:spcPct val="95000"/>
                </a:lnSpc>
                <a:spcBef>
                  <a:spcPts val="450"/>
                </a:spcBef>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rPr>
                <a:t>308,7</a:t>
              </a:r>
            </a:p>
          </p:txBody>
        </p:sp>
        <p:sp>
          <p:nvSpPr>
            <p:cNvPr id="9240" name="Rectangle 23"/>
            <p:cNvSpPr>
              <a:spLocks noChangeArrowheads="1"/>
            </p:cNvSpPr>
            <p:nvPr/>
          </p:nvSpPr>
          <p:spPr bwMode="auto">
            <a:xfrm>
              <a:off x="317" y="3916"/>
              <a:ext cx="2949" cy="221"/>
            </a:xfrm>
            <a:prstGeom prst="rect">
              <a:avLst/>
            </a:prstGeom>
            <a:noFill/>
            <a:ln w="9525">
              <a:noFill/>
              <a:round/>
              <a:headEnd/>
              <a:tailEnd/>
            </a:ln>
          </p:spPr>
          <p:txBody>
            <a:bodyPr lIns="90000" tIns="46800" rIns="90000" bIns="46800" anchor="ctr"/>
            <a:lstStyle/>
            <a:p>
              <a:pPr>
                <a:lnSpc>
                  <a:spcPct val="95000"/>
                </a:lnSpc>
                <a:spcBef>
                  <a:spcPts val="450"/>
                </a:spcBef>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smtClean="0">
                  <a:solidFill>
                    <a:srgbClr val="000000"/>
                  </a:solidFill>
                  <a:cs typeface="Arial" charset="0"/>
                </a:rPr>
                <a:t>CH</a:t>
              </a:r>
              <a:r>
                <a:rPr lang="en-GB" sz="1800" dirty="0">
                  <a:solidFill>
                    <a:srgbClr val="000000"/>
                  </a:solidFill>
                  <a:latin typeface="StarSymbol" charset="0"/>
                  <a:cs typeface="Arial" charset="0"/>
                </a:rPr>
                <a:t>≡</a:t>
              </a:r>
              <a:r>
                <a:rPr lang="en-GB" sz="1800" dirty="0" smtClean="0">
                  <a:solidFill>
                    <a:srgbClr val="000000"/>
                  </a:solidFill>
                  <a:cs typeface="Times New Roman" pitchFamily="18" charset="0"/>
                </a:rPr>
                <a:t>CH</a:t>
              </a:r>
              <a:r>
                <a:rPr lang="ar-SA" sz="1800" dirty="0" smtClean="0">
                  <a:solidFill>
                    <a:srgbClr val="000000"/>
                  </a:solidFill>
                  <a:latin typeface="StarSymbol" charset="0"/>
                  <a:cs typeface="Arial" charset="0"/>
                </a:rPr>
                <a:t>‏</a:t>
              </a:r>
              <a:endParaRPr lang="en-GB" sz="1800" dirty="0">
                <a:solidFill>
                  <a:srgbClr val="000000"/>
                </a:solidFill>
                <a:latin typeface="StarSymbol" charset="0"/>
                <a:cs typeface="Arial" charset="0"/>
              </a:endParaRPr>
            </a:p>
          </p:txBody>
        </p:sp>
        <p:sp>
          <p:nvSpPr>
            <p:cNvPr id="9241" name="Rectangle 24"/>
            <p:cNvSpPr>
              <a:spLocks noChangeArrowheads="1"/>
            </p:cNvSpPr>
            <p:nvPr/>
          </p:nvSpPr>
          <p:spPr bwMode="auto">
            <a:xfrm>
              <a:off x="3266" y="3695"/>
              <a:ext cx="1451" cy="221"/>
            </a:xfrm>
            <a:prstGeom prst="rect">
              <a:avLst/>
            </a:prstGeom>
            <a:noFill/>
            <a:ln w="9525">
              <a:noFill/>
              <a:round/>
              <a:headEnd/>
              <a:tailEnd/>
            </a:ln>
          </p:spPr>
          <p:txBody>
            <a:bodyPr lIns="90000" tIns="46800" rIns="90000" bIns="46800" anchor="ctr"/>
            <a:lstStyle/>
            <a:p>
              <a:pPr algn="ctr">
                <a:lnSpc>
                  <a:spcPct val="95000"/>
                </a:lnSpc>
                <a:spcBef>
                  <a:spcPts val="450"/>
                </a:spcBef>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rPr>
                <a:t>33,2</a:t>
              </a:r>
            </a:p>
          </p:txBody>
        </p:sp>
        <p:sp>
          <p:nvSpPr>
            <p:cNvPr id="9242" name="Rectangle 25"/>
            <p:cNvSpPr>
              <a:spLocks noChangeArrowheads="1"/>
            </p:cNvSpPr>
            <p:nvPr/>
          </p:nvSpPr>
          <p:spPr bwMode="auto">
            <a:xfrm>
              <a:off x="317" y="3695"/>
              <a:ext cx="2949" cy="221"/>
            </a:xfrm>
            <a:prstGeom prst="rect">
              <a:avLst/>
            </a:prstGeom>
            <a:noFill/>
            <a:ln w="9525">
              <a:noFill/>
              <a:round/>
              <a:headEnd/>
              <a:tailEnd/>
            </a:ln>
          </p:spPr>
          <p:txBody>
            <a:bodyPr lIns="90000" tIns="46800" rIns="90000" bIns="46800" anchor="ctr"/>
            <a:lstStyle/>
            <a:p>
              <a:pPr>
                <a:lnSpc>
                  <a:spcPct val="95000"/>
                </a:lnSpc>
                <a:spcBef>
                  <a:spcPts val="450"/>
                </a:spcBef>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smtClean="0">
                  <a:solidFill>
                    <a:srgbClr val="000000"/>
                  </a:solidFill>
                  <a:cs typeface="Arial" charset="0"/>
                </a:rPr>
                <a:t>H</a:t>
              </a:r>
              <a:r>
                <a:rPr lang="en-GB" sz="1800" baseline="-25000" dirty="0" smtClean="0">
                  <a:solidFill>
                    <a:srgbClr val="000000"/>
                  </a:solidFill>
                  <a:cs typeface="Arial" charset="0"/>
                </a:rPr>
                <a:t>2</a:t>
              </a:r>
              <a:endParaRPr lang="en-GB" sz="1800" dirty="0">
                <a:solidFill>
                  <a:srgbClr val="000000"/>
                </a:solidFill>
                <a:cs typeface="Arial" charset="0"/>
              </a:endParaRPr>
            </a:p>
          </p:txBody>
        </p:sp>
        <p:sp>
          <p:nvSpPr>
            <p:cNvPr id="9243" name="Rectangle 26"/>
            <p:cNvSpPr>
              <a:spLocks noChangeArrowheads="1"/>
            </p:cNvSpPr>
            <p:nvPr/>
          </p:nvSpPr>
          <p:spPr bwMode="auto">
            <a:xfrm>
              <a:off x="3266" y="3474"/>
              <a:ext cx="1451" cy="221"/>
            </a:xfrm>
            <a:prstGeom prst="rect">
              <a:avLst/>
            </a:prstGeom>
            <a:noFill/>
            <a:ln w="9525">
              <a:noFill/>
              <a:round/>
              <a:headEnd/>
              <a:tailEnd/>
            </a:ln>
          </p:spPr>
          <p:txBody>
            <a:bodyPr lIns="90000" tIns="46800" rIns="90000" bIns="46800" anchor="ctr"/>
            <a:lstStyle/>
            <a:p>
              <a:pPr algn="ctr">
                <a:lnSpc>
                  <a:spcPct val="95000"/>
                </a:lnSpc>
                <a:spcBef>
                  <a:spcPts val="450"/>
                </a:spcBef>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rPr>
                <a:t>209,4</a:t>
              </a:r>
            </a:p>
          </p:txBody>
        </p:sp>
        <p:sp>
          <p:nvSpPr>
            <p:cNvPr id="9244" name="Rectangle 27"/>
            <p:cNvSpPr>
              <a:spLocks noChangeArrowheads="1"/>
            </p:cNvSpPr>
            <p:nvPr/>
          </p:nvSpPr>
          <p:spPr bwMode="auto">
            <a:xfrm>
              <a:off x="317" y="3474"/>
              <a:ext cx="2949" cy="221"/>
            </a:xfrm>
            <a:prstGeom prst="rect">
              <a:avLst/>
            </a:prstGeom>
            <a:noFill/>
            <a:ln w="9525">
              <a:noFill/>
              <a:round/>
              <a:headEnd/>
              <a:tailEnd/>
            </a:ln>
          </p:spPr>
          <p:txBody>
            <a:bodyPr lIns="90000" tIns="46800" rIns="90000" bIns="46800" anchor="ctr"/>
            <a:lstStyle/>
            <a:p>
              <a:pPr>
                <a:lnSpc>
                  <a:spcPct val="95000"/>
                </a:lnSpc>
                <a:spcBef>
                  <a:spcPts val="450"/>
                </a:spcBef>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smtClean="0">
                  <a:solidFill>
                    <a:srgbClr val="000000"/>
                  </a:solidFill>
                  <a:cs typeface="Arial" charset="0"/>
                </a:rPr>
                <a:t>Kr</a:t>
              </a:r>
              <a:endParaRPr lang="en-GB" sz="1800" dirty="0">
                <a:solidFill>
                  <a:srgbClr val="000000"/>
                </a:solidFill>
                <a:cs typeface="Arial" charset="0"/>
              </a:endParaRPr>
            </a:p>
          </p:txBody>
        </p:sp>
        <p:sp>
          <p:nvSpPr>
            <p:cNvPr id="9245" name="Rectangle 28"/>
            <p:cNvSpPr>
              <a:spLocks noChangeArrowheads="1"/>
            </p:cNvSpPr>
            <p:nvPr/>
          </p:nvSpPr>
          <p:spPr bwMode="auto">
            <a:xfrm>
              <a:off x="3266" y="3253"/>
              <a:ext cx="1451" cy="221"/>
            </a:xfrm>
            <a:prstGeom prst="rect">
              <a:avLst/>
            </a:prstGeom>
            <a:noFill/>
            <a:ln w="9525">
              <a:noFill/>
              <a:round/>
              <a:headEnd/>
              <a:tailEnd/>
            </a:ln>
          </p:spPr>
          <p:txBody>
            <a:bodyPr lIns="90000" tIns="46800" rIns="90000" bIns="46800" anchor="ctr"/>
            <a:lstStyle/>
            <a:p>
              <a:pPr algn="ctr">
                <a:lnSpc>
                  <a:spcPct val="95000"/>
                </a:lnSpc>
                <a:spcBef>
                  <a:spcPts val="450"/>
                </a:spcBef>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rPr>
                <a:t>191,1</a:t>
              </a:r>
            </a:p>
          </p:txBody>
        </p:sp>
        <p:sp>
          <p:nvSpPr>
            <p:cNvPr id="9246" name="Rectangle 29"/>
            <p:cNvSpPr>
              <a:spLocks noChangeArrowheads="1"/>
            </p:cNvSpPr>
            <p:nvPr/>
          </p:nvSpPr>
          <p:spPr bwMode="auto">
            <a:xfrm>
              <a:off x="317" y="3253"/>
              <a:ext cx="2949" cy="221"/>
            </a:xfrm>
            <a:prstGeom prst="rect">
              <a:avLst/>
            </a:prstGeom>
            <a:noFill/>
            <a:ln w="9525">
              <a:noFill/>
              <a:round/>
              <a:headEnd/>
              <a:tailEnd/>
            </a:ln>
          </p:spPr>
          <p:txBody>
            <a:bodyPr lIns="90000" tIns="46800" rIns="90000" bIns="46800" anchor="ctr"/>
            <a:lstStyle/>
            <a:p>
              <a:pPr>
                <a:lnSpc>
                  <a:spcPct val="95000"/>
                </a:lnSpc>
                <a:spcBef>
                  <a:spcPts val="450"/>
                </a:spcBef>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smtClean="0">
                  <a:solidFill>
                    <a:srgbClr val="000000"/>
                  </a:solidFill>
                  <a:cs typeface="Arial" charset="0"/>
                </a:rPr>
                <a:t>CH</a:t>
              </a:r>
              <a:r>
                <a:rPr lang="en-GB" sz="1800" baseline="-25000" dirty="0" smtClean="0">
                  <a:solidFill>
                    <a:srgbClr val="000000"/>
                  </a:solidFill>
                  <a:cs typeface="Arial" charset="0"/>
                </a:rPr>
                <a:t>4</a:t>
              </a:r>
              <a:endParaRPr lang="en-GB" sz="1800" dirty="0">
                <a:solidFill>
                  <a:srgbClr val="000000"/>
                </a:solidFill>
                <a:cs typeface="Arial" charset="0"/>
              </a:endParaRPr>
            </a:p>
          </p:txBody>
        </p:sp>
        <p:sp>
          <p:nvSpPr>
            <p:cNvPr id="9247" name="Rectangle 30"/>
            <p:cNvSpPr>
              <a:spLocks noChangeArrowheads="1"/>
            </p:cNvSpPr>
            <p:nvPr/>
          </p:nvSpPr>
          <p:spPr bwMode="auto">
            <a:xfrm>
              <a:off x="3266" y="3032"/>
              <a:ext cx="1451" cy="221"/>
            </a:xfrm>
            <a:prstGeom prst="rect">
              <a:avLst/>
            </a:prstGeom>
            <a:noFill/>
            <a:ln w="9525">
              <a:noFill/>
              <a:round/>
              <a:headEnd/>
              <a:tailEnd/>
            </a:ln>
          </p:spPr>
          <p:txBody>
            <a:bodyPr lIns="90000" tIns="46800" rIns="90000" bIns="46800" anchor="ctr"/>
            <a:lstStyle/>
            <a:p>
              <a:pPr algn="ctr">
                <a:lnSpc>
                  <a:spcPct val="95000"/>
                </a:lnSpc>
                <a:spcBef>
                  <a:spcPts val="450"/>
                </a:spcBef>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rPr>
                <a:t>5,21</a:t>
              </a:r>
            </a:p>
          </p:txBody>
        </p:sp>
        <p:sp>
          <p:nvSpPr>
            <p:cNvPr id="9248" name="Rectangle 31"/>
            <p:cNvSpPr>
              <a:spLocks noChangeArrowheads="1"/>
            </p:cNvSpPr>
            <p:nvPr/>
          </p:nvSpPr>
          <p:spPr bwMode="auto">
            <a:xfrm>
              <a:off x="317" y="3032"/>
              <a:ext cx="2949" cy="221"/>
            </a:xfrm>
            <a:prstGeom prst="rect">
              <a:avLst/>
            </a:prstGeom>
            <a:noFill/>
            <a:ln w="9525">
              <a:noFill/>
              <a:round/>
              <a:headEnd/>
              <a:tailEnd/>
            </a:ln>
          </p:spPr>
          <p:txBody>
            <a:bodyPr lIns="90000" tIns="46800" rIns="90000" bIns="46800" anchor="ctr"/>
            <a:lstStyle/>
            <a:p>
              <a:pPr>
                <a:lnSpc>
                  <a:spcPct val="95000"/>
                </a:lnSpc>
                <a:spcBef>
                  <a:spcPts val="450"/>
                </a:spcBef>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smtClean="0">
                  <a:solidFill>
                    <a:srgbClr val="000000"/>
                  </a:solidFill>
                  <a:cs typeface="Arial" charset="0"/>
                </a:rPr>
                <a:t>He</a:t>
              </a:r>
              <a:r>
                <a:rPr lang="ar-SA" sz="1800" dirty="0" smtClean="0">
                  <a:solidFill>
                    <a:srgbClr val="000000"/>
                  </a:solidFill>
                  <a:cs typeface="Arial" charset="0"/>
                </a:rPr>
                <a:t>‏</a:t>
              </a:r>
              <a:endParaRPr lang="en-GB" sz="1800" dirty="0">
                <a:solidFill>
                  <a:srgbClr val="000000"/>
                </a:solidFill>
                <a:cs typeface="Arial" charset="0"/>
              </a:endParaRPr>
            </a:p>
          </p:txBody>
        </p:sp>
        <p:sp>
          <p:nvSpPr>
            <p:cNvPr id="9249" name="Rectangle 32"/>
            <p:cNvSpPr>
              <a:spLocks noChangeArrowheads="1"/>
            </p:cNvSpPr>
            <p:nvPr/>
          </p:nvSpPr>
          <p:spPr bwMode="auto">
            <a:xfrm>
              <a:off x="3266" y="2811"/>
              <a:ext cx="1451" cy="221"/>
            </a:xfrm>
            <a:prstGeom prst="rect">
              <a:avLst/>
            </a:prstGeom>
            <a:noFill/>
            <a:ln w="9525">
              <a:noFill/>
              <a:round/>
              <a:headEnd/>
              <a:tailEnd/>
            </a:ln>
          </p:spPr>
          <p:txBody>
            <a:bodyPr lIns="90000" tIns="46800" rIns="90000" bIns="46800" anchor="ctr"/>
            <a:lstStyle/>
            <a:p>
              <a:pPr algn="ctr">
                <a:lnSpc>
                  <a:spcPct val="95000"/>
                </a:lnSpc>
                <a:spcBef>
                  <a:spcPts val="450"/>
                </a:spcBef>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rPr>
                <a:t>44,4</a:t>
              </a:r>
            </a:p>
          </p:txBody>
        </p:sp>
        <p:sp>
          <p:nvSpPr>
            <p:cNvPr id="9250" name="Rectangle 33"/>
            <p:cNvSpPr>
              <a:spLocks noChangeArrowheads="1"/>
            </p:cNvSpPr>
            <p:nvPr/>
          </p:nvSpPr>
          <p:spPr bwMode="auto">
            <a:xfrm>
              <a:off x="317" y="2811"/>
              <a:ext cx="2949" cy="221"/>
            </a:xfrm>
            <a:prstGeom prst="rect">
              <a:avLst/>
            </a:prstGeom>
            <a:noFill/>
            <a:ln w="9525">
              <a:noFill/>
              <a:round/>
              <a:headEnd/>
              <a:tailEnd/>
            </a:ln>
          </p:spPr>
          <p:txBody>
            <a:bodyPr lIns="90000" tIns="46800" rIns="90000" bIns="46800" anchor="ctr"/>
            <a:lstStyle/>
            <a:p>
              <a:pPr>
                <a:lnSpc>
                  <a:spcPct val="95000"/>
                </a:lnSpc>
                <a:spcBef>
                  <a:spcPts val="450"/>
                </a:spcBef>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smtClean="0">
                  <a:solidFill>
                    <a:srgbClr val="000000"/>
                  </a:solidFill>
                  <a:cs typeface="Arial" charset="0"/>
                </a:rPr>
                <a:t>Ne</a:t>
              </a:r>
              <a:r>
                <a:rPr lang="ar-SA" sz="1800" dirty="0" smtClean="0">
                  <a:solidFill>
                    <a:srgbClr val="000000"/>
                  </a:solidFill>
                  <a:cs typeface="Arial" charset="0"/>
                </a:rPr>
                <a:t>‏</a:t>
              </a:r>
              <a:endParaRPr lang="en-GB" sz="1800" dirty="0">
                <a:solidFill>
                  <a:srgbClr val="000000"/>
                </a:solidFill>
                <a:cs typeface="Arial" charset="0"/>
              </a:endParaRPr>
            </a:p>
          </p:txBody>
        </p:sp>
        <p:sp>
          <p:nvSpPr>
            <p:cNvPr id="9251" name="Rectangle 34"/>
            <p:cNvSpPr>
              <a:spLocks noChangeArrowheads="1"/>
            </p:cNvSpPr>
            <p:nvPr/>
          </p:nvSpPr>
          <p:spPr bwMode="auto">
            <a:xfrm>
              <a:off x="3266" y="2590"/>
              <a:ext cx="1451" cy="221"/>
            </a:xfrm>
            <a:prstGeom prst="rect">
              <a:avLst/>
            </a:prstGeom>
            <a:noFill/>
            <a:ln w="9525">
              <a:noFill/>
              <a:round/>
              <a:headEnd/>
              <a:tailEnd/>
            </a:ln>
          </p:spPr>
          <p:txBody>
            <a:bodyPr lIns="90000" tIns="46800" rIns="90000" bIns="46800" anchor="ctr"/>
            <a:lstStyle/>
            <a:p>
              <a:pPr algn="ctr">
                <a:lnSpc>
                  <a:spcPct val="95000"/>
                </a:lnSpc>
                <a:spcBef>
                  <a:spcPts val="450"/>
                </a:spcBef>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rPr>
                <a:t>304,2</a:t>
              </a:r>
            </a:p>
          </p:txBody>
        </p:sp>
        <p:sp>
          <p:nvSpPr>
            <p:cNvPr id="9252" name="Rectangle 35"/>
            <p:cNvSpPr>
              <a:spLocks noChangeArrowheads="1"/>
            </p:cNvSpPr>
            <p:nvPr/>
          </p:nvSpPr>
          <p:spPr bwMode="auto">
            <a:xfrm>
              <a:off x="317" y="2590"/>
              <a:ext cx="2949" cy="221"/>
            </a:xfrm>
            <a:prstGeom prst="rect">
              <a:avLst/>
            </a:prstGeom>
            <a:noFill/>
            <a:ln w="9525">
              <a:noFill/>
              <a:round/>
              <a:headEnd/>
              <a:tailEnd/>
            </a:ln>
          </p:spPr>
          <p:txBody>
            <a:bodyPr lIns="90000" tIns="46800" rIns="90000" bIns="46800" anchor="ctr"/>
            <a:lstStyle/>
            <a:p>
              <a:pPr>
                <a:lnSpc>
                  <a:spcPct val="95000"/>
                </a:lnSpc>
                <a:spcBef>
                  <a:spcPts val="450"/>
                </a:spcBef>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smtClean="0">
                  <a:solidFill>
                    <a:srgbClr val="000000"/>
                  </a:solidFill>
                  <a:cs typeface="Arial" charset="0"/>
                </a:rPr>
                <a:t>CO</a:t>
              </a:r>
              <a:r>
                <a:rPr lang="en-GB" sz="1800" baseline="-25000" dirty="0" smtClean="0">
                  <a:solidFill>
                    <a:srgbClr val="000000"/>
                  </a:solidFill>
                  <a:cs typeface="Arial" charset="0"/>
                </a:rPr>
                <a:t>2</a:t>
              </a:r>
              <a:r>
                <a:rPr lang="ar-SA" sz="1800" dirty="0" smtClean="0">
                  <a:solidFill>
                    <a:srgbClr val="000000"/>
                  </a:solidFill>
                  <a:cs typeface="Arial" charset="0"/>
                </a:rPr>
                <a:t>‏</a:t>
              </a:r>
              <a:endParaRPr lang="en-GB" sz="1800" dirty="0">
                <a:solidFill>
                  <a:srgbClr val="000000"/>
                </a:solidFill>
                <a:cs typeface="Arial" charset="0"/>
              </a:endParaRPr>
            </a:p>
          </p:txBody>
        </p:sp>
        <p:sp>
          <p:nvSpPr>
            <p:cNvPr id="9253" name="Rectangle 36"/>
            <p:cNvSpPr>
              <a:spLocks noChangeArrowheads="1"/>
            </p:cNvSpPr>
            <p:nvPr/>
          </p:nvSpPr>
          <p:spPr bwMode="auto">
            <a:xfrm>
              <a:off x="3266" y="2369"/>
              <a:ext cx="1451" cy="221"/>
            </a:xfrm>
            <a:prstGeom prst="rect">
              <a:avLst/>
            </a:prstGeom>
            <a:noFill/>
            <a:ln w="9525">
              <a:noFill/>
              <a:round/>
              <a:headEnd/>
              <a:tailEnd/>
            </a:ln>
          </p:spPr>
          <p:txBody>
            <a:bodyPr lIns="90000" tIns="46800" rIns="90000" bIns="46800" anchor="ctr"/>
            <a:lstStyle/>
            <a:p>
              <a:pPr algn="ctr">
                <a:lnSpc>
                  <a:spcPct val="95000"/>
                </a:lnSpc>
                <a:spcBef>
                  <a:spcPts val="450"/>
                </a:spcBef>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rPr>
                <a:t>150,7</a:t>
              </a:r>
            </a:p>
          </p:txBody>
        </p:sp>
        <p:sp>
          <p:nvSpPr>
            <p:cNvPr id="9254" name="Rectangle 37"/>
            <p:cNvSpPr>
              <a:spLocks noChangeArrowheads="1"/>
            </p:cNvSpPr>
            <p:nvPr/>
          </p:nvSpPr>
          <p:spPr bwMode="auto">
            <a:xfrm>
              <a:off x="317" y="2369"/>
              <a:ext cx="2949" cy="221"/>
            </a:xfrm>
            <a:prstGeom prst="rect">
              <a:avLst/>
            </a:prstGeom>
            <a:noFill/>
            <a:ln w="9525">
              <a:noFill/>
              <a:round/>
              <a:headEnd/>
              <a:tailEnd/>
            </a:ln>
          </p:spPr>
          <p:txBody>
            <a:bodyPr lIns="90000" tIns="46800" rIns="90000" bIns="46800" anchor="ctr"/>
            <a:lstStyle/>
            <a:p>
              <a:pPr>
                <a:lnSpc>
                  <a:spcPct val="95000"/>
                </a:lnSpc>
                <a:spcBef>
                  <a:spcPts val="450"/>
                </a:spcBef>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err="1" smtClean="0">
                  <a:solidFill>
                    <a:srgbClr val="000000"/>
                  </a:solidFill>
                  <a:cs typeface="Arial" charset="0"/>
                </a:rPr>
                <a:t>Ar</a:t>
              </a:r>
              <a:r>
                <a:rPr lang="ar-SA" sz="1800" dirty="0" smtClean="0">
                  <a:solidFill>
                    <a:srgbClr val="000000"/>
                  </a:solidFill>
                  <a:cs typeface="Arial" charset="0"/>
                </a:rPr>
                <a:t>‏</a:t>
              </a:r>
              <a:endParaRPr lang="en-GB" sz="1800" dirty="0">
                <a:solidFill>
                  <a:srgbClr val="000000"/>
                </a:solidFill>
                <a:cs typeface="Arial" charset="0"/>
              </a:endParaRPr>
            </a:p>
          </p:txBody>
        </p:sp>
        <p:sp>
          <p:nvSpPr>
            <p:cNvPr id="9255" name="Rectangle 38"/>
            <p:cNvSpPr>
              <a:spLocks noChangeArrowheads="1"/>
            </p:cNvSpPr>
            <p:nvPr/>
          </p:nvSpPr>
          <p:spPr bwMode="auto">
            <a:xfrm>
              <a:off x="3266" y="2148"/>
              <a:ext cx="1451" cy="221"/>
            </a:xfrm>
            <a:prstGeom prst="rect">
              <a:avLst/>
            </a:prstGeom>
            <a:noFill/>
            <a:ln w="9525">
              <a:noFill/>
              <a:round/>
              <a:headEnd/>
              <a:tailEnd/>
            </a:ln>
          </p:spPr>
          <p:txBody>
            <a:bodyPr lIns="90000" tIns="46800" rIns="90000" bIns="46800" anchor="ctr"/>
            <a:lstStyle/>
            <a:p>
              <a:pPr algn="ctr">
                <a:lnSpc>
                  <a:spcPct val="95000"/>
                </a:lnSpc>
                <a:spcBef>
                  <a:spcPts val="450"/>
                </a:spcBef>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rPr>
                <a:t>154,8</a:t>
              </a:r>
            </a:p>
          </p:txBody>
        </p:sp>
        <p:sp>
          <p:nvSpPr>
            <p:cNvPr id="9256" name="Rectangle 39"/>
            <p:cNvSpPr>
              <a:spLocks noChangeArrowheads="1"/>
            </p:cNvSpPr>
            <p:nvPr/>
          </p:nvSpPr>
          <p:spPr bwMode="auto">
            <a:xfrm>
              <a:off x="317" y="2148"/>
              <a:ext cx="2949" cy="221"/>
            </a:xfrm>
            <a:prstGeom prst="rect">
              <a:avLst/>
            </a:prstGeom>
            <a:noFill/>
            <a:ln w="9525">
              <a:noFill/>
              <a:round/>
              <a:headEnd/>
              <a:tailEnd/>
            </a:ln>
          </p:spPr>
          <p:txBody>
            <a:bodyPr lIns="90000" tIns="46800" rIns="90000" bIns="46800" anchor="ctr"/>
            <a:lstStyle/>
            <a:p>
              <a:pPr>
                <a:lnSpc>
                  <a:spcPct val="95000"/>
                </a:lnSpc>
                <a:spcBef>
                  <a:spcPts val="450"/>
                </a:spcBef>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smtClean="0">
                  <a:solidFill>
                    <a:srgbClr val="000000"/>
                  </a:solidFill>
                  <a:cs typeface="Arial" charset="0"/>
                </a:rPr>
                <a:t>O</a:t>
              </a:r>
              <a:r>
                <a:rPr lang="en-GB" sz="1800" baseline="-25000" dirty="0" smtClean="0">
                  <a:solidFill>
                    <a:srgbClr val="000000"/>
                  </a:solidFill>
                  <a:cs typeface="Arial" charset="0"/>
                </a:rPr>
                <a:t>2</a:t>
              </a:r>
              <a:r>
                <a:rPr lang="ar-SA" sz="1800" dirty="0" smtClean="0">
                  <a:solidFill>
                    <a:srgbClr val="000000"/>
                  </a:solidFill>
                  <a:cs typeface="Arial" charset="0"/>
                </a:rPr>
                <a:t>‏</a:t>
              </a:r>
              <a:endParaRPr lang="en-GB" sz="1800" dirty="0">
                <a:solidFill>
                  <a:srgbClr val="000000"/>
                </a:solidFill>
                <a:cs typeface="Arial" charset="0"/>
              </a:endParaRPr>
            </a:p>
          </p:txBody>
        </p:sp>
        <p:sp>
          <p:nvSpPr>
            <p:cNvPr id="9257" name="Rectangle 40"/>
            <p:cNvSpPr>
              <a:spLocks noChangeArrowheads="1"/>
            </p:cNvSpPr>
            <p:nvPr/>
          </p:nvSpPr>
          <p:spPr bwMode="auto">
            <a:xfrm>
              <a:off x="3266" y="1927"/>
              <a:ext cx="1451" cy="221"/>
            </a:xfrm>
            <a:prstGeom prst="rect">
              <a:avLst/>
            </a:prstGeom>
            <a:noFill/>
            <a:ln w="9525">
              <a:noFill/>
              <a:round/>
              <a:headEnd/>
              <a:tailEnd/>
            </a:ln>
          </p:spPr>
          <p:txBody>
            <a:bodyPr lIns="90000" tIns="46800" rIns="90000" bIns="46800" anchor="ctr"/>
            <a:lstStyle/>
            <a:p>
              <a:pPr algn="ctr">
                <a:lnSpc>
                  <a:spcPct val="95000"/>
                </a:lnSpc>
                <a:spcBef>
                  <a:spcPts val="450"/>
                </a:spcBef>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rPr>
                <a:t>126,3</a:t>
              </a:r>
            </a:p>
          </p:txBody>
        </p:sp>
        <p:sp>
          <p:nvSpPr>
            <p:cNvPr id="9258" name="Rectangle 41"/>
            <p:cNvSpPr>
              <a:spLocks noChangeArrowheads="1"/>
            </p:cNvSpPr>
            <p:nvPr/>
          </p:nvSpPr>
          <p:spPr bwMode="auto">
            <a:xfrm>
              <a:off x="317" y="1927"/>
              <a:ext cx="2949" cy="221"/>
            </a:xfrm>
            <a:prstGeom prst="rect">
              <a:avLst/>
            </a:prstGeom>
            <a:noFill/>
            <a:ln w="9525">
              <a:noFill/>
              <a:round/>
              <a:headEnd/>
              <a:tailEnd/>
            </a:ln>
          </p:spPr>
          <p:txBody>
            <a:bodyPr lIns="90000" tIns="46800" rIns="90000" bIns="46800" anchor="ctr"/>
            <a:lstStyle/>
            <a:p>
              <a:pPr>
                <a:lnSpc>
                  <a:spcPct val="95000"/>
                </a:lnSpc>
                <a:spcBef>
                  <a:spcPts val="450"/>
                </a:spcBef>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smtClean="0">
                  <a:solidFill>
                    <a:srgbClr val="000000"/>
                  </a:solidFill>
                  <a:cs typeface="Arial" charset="0"/>
                </a:rPr>
                <a:t>N</a:t>
              </a:r>
              <a:r>
                <a:rPr lang="en-GB" sz="1800" baseline="-25000" dirty="0" smtClean="0">
                  <a:solidFill>
                    <a:srgbClr val="000000"/>
                  </a:solidFill>
                  <a:cs typeface="Arial" charset="0"/>
                </a:rPr>
                <a:t>2</a:t>
              </a:r>
              <a:r>
                <a:rPr lang="ar-SA" sz="1800" dirty="0" smtClean="0">
                  <a:solidFill>
                    <a:srgbClr val="000000"/>
                  </a:solidFill>
                  <a:cs typeface="Arial" charset="0"/>
                </a:rPr>
                <a:t>‏</a:t>
              </a:r>
              <a:endParaRPr lang="en-GB" sz="1800" dirty="0">
                <a:solidFill>
                  <a:srgbClr val="000000"/>
                </a:solidFill>
                <a:cs typeface="Arial" charset="0"/>
              </a:endParaRPr>
            </a:p>
          </p:txBody>
        </p:sp>
        <p:sp>
          <p:nvSpPr>
            <p:cNvPr id="9259" name="Rectangle 42"/>
            <p:cNvSpPr>
              <a:spLocks noChangeArrowheads="1"/>
            </p:cNvSpPr>
            <p:nvPr/>
          </p:nvSpPr>
          <p:spPr bwMode="auto">
            <a:xfrm>
              <a:off x="3266" y="1610"/>
              <a:ext cx="1451" cy="317"/>
            </a:xfrm>
            <a:prstGeom prst="rect">
              <a:avLst/>
            </a:prstGeom>
            <a:noFill/>
            <a:ln w="9525">
              <a:noFill/>
              <a:round/>
              <a:headEnd/>
              <a:tailEnd/>
            </a:ln>
          </p:spPr>
          <p:txBody>
            <a:bodyPr lIns="90000" tIns="46800" rIns="90000" bIns="46800" anchor="ctr"/>
            <a:lstStyle/>
            <a:p>
              <a:pPr algn="ctr">
                <a:lnSpc>
                  <a:spcPct val="95000"/>
                </a:lnSpc>
                <a:spcBef>
                  <a:spcPts val="400"/>
                </a:spcBef>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cs typeface="Arial" charset="0"/>
                </a:rPr>
                <a:t>K</a:t>
              </a:r>
            </a:p>
          </p:txBody>
        </p:sp>
        <p:sp>
          <p:nvSpPr>
            <p:cNvPr id="9260" name="Line 43"/>
            <p:cNvSpPr>
              <a:spLocks noChangeShapeType="1"/>
            </p:cNvSpPr>
            <p:nvPr/>
          </p:nvSpPr>
          <p:spPr bwMode="auto">
            <a:xfrm>
              <a:off x="317" y="1247"/>
              <a:ext cx="5792" cy="1"/>
            </a:xfrm>
            <a:prstGeom prst="line">
              <a:avLst/>
            </a:prstGeom>
            <a:noFill/>
            <a:ln w="9360">
              <a:solidFill>
                <a:srgbClr val="000000"/>
              </a:solidFill>
              <a:miter lim="800000"/>
              <a:headEnd/>
              <a:tailEnd/>
            </a:ln>
          </p:spPr>
          <p:txBody>
            <a:bodyPr/>
            <a:lstStyle/>
            <a:p>
              <a:endParaRPr lang="it-IT"/>
            </a:p>
          </p:txBody>
        </p:sp>
        <p:sp>
          <p:nvSpPr>
            <p:cNvPr id="9261" name="Line 44"/>
            <p:cNvSpPr>
              <a:spLocks noChangeShapeType="1"/>
            </p:cNvSpPr>
            <p:nvPr/>
          </p:nvSpPr>
          <p:spPr bwMode="auto">
            <a:xfrm>
              <a:off x="317" y="4579"/>
              <a:ext cx="5792" cy="1"/>
            </a:xfrm>
            <a:prstGeom prst="line">
              <a:avLst/>
            </a:prstGeom>
            <a:noFill/>
            <a:ln w="9360">
              <a:solidFill>
                <a:srgbClr val="000000"/>
              </a:solidFill>
              <a:miter lim="800000"/>
              <a:headEnd/>
              <a:tailEnd/>
            </a:ln>
          </p:spPr>
          <p:txBody>
            <a:bodyPr/>
            <a:lstStyle/>
            <a:p>
              <a:endParaRPr lang="it-IT"/>
            </a:p>
          </p:txBody>
        </p:sp>
        <p:sp>
          <p:nvSpPr>
            <p:cNvPr id="9262" name="Line 45"/>
            <p:cNvSpPr>
              <a:spLocks noChangeShapeType="1"/>
            </p:cNvSpPr>
            <p:nvPr/>
          </p:nvSpPr>
          <p:spPr bwMode="auto">
            <a:xfrm>
              <a:off x="317" y="1247"/>
              <a:ext cx="1" cy="3332"/>
            </a:xfrm>
            <a:prstGeom prst="line">
              <a:avLst/>
            </a:prstGeom>
            <a:noFill/>
            <a:ln w="9360">
              <a:solidFill>
                <a:srgbClr val="000000"/>
              </a:solidFill>
              <a:miter lim="800000"/>
              <a:headEnd/>
              <a:tailEnd/>
            </a:ln>
          </p:spPr>
          <p:txBody>
            <a:bodyPr/>
            <a:lstStyle/>
            <a:p>
              <a:endParaRPr lang="it-IT"/>
            </a:p>
          </p:txBody>
        </p:sp>
        <p:sp>
          <p:nvSpPr>
            <p:cNvPr id="9263" name="Line 46"/>
            <p:cNvSpPr>
              <a:spLocks noChangeShapeType="1"/>
            </p:cNvSpPr>
            <p:nvPr/>
          </p:nvSpPr>
          <p:spPr bwMode="auto">
            <a:xfrm>
              <a:off x="6109" y="1247"/>
              <a:ext cx="1" cy="3332"/>
            </a:xfrm>
            <a:prstGeom prst="line">
              <a:avLst/>
            </a:prstGeom>
            <a:noFill/>
            <a:ln w="9360">
              <a:solidFill>
                <a:srgbClr val="000000"/>
              </a:solidFill>
              <a:miter lim="800000"/>
              <a:headEnd/>
              <a:tailEnd/>
            </a:ln>
          </p:spPr>
          <p:txBody>
            <a:bodyPr/>
            <a:lstStyle/>
            <a:p>
              <a:endParaRPr lang="it-IT"/>
            </a:p>
          </p:txBody>
        </p:sp>
        <p:sp>
          <p:nvSpPr>
            <p:cNvPr id="9264" name="Line 47"/>
            <p:cNvSpPr>
              <a:spLocks noChangeShapeType="1"/>
            </p:cNvSpPr>
            <p:nvPr/>
          </p:nvSpPr>
          <p:spPr bwMode="auto">
            <a:xfrm>
              <a:off x="317" y="1927"/>
              <a:ext cx="5792" cy="1"/>
            </a:xfrm>
            <a:prstGeom prst="line">
              <a:avLst/>
            </a:prstGeom>
            <a:noFill/>
            <a:ln w="9360">
              <a:solidFill>
                <a:srgbClr val="000000"/>
              </a:solidFill>
              <a:miter lim="800000"/>
              <a:headEnd/>
              <a:tailEnd/>
            </a:ln>
          </p:spPr>
          <p:txBody>
            <a:bodyPr/>
            <a:lstStyle/>
            <a:p>
              <a:endParaRPr lang="it-IT"/>
            </a:p>
          </p:txBody>
        </p:sp>
        <p:sp>
          <p:nvSpPr>
            <p:cNvPr id="9265" name="Line 48"/>
            <p:cNvSpPr>
              <a:spLocks noChangeShapeType="1"/>
            </p:cNvSpPr>
            <p:nvPr/>
          </p:nvSpPr>
          <p:spPr bwMode="auto">
            <a:xfrm>
              <a:off x="3266" y="1247"/>
              <a:ext cx="1" cy="3332"/>
            </a:xfrm>
            <a:prstGeom prst="line">
              <a:avLst/>
            </a:prstGeom>
            <a:noFill/>
            <a:ln w="9360">
              <a:solidFill>
                <a:srgbClr val="000000"/>
              </a:solidFill>
              <a:miter lim="800000"/>
              <a:headEnd/>
              <a:tailEnd/>
            </a:ln>
          </p:spPr>
          <p:txBody>
            <a:bodyPr/>
            <a:lstStyle/>
            <a:p>
              <a:endParaRPr lang="it-IT"/>
            </a:p>
          </p:txBody>
        </p:sp>
        <p:sp>
          <p:nvSpPr>
            <p:cNvPr id="9266" name="Line 49"/>
            <p:cNvSpPr>
              <a:spLocks noChangeShapeType="1"/>
            </p:cNvSpPr>
            <p:nvPr/>
          </p:nvSpPr>
          <p:spPr bwMode="auto">
            <a:xfrm>
              <a:off x="317" y="2148"/>
              <a:ext cx="5792" cy="1"/>
            </a:xfrm>
            <a:prstGeom prst="line">
              <a:avLst/>
            </a:prstGeom>
            <a:noFill/>
            <a:ln w="9360">
              <a:solidFill>
                <a:srgbClr val="000000"/>
              </a:solidFill>
              <a:miter lim="800000"/>
              <a:headEnd/>
              <a:tailEnd/>
            </a:ln>
          </p:spPr>
          <p:txBody>
            <a:bodyPr/>
            <a:lstStyle/>
            <a:p>
              <a:endParaRPr lang="it-IT"/>
            </a:p>
          </p:txBody>
        </p:sp>
        <p:sp>
          <p:nvSpPr>
            <p:cNvPr id="9267" name="Line 50"/>
            <p:cNvSpPr>
              <a:spLocks noChangeShapeType="1"/>
            </p:cNvSpPr>
            <p:nvPr/>
          </p:nvSpPr>
          <p:spPr bwMode="auto">
            <a:xfrm>
              <a:off x="317" y="2369"/>
              <a:ext cx="5792" cy="1"/>
            </a:xfrm>
            <a:prstGeom prst="line">
              <a:avLst/>
            </a:prstGeom>
            <a:noFill/>
            <a:ln w="9360">
              <a:solidFill>
                <a:srgbClr val="000000"/>
              </a:solidFill>
              <a:miter lim="800000"/>
              <a:headEnd/>
              <a:tailEnd/>
            </a:ln>
          </p:spPr>
          <p:txBody>
            <a:bodyPr/>
            <a:lstStyle/>
            <a:p>
              <a:endParaRPr lang="it-IT"/>
            </a:p>
          </p:txBody>
        </p:sp>
        <p:sp>
          <p:nvSpPr>
            <p:cNvPr id="9268" name="Line 51"/>
            <p:cNvSpPr>
              <a:spLocks noChangeShapeType="1"/>
            </p:cNvSpPr>
            <p:nvPr/>
          </p:nvSpPr>
          <p:spPr bwMode="auto">
            <a:xfrm>
              <a:off x="317" y="2590"/>
              <a:ext cx="5792" cy="1"/>
            </a:xfrm>
            <a:prstGeom prst="line">
              <a:avLst/>
            </a:prstGeom>
            <a:noFill/>
            <a:ln w="9360">
              <a:solidFill>
                <a:srgbClr val="000000"/>
              </a:solidFill>
              <a:miter lim="800000"/>
              <a:headEnd/>
              <a:tailEnd/>
            </a:ln>
          </p:spPr>
          <p:txBody>
            <a:bodyPr/>
            <a:lstStyle/>
            <a:p>
              <a:endParaRPr lang="it-IT"/>
            </a:p>
          </p:txBody>
        </p:sp>
        <p:sp>
          <p:nvSpPr>
            <p:cNvPr id="9269" name="Line 52"/>
            <p:cNvSpPr>
              <a:spLocks noChangeShapeType="1"/>
            </p:cNvSpPr>
            <p:nvPr/>
          </p:nvSpPr>
          <p:spPr bwMode="auto">
            <a:xfrm>
              <a:off x="317" y="2811"/>
              <a:ext cx="5792" cy="1"/>
            </a:xfrm>
            <a:prstGeom prst="line">
              <a:avLst/>
            </a:prstGeom>
            <a:noFill/>
            <a:ln w="9360">
              <a:solidFill>
                <a:srgbClr val="000000"/>
              </a:solidFill>
              <a:miter lim="800000"/>
              <a:headEnd/>
              <a:tailEnd/>
            </a:ln>
          </p:spPr>
          <p:txBody>
            <a:bodyPr/>
            <a:lstStyle/>
            <a:p>
              <a:endParaRPr lang="it-IT"/>
            </a:p>
          </p:txBody>
        </p:sp>
        <p:sp>
          <p:nvSpPr>
            <p:cNvPr id="9270" name="Line 53"/>
            <p:cNvSpPr>
              <a:spLocks noChangeShapeType="1"/>
            </p:cNvSpPr>
            <p:nvPr/>
          </p:nvSpPr>
          <p:spPr bwMode="auto">
            <a:xfrm>
              <a:off x="317" y="3032"/>
              <a:ext cx="5792" cy="1"/>
            </a:xfrm>
            <a:prstGeom prst="line">
              <a:avLst/>
            </a:prstGeom>
            <a:noFill/>
            <a:ln w="9360">
              <a:solidFill>
                <a:srgbClr val="000000"/>
              </a:solidFill>
              <a:miter lim="800000"/>
              <a:headEnd/>
              <a:tailEnd/>
            </a:ln>
          </p:spPr>
          <p:txBody>
            <a:bodyPr/>
            <a:lstStyle/>
            <a:p>
              <a:endParaRPr lang="it-IT"/>
            </a:p>
          </p:txBody>
        </p:sp>
        <p:sp>
          <p:nvSpPr>
            <p:cNvPr id="9271" name="Line 54"/>
            <p:cNvSpPr>
              <a:spLocks noChangeShapeType="1"/>
            </p:cNvSpPr>
            <p:nvPr/>
          </p:nvSpPr>
          <p:spPr bwMode="auto">
            <a:xfrm>
              <a:off x="317" y="3253"/>
              <a:ext cx="5792" cy="1"/>
            </a:xfrm>
            <a:prstGeom prst="line">
              <a:avLst/>
            </a:prstGeom>
            <a:noFill/>
            <a:ln w="9360">
              <a:solidFill>
                <a:srgbClr val="000000"/>
              </a:solidFill>
              <a:miter lim="800000"/>
              <a:headEnd/>
              <a:tailEnd/>
            </a:ln>
          </p:spPr>
          <p:txBody>
            <a:bodyPr/>
            <a:lstStyle/>
            <a:p>
              <a:endParaRPr lang="it-IT"/>
            </a:p>
          </p:txBody>
        </p:sp>
        <p:sp>
          <p:nvSpPr>
            <p:cNvPr id="9272" name="Line 55"/>
            <p:cNvSpPr>
              <a:spLocks noChangeShapeType="1"/>
            </p:cNvSpPr>
            <p:nvPr/>
          </p:nvSpPr>
          <p:spPr bwMode="auto">
            <a:xfrm>
              <a:off x="317" y="3474"/>
              <a:ext cx="5792" cy="1"/>
            </a:xfrm>
            <a:prstGeom prst="line">
              <a:avLst/>
            </a:prstGeom>
            <a:noFill/>
            <a:ln w="9360">
              <a:solidFill>
                <a:srgbClr val="000000"/>
              </a:solidFill>
              <a:miter lim="800000"/>
              <a:headEnd/>
              <a:tailEnd/>
            </a:ln>
          </p:spPr>
          <p:txBody>
            <a:bodyPr/>
            <a:lstStyle/>
            <a:p>
              <a:endParaRPr lang="it-IT"/>
            </a:p>
          </p:txBody>
        </p:sp>
        <p:sp>
          <p:nvSpPr>
            <p:cNvPr id="9273" name="Line 56"/>
            <p:cNvSpPr>
              <a:spLocks noChangeShapeType="1"/>
            </p:cNvSpPr>
            <p:nvPr/>
          </p:nvSpPr>
          <p:spPr bwMode="auto">
            <a:xfrm>
              <a:off x="317" y="3695"/>
              <a:ext cx="5792" cy="1"/>
            </a:xfrm>
            <a:prstGeom prst="line">
              <a:avLst/>
            </a:prstGeom>
            <a:noFill/>
            <a:ln w="9360">
              <a:solidFill>
                <a:srgbClr val="000000"/>
              </a:solidFill>
              <a:miter lim="800000"/>
              <a:headEnd/>
              <a:tailEnd/>
            </a:ln>
          </p:spPr>
          <p:txBody>
            <a:bodyPr/>
            <a:lstStyle/>
            <a:p>
              <a:endParaRPr lang="it-IT"/>
            </a:p>
          </p:txBody>
        </p:sp>
        <p:sp>
          <p:nvSpPr>
            <p:cNvPr id="9274" name="Line 57"/>
            <p:cNvSpPr>
              <a:spLocks noChangeShapeType="1"/>
            </p:cNvSpPr>
            <p:nvPr/>
          </p:nvSpPr>
          <p:spPr bwMode="auto">
            <a:xfrm>
              <a:off x="317" y="3916"/>
              <a:ext cx="5792" cy="1"/>
            </a:xfrm>
            <a:prstGeom prst="line">
              <a:avLst/>
            </a:prstGeom>
            <a:noFill/>
            <a:ln w="9360">
              <a:solidFill>
                <a:srgbClr val="000000"/>
              </a:solidFill>
              <a:miter lim="800000"/>
              <a:headEnd/>
              <a:tailEnd/>
            </a:ln>
          </p:spPr>
          <p:txBody>
            <a:bodyPr/>
            <a:lstStyle/>
            <a:p>
              <a:endParaRPr lang="it-IT"/>
            </a:p>
          </p:txBody>
        </p:sp>
        <p:sp>
          <p:nvSpPr>
            <p:cNvPr id="9275" name="Line 58"/>
            <p:cNvSpPr>
              <a:spLocks noChangeShapeType="1"/>
            </p:cNvSpPr>
            <p:nvPr/>
          </p:nvSpPr>
          <p:spPr bwMode="auto">
            <a:xfrm>
              <a:off x="317" y="4137"/>
              <a:ext cx="5792" cy="1"/>
            </a:xfrm>
            <a:prstGeom prst="line">
              <a:avLst/>
            </a:prstGeom>
            <a:noFill/>
            <a:ln w="9360">
              <a:solidFill>
                <a:srgbClr val="000000"/>
              </a:solidFill>
              <a:miter lim="800000"/>
              <a:headEnd/>
              <a:tailEnd/>
            </a:ln>
          </p:spPr>
          <p:txBody>
            <a:bodyPr/>
            <a:lstStyle/>
            <a:p>
              <a:endParaRPr lang="it-IT"/>
            </a:p>
          </p:txBody>
        </p:sp>
        <p:sp>
          <p:nvSpPr>
            <p:cNvPr id="9276" name="Line 59"/>
            <p:cNvSpPr>
              <a:spLocks noChangeShapeType="1"/>
            </p:cNvSpPr>
            <p:nvPr/>
          </p:nvSpPr>
          <p:spPr bwMode="auto">
            <a:xfrm>
              <a:off x="317" y="4358"/>
              <a:ext cx="5792" cy="1"/>
            </a:xfrm>
            <a:prstGeom prst="line">
              <a:avLst/>
            </a:prstGeom>
            <a:noFill/>
            <a:ln w="9360">
              <a:solidFill>
                <a:srgbClr val="000000"/>
              </a:solidFill>
              <a:miter lim="800000"/>
              <a:headEnd/>
              <a:tailEnd/>
            </a:ln>
          </p:spPr>
          <p:txBody>
            <a:bodyPr/>
            <a:lstStyle/>
            <a:p>
              <a:endParaRPr lang="it-IT"/>
            </a:p>
          </p:txBody>
        </p:sp>
        <p:sp>
          <p:nvSpPr>
            <p:cNvPr id="9277" name="Line 60"/>
            <p:cNvSpPr>
              <a:spLocks noChangeShapeType="1"/>
            </p:cNvSpPr>
            <p:nvPr/>
          </p:nvSpPr>
          <p:spPr bwMode="auto">
            <a:xfrm>
              <a:off x="4717" y="1610"/>
              <a:ext cx="1" cy="2969"/>
            </a:xfrm>
            <a:prstGeom prst="line">
              <a:avLst/>
            </a:prstGeom>
            <a:noFill/>
            <a:ln w="9360">
              <a:solidFill>
                <a:srgbClr val="000000"/>
              </a:solidFill>
              <a:miter lim="800000"/>
              <a:headEnd/>
              <a:tailEnd/>
            </a:ln>
          </p:spPr>
          <p:txBody>
            <a:bodyPr/>
            <a:lstStyle/>
            <a:p>
              <a:endParaRPr lang="it-IT"/>
            </a:p>
          </p:txBody>
        </p:sp>
        <p:sp>
          <p:nvSpPr>
            <p:cNvPr id="9278" name="Line 61"/>
            <p:cNvSpPr>
              <a:spLocks noChangeShapeType="1"/>
            </p:cNvSpPr>
            <p:nvPr/>
          </p:nvSpPr>
          <p:spPr bwMode="auto">
            <a:xfrm>
              <a:off x="3266" y="1610"/>
              <a:ext cx="2843" cy="1"/>
            </a:xfrm>
            <a:prstGeom prst="line">
              <a:avLst/>
            </a:prstGeom>
            <a:noFill/>
            <a:ln w="9360">
              <a:solidFill>
                <a:srgbClr val="000000"/>
              </a:solidFill>
              <a:miter lim="800000"/>
              <a:headEnd/>
              <a:tailEnd/>
            </a:ln>
          </p:spPr>
          <p:txBody>
            <a:bodyPr/>
            <a:lstStyle/>
            <a:p>
              <a:endParaRPr lang="it-IT"/>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741363" y="555625"/>
            <a:ext cx="8607425" cy="1260475"/>
          </a:xfrm>
        </p:spPr>
        <p:txBody>
          <a:bodyPr/>
          <a:lstStyle/>
          <a:p>
            <a:pPr eaLnBrk="1">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Gas density</a:t>
            </a:r>
          </a:p>
        </p:txBody>
      </p:sp>
      <p:grpSp>
        <p:nvGrpSpPr>
          <p:cNvPr id="2" name="Group 2"/>
          <p:cNvGrpSpPr>
            <a:grpSpLocks/>
          </p:cNvGrpSpPr>
          <p:nvPr/>
        </p:nvGrpSpPr>
        <p:grpSpPr bwMode="auto">
          <a:xfrm>
            <a:off x="1727200" y="2051050"/>
            <a:ext cx="6335713" cy="4662488"/>
            <a:chOff x="1088" y="1292"/>
            <a:chExt cx="3991" cy="2937"/>
          </a:xfrm>
        </p:grpSpPr>
        <p:sp>
          <p:nvSpPr>
            <p:cNvPr id="10244" name="Rectangle 3"/>
            <p:cNvSpPr>
              <a:spLocks noChangeArrowheads="1"/>
            </p:cNvSpPr>
            <p:nvPr/>
          </p:nvSpPr>
          <p:spPr bwMode="auto">
            <a:xfrm>
              <a:off x="3397" y="4027"/>
              <a:ext cx="1682" cy="203"/>
            </a:xfrm>
            <a:prstGeom prst="rect">
              <a:avLst/>
            </a:prstGeom>
            <a:noFill/>
            <a:ln w="9525">
              <a:noFill/>
              <a:round/>
              <a:headEnd/>
              <a:tailEnd/>
            </a:ln>
          </p:spPr>
          <p:txBody>
            <a:bodyPr lIns="90000" tIns="46800" rIns="90000" bIns="46800" anchor="ctr"/>
            <a:lstStyle/>
            <a:p>
              <a:pPr marL="341313" indent="-341313" algn="ctr">
                <a:lnSpc>
                  <a:spcPct val="95000"/>
                </a:lnSpc>
                <a:spcBef>
                  <a:spcPts val="400"/>
                </a:spcBef>
                <a:buSzPct val="100000"/>
                <a:buFont typeface="Times New Roman" pitchFamily="18" charset="0"/>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1600">
                  <a:solidFill>
                    <a:srgbClr val="000000"/>
                  </a:solidFill>
                  <a:cs typeface="Arial" charset="0"/>
                </a:rPr>
                <a:t>0,97</a:t>
              </a:r>
            </a:p>
          </p:txBody>
        </p:sp>
        <p:sp>
          <p:nvSpPr>
            <p:cNvPr id="10245" name="Rectangle 4"/>
            <p:cNvSpPr>
              <a:spLocks noChangeArrowheads="1"/>
            </p:cNvSpPr>
            <p:nvPr/>
          </p:nvSpPr>
          <p:spPr bwMode="auto">
            <a:xfrm>
              <a:off x="1088" y="4027"/>
              <a:ext cx="2309" cy="203"/>
            </a:xfrm>
            <a:prstGeom prst="rect">
              <a:avLst/>
            </a:prstGeom>
            <a:noFill/>
            <a:ln w="9525">
              <a:noFill/>
              <a:round/>
              <a:headEnd/>
              <a:tailEnd/>
            </a:ln>
          </p:spPr>
          <p:txBody>
            <a:bodyPr lIns="90000" tIns="46800" rIns="90000" bIns="46800" anchor="ctr"/>
            <a:lstStyle/>
            <a:p>
              <a:pPr marL="341313" indent="-341313">
                <a:lnSpc>
                  <a:spcPct val="95000"/>
                </a:lnSpc>
                <a:spcBef>
                  <a:spcPts val="400"/>
                </a:spcBef>
                <a:buSzPct val="100000"/>
                <a:buFont typeface="Times New Roman" pitchFamily="18" charset="0"/>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1600" dirty="0" smtClean="0">
                  <a:solidFill>
                    <a:srgbClr val="000000"/>
                  </a:solidFill>
                  <a:cs typeface="Arial" charset="0"/>
                </a:rPr>
                <a:t>CO</a:t>
              </a:r>
              <a:r>
                <a:rPr lang="ar-SA" sz="1600" dirty="0" smtClean="0">
                  <a:solidFill>
                    <a:srgbClr val="000000"/>
                  </a:solidFill>
                  <a:cs typeface="Arial" charset="0"/>
                </a:rPr>
                <a:t>‏</a:t>
              </a:r>
              <a:endParaRPr lang="en-GB" sz="1600" dirty="0">
                <a:solidFill>
                  <a:srgbClr val="000000"/>
                </a:solidFill>
                <a:cs typeface="Arial" charset="0"/>
              </a:endParaRPr>
            </a:p>
          </p:txBody>
        </p:sp>
        <p:sp>
          <p:nvSpPr>
            <p:cNvPr id="10246" name="Rectangle 5"/>
            <p:cNvSpPr>
              <a:spLocks noChangeArrowheads="1"/>
            </p:cNvSpPr>
            <p:nvPr/>
          </p:nvSpPr>
          <p:spPr bwMode="auto">
            <a:xfrm>
              <a:off x="3397" y="3824"/>
              <a:ext cx="1682" cy="203"/>
            </a:xfrm>
            <a:prstGeom prst="rect">
              <a:avLst/>
            </a:prstGeom>
            <a:noFill/>
            <a:ln w="9525">
              <a:noFill/>
              <a:round/>
              <a:headEnd/>
              <a:tailEnd/>
            </a:ln>
          </p:spPr>
          <p:txBody>
            <a:bodyPr lIns="90000" tIns="46800" rIns="90000" bIns="46800" anchor="ctr"/>
            <a:lstStyle/>
            <a:p>
              <a:pPr marL="341313" indent="-341313" algn="ctr">
                <a:lnSpc>
                  <a:spcPct val="95000"/>
                </a:lnSpc>
                <a:spcBef>
                  <a:spcPts val="400"/>
                </a:spcBef>
                <a:buSzPct val="100000"/>
                <a:buFont typeface="Times New Roman" pitchFamily="18" charset="0"/>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1600">
                  <a:solidFill>
                    <a:srgbClr val="000000"/>
                  </a:solidFill>
                  <a:cs typeface="Arial" charset="0"/>
                </a:rPr>
                <a:t>0,59</a:t>
              </a:r>
            </a:p>
          </p:txBody>
        </p:sp>
        <p:sp>
          <p:nvSpPr>
            <p:cNvPr id="10247" name="Rectangle 6"/>
            <p:cNvSpPr>
              <a:spLocks noChangeArrowheads="1"/>
            </p:cNvSpPr>
            <p:nvPr/>
          </p:nvSpPr>
          <p:spPr bwMode="auto">
            <a:xfrm>
              <a:off x="1088" y="3824"/>
              <a:ext cx="2309" cy="203"/>
            </a:xfrm>
            <a:prstGeom prst="rect">
              <a:avLst/>
            </a:prstGeom>
            <a:noFill/>
            <a:ln w="9525">
              <a:noFill/>
              <a:round/>
              <a:headEnd/>
              <a:tailEnd/>
            </a:ln>
          </p:spPr>
          <p:txBody>
            <a:bodyPr lIns="90000" tIns="46800" rIns="90000" bIns="46800" anchor="ctr"/>
            <a:lstStyle/>
            <a:p>
              <a:pPr marL="341313" indent="-341313">
                <a:lnSpc>
                  <a:spcPct val="95000"/>
                </a:lnSpc>
                <a:spcBef>
                  <a:spcPts val="400"/>
                </a:spcBef>
                <a:buSzPct val="100000"/>
                <a:buFont typeface="Times New Roman" pitchFamily="18" charset="0"/>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1600" dirty="0" smtClean="0">
                  <a:solidFill>
                    <a:srgbClr val="000000"/>
                  </a:solidFill>
                  <a:cs typeface="Arial" charset="0"/>
                </a:rPr>
                <a:t>NH</a:t>
              </a:r>
              <a:r>
                <a:rPr lang="en-GB" sz="1600" baseline="-25000" dirty="0" smtClean="0">
                  <a:solidFill>
                    <a:srgbClr val="000000"/>
                  </a:solidFill>
                  <a:cs typeface="Arial" charset="0"/>
                </a:rPr>
                <a:t>3</a:t>
              </a:r>
              <a:r>
                <a:rPr lang="ar-SA" sz="1600" dirty="0" smtClean="0">
                  <a:solidFill>
                    <a:srgbClr val="000000"/>
                  </a:solidFill>
                  <a:cs typeface="Arial" charset="0"/>
                </a:rPr>
                <a:t>‏</a:t>
              </a:r>
              <a:endParaRPr lang="en-GB" sz="1600" dirty="0">
                <a:solidFill>
                  <a:srgbClr val="000000"/>
                </a:solidFill>
                <a:cs typeface="Arial" charset="0"/>
              </a:endParaRPr>
            </a:p>
          </p:txBody>
        </p:sp>
        <p:sp>
          <p:nvSpPr>
            <p:cNvPr id="10248" name="Rectangle 7"/>
            <p:cNvSpPr>
              <a:spLocks noChangeArrowheads="1"/>
            </p:cNvSpPr>
            <p:nvPr/>
          </p:nvSpPr>
          <p:spPr bwMode="auto">
            <a:xfrm>
              <a:off x="3397" y="3621"/>
              <a:ext cx="1682" cy="203"/>
            </a:xfrm>
            <a:prstGeom prst="rect">
              <a:avLst/>
            </a:prstGeom>
            <a:noFill/>
            <a:ln w="9525">
              <a:noFill/>
              <a:round/>
              <a:headEnd/>
              <a:tailEnd/>
            </a:ln>
          </p:spPr>
          <p:txBody>
            <a:bodyPr lIns="90000" tIns="46800" rIns="90000" bIns="46800" anchor="ctr"/>
            <a:lstStyle/>
            <a:p>
              <a:pPr marL="341313" indent="-341313" algn="ctr">
                <a:lnSpc>
                  <a:spcPct val="95000"/>
                </a:lnSpc>
                <a:spcBef>
                  <a:spcPts val="400"/>
                </a:spcBef>
                <a:buSzPct val="100000"/>
                <a:buFont typeface="Times New Roman" pitchFamily="18" charset="0"/>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1600">
                  <a:solidFill>
                    <a:srgbClr val="000000"/>
                  </a:solidFill>
                  <a:cs typeface="Arial" charset="0"/>
                </a:rPr>
                <a:t>0,90</a:t>
              </a:r>
            </a:p>
          </p:txBody>
        </p:sp>
        <p:sp>
          <p:nvSpPr>
            <p:cNvPr id="10249" name="Rectangle 8"/>
            <p:cNvSpPr>
              <a:spLocks noChangeArrowheads="1"/>
            </p:cNvSpPr>
            <p:nvPr/>
          </p:nvSpPr>
          <p:spPr bwMode="auto">
            <a:xfrm>
              <a:off x="1088" y="3621"/>
              <a:ext cx="2309" cy="203"/>
            </a:xfrm>
            <a:prstGeom prst="rect">
              <a:avLst/>
            </a:prstGeom>
            <a:noFill/>
            <a:ln w="9525">
              <a:noFill/>
              <a:round/>
              <a:headEnd/>
              <a:tailEnd/>
            </a:ln>
          </p:spPr>
          <p:txBody>
            <a:bodyPr lIns="90000" tIns="46800" rIns="90000" bIns="46800" anchor="ctr"/>
            <a:lstStyle/>
            <a:p>
              <a:pPr marL="341313" indent="-341313">
                <a:lnSpc>
                  <a:spcPct val="95000"/>
                </a:lnSpc>
                <a:spcBef>
                  <a:spcPts val="400"/>
                </a:spcBef>
                <a:buSzPct val="100000"/>
                <a:buFont typeface="Times New Roman" pitchFamily="18" charset="0"/>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1600" dirty="0" smtClean="0">
                  <a:solidFill>
                    <a:srgbClr val="000000"/>
                  </a:solidFill>
                  <a:cs typeface="Arial" charset="0"/>
                </a:rPr>
                <a:t>CH</a:t>
              </a:r>
              <a:r>
                <a:rPr lang="en-GB" sz="1600" dirty="0">
                  <a:solidFill>
                    <a:srgbClr val="000000"/>
                  </a:solidFill>
                  <a:latin typeface="StarSymbol" charset="0"/>
                  <a:cs typeface="Arial" charset="0"/>
                </a:rPr>
                <a:t>≡</a:t>
              </a:r>
              <a:r>
                <a:rPr lang="en-GB" sz="1600" dirty="0" smtClean="0">
                  <a:solidFill>
                    <a:srgbClr val="000000"/>
                  </a:solidFill>
                  <a:cs typeface="Times New Roman" pitchFamily="18" charset="0"/>
                </a:rPr>
                <a:t>CH</a:t>
              </a:r>
              <a:r>
                <a:rPr lang="ar-SA" sz="1600" dirty="0" smtClean="0">
                  <a:solidFill>
                    <a:srgbClr val="000000"/>
                  </a:solidFill>
                  <a:latin typeface="StarSymbol" charset="0"/>
                  <a:cs typeface="Arial" charset="0"/>
                </a:rPr>
                <a:t>‏</a:t>
              </a:r>
              <a:endParaRPr lang="en-GB" sz="1600" dirty="0">
                <a:solidFill>
                  <a:srgbClr val="000000"/>
                </a:solidFill>
                <a:latin typeface="StarSymbol" charset="0"/>
                <a:cs typeface="Arial" charset="0"/>
              </a:endParaRPr>
            </a:p>
          </p:txBody>
        </p:sp>
        <p:sp>
          <p:nvSpPr>
            <p:cNvPr id="10250" name="Rectangle 9"/>
            <p:cNvSpPr>
              <a:spLocks noChangeArrowheads="1"/>
            </p:cNvSpPr>
            <p:nvPr/>
          </p:nvSpPr>
          <p:spPr bwMode="auto">
            <a:xfrm>
              <a:off x="3397" y="3418"/>
              <a:ext cx="1682" cy="203"/>
            </a:xfrm>
            <a:prstGeom prst="rect">
              <a:avLst/>
            </a:prstGeom>
            <a:noFill/>
            <a:ln w="9525">
              <a:noFill/>
              <a:round/>
              <a:headEnd/>
              <a:tailEnd/>
            </a:ln>
          </p:spPr>
          <p:txBody>
            <a:bodyPr lIns="90000" tIns="46800" rIns="90000" bIns="46800" anchor="ctr"/>
            <a:lstStyle/>
            <a:p>
              <a:pPr marL="341313" indent="-341313" algn="ctr">
                <a:lnSpc>
                  <a:spcPct val="95000"/>
                </a:lnSpc>
                <a:spcBef>
                  <a:spcPts val="400"/>
                </a:spcBef>
                <a:buSzPct val="100000"/>
                <a:buFont typeface="Times New Roman" pitchFamily="18" charset="0"/>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1600">
                  <a:solidFill>
                    <a:srgbClr val="000000"/>
                  </a:solidFill>
                  <a:cs typeface="Arial" charset="0"/>
                </a:rPr>
                <a:t>0,07</a:t>
              </a:r>
            </a:p>
          </p:txBody>
        </p:sp>
        <p:sp>
          <p:nvSpPr>
            <p:cNvPr id="10251" name="Rectangle 10"/>
            <p:cNvSpPr>
              <a:spLocks noChangeArrowheads="1"/>
            </p:cNvSpPr>
            <p:nvPr/>
          </p:nvSpPr>
          <p:spPr bwMode="auto">
            <a:xfrm>
              <a:off x="1088" y="3418"/>
              <a:ext cx="2309" cy="203"/>
            </a:xfrm>
            <a:prstGeom prst="rect">
              <a:avLst/>
            </a:prstGeom>
            <a:noFill/>
            <a:ln w="9525">
              <a:noFill/>
              <a:round/>
              <a:headEnd/>
              <a:tailEnd/>
            </a:ln>
          </p:spPr>
          <p:txBody>
            <a:bodyPr lIns="90000" tIns="46800" rIns="90000" bIns="46800" anchor="ctr"/>
            <a:lstStyle/>
            <a:p>
              <a:pPr marL="341313" indent="-341313">
                <a:lnSpc>
                  <a:spcPct val="95000"/>
                </a:lnSpc>
                <a:spcBef>
                  <a:spcPts val="400"/>
                </a:spcBef>
                <a:buSzPct val="100000"/>
                <a:buFont typeface="Times New Roman" pitchFamily="18" charset="0"/>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1600" dirty="0" smtClean="0">
                  <a:solidFill>
                    <a:srgbClr val="000000"/>
                  </a:solidFill>
                  <a:cs typeface="Arial" charset="0"/>
                </a:rPr>
                <a:t>H</a:t>
              </a:r>
              <a:r>
                <a:rPr lang="en-GB" sz="1600" baseline="-25000" dirty="0" smtClean="0">
                  <a:solidFill>
                    <a:srgbClr val="000000"/>
                  </a:solidFill>
                  <a:cs typeface="Arial" charset="0"/>
                </a:rPr>
                <a:t>2</a:t>
              </a:r>
              <a:endParaRPr lang="en-GB" sz="1600" dirty="0">
                <a:solidFill>
                  <a:srgbClr val="000000"/>
                </a:solidFill>
                <a:cs typeface="Arial" charset="0"/>
              </a:endParaRPr>
            </a:p>
          </p:txBody>
        </p:sp>
        <p:sp>
          <p:nvSpPr>
            <p:cNvPr id="10252" name="Rectangle 11"/>
            <p:cNvSpPr>
              <a:spLocks noChangeArrowheads="1"/>
            </p:cNvSpPr>
            <p:nvPr/>
          </p:nvSpPr>
          <p:spPr bwMode="auto">
            <a:xfrm>
              <a:off x="3397" y="3215"/>
              <a:ext cx="1682" cy="203"/>
            </a:xfrm>
            <a:prstGeom prst="rect">
              <a:avLst/>
            </a:prstGeom>
            <a:noFill/>
            <a:ln w="9525">
              <a:noFill/>
              <a:round/>
              <a:headEnd/>
              <a:tailEnd/>
            </a:ln>
          </p:spPr>
          <p:txBody>
            <a:bodyPr lIns="90000" tIns="46800" rIns="90000" bIns="46800" anchor="ctr"/>
            <a:lstStyle/>
            <a:p>
              <a:pPr marL="341313" indent="-341313" algn="ctr">
                <a:lnSpc>
                  <a:spcPct val="95000"/>
                </a:lnSpc>
                <a:spcBef>
                  <a:spcPts val="400"/>
                </a:spcBef>
                <a:buSzPct val="100000"/>
                <a:buFont typeface="Times New Roman" pitchFamily="18" charset="0"/>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1600">
                  <a:solidFill>
                    <a:srgbClr val="000000"/>
                  </a:solidFill>
                  <a:cs typeface="Arial" charset="0"/>
                </a:rPr>
                <a:t>2,89</a:t>
              </a:r>
            </a:p>
          </p:txBody>
        </p:sp>
        <p:sp>
          <p:nvSpPr>
            <p:cNvPr id="10253" name="Rectangle 12"/>
            <p:cNvSpPr>
              <a:spLocks noChangeArrowheads="1"/>
            </p:cNvSpPr>
            <p:nvPr/>
          </p:nvSpPr>
          <p:spPr bwMode="auto">
            <a:xfrm>
              <a:off x="1088" y="3215"/>
              <a:ext cx="2309" cy="203"/>
            </a:xfrm>
            <a:prstGeom prst="rect">
              <a:avLst/>
            </a:prstGeom>
            <a:noFill/>
            <a:ln w="9525">
              <a:noFill/>
              <a:round/>
              <a:headEnd/>
              <a:tailEnd/>
            </a:ln>
          </p:spPr>
          <p:txBody>
            <a:bodyPr lIns="90000" tIns="46800" rIns="90000" bIns="46800" anchor="ctr"/>
            <a:lstStyle/>
            <a:p>
              <a:pPr marL="341313" indent="-341313">
                <a:lnSpc>
                  <a:spcPct val="95000"/>
                </a:lnSpc>
                <a:spcBef>
                  <a:spcPts val="400"/>
                </a:spcBef>
                <a:buSzPct val="100000"/>
                <a:buFont typeface="Times New Roman" pitchFamily="18" charset="0"/>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1600" dirty="0" smtClean="0">
                  <a:solidFill>
                    <a:srgbClr val="000000"/>
                  </a:solidFill>
                  <a:cs typeface="Arial" charset="0"/>
                </a:rPr>
                <a:t>Kr</a:t>
              </a:r>
              <a:r>
                <a:rPr lang="ar-SA" sz="1600" dirty="0" smtClean="0">
                  <a:solidFill>
                    <a:srgbClr val="000000"/>
                  </a:solidFill>
                  <a:cs typeface="Arial" charset="0"/>
                </a:rPr>
                <a:t>‏</a:t>
              </a:r>
              <a:endParaRPr lang="en-GB" sz="1600" dirty="0">
                <a:solidFill>
                  <a:srgbClr val="000000"/>
                </a:solidFill>
                <a:cs typeface="Arial" charset="0"/>
              </a:endParaRPr>
            </a:p>
          </p:txBody>
        </p:sp>
        <p:sp>
          <p:nvSpPr>
            <p:cNvPr id="10254" name="Rectangle 13"/>
            <p:cNvSpPr>
              <a:spLocks noChangeArrowheads="1"/>
            </p:cNvSpPr>
            <p:nvPr/>
          </p:nvSpPr>
          <p:spPr bwMode="auto">
            <a:xfrm>
              <a:off x="3397" y="3012"/>
              <a:ext cx="1682" cy="203"/>
            </a:xfrm>
            <a:prstGeom prst="rect">
              <a:avLst/>
            </a:prstGeom>
            <a:noFill/>
            <a:ln w="9525">
              <a:noFill/>
              <a:round/>
              <a:headEnd/>
              <a:tailEnd/>
            </a:ln>
          </p:spPr>
          <p:txBody>
            <a:bodyPr lIns="90000" tIns="46800" rIns="90000" bIns="46800" anchor="ctr"/>
            <a:lstStyle/>
            <a:p>
              <a:pPr marL="341313" indent="-341313" algn="ctr">
                <a:lnSpc>
                  <a:spcPct val="95000"/>
                </a:lnSpc>
                <a:spcBef>
                  <a:spcPts val="400"/>
                </a:spcBef>
                <a:buSzPct val="100000"/>
                <a:buFont typeface="Times New Roman" pitchFamily="18" charset="0"/>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1600">
                  <a:solidFill>
                    <a:srgbClr val="000000"/>
                  </a:solidFill>
                  <a:cs typeface="Arial" charset="0"/>
                </a:rPr>
                <a:t>0,55</a:t>
              </a:r>
            </a:p>
          </p:txBody>
        </p:sp>
        <p:sp>
          <p:nvSpPr>
            <p:cNvPr id="10255" name="Rectangle 14"/>
            <p:cNvSpPr>
              <a:spLocks noChangeArrowheads="1"/>
            </p:cNvSpPr>
            <p:nvPr/>
          </p:nvSpPr>
          <p:spPr bwMode="auto">
            <a:xfrm>
              <a:off x="1088" y="3012"/>
              <a:ext cx="2309" cy="203"/>
            </a:xfrm>
            <a:prstGeom prst="rect">
              <a:avLst/>
            </a:prstGeom>
            <a:noFill/>
            <a:ln w="9525">
              <a:noFill/>
              <a:round/>
              <a:headEnd/>
              <a:tailEnd/>
            </a:ln>
          </p:spPr>
          <p:txBody>
            <a:bodyPr lIns="90000" tIns="46800" rIns="90000" bIns="46800" anchor="ctr"/>
            <a:lstStyle/>
            <a:p>
              <a:pPr marL="341313" indent="-341313">
                <a:lnSpc>
                  <a:spcPct val="95000"/>
                </a:lnSpc>
                <a:spcBef>
                  <a:spcPts val="400"/>
                </a:spcBef>
                <a:buSzPct val="100000"/>
                <a:buFont typeface="Times New Roman" pitchFamily="18" charset="0"/>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1600" dirty="0" smtClean="0">
                  <a:solidFill>
                    <a:srgbClr val="000000"/>
                  </a:solidFill>
                  <a:cs typeface="Arial" charset="0"/>
                </a:rPr>
                <a:t>CH</a:t>
              </a:r>
              <a:r>
                <a:rPr lang="en-GB" sz="1600" baseline="-25000" dirty="0" smtClean="0">
                  <a:solidFill>
                    <a:srgbClr val="000000"/>
                  </a:solidFill>
                  <a:cs typeface="Arial" charset="0"/>
                </a:rPr>
                <a:t>4</a:t>
              </a:r>
              <a:endParaRPr lang="en-GB" sz="1600" dirty="0">
                <a:solidFill>
                  <a:srgbClr val="000000"/>
                </a:solidFill>
                <a:cs typeface="Arial" charset="0"/>
              </a:endParaRPr>
            </a:p>
          </p:txBody>
        </p:sp>
        <p:sp>
          <p:nvSpPr>
            <p:cNvPr id="10256" name="Rectangle 15"/>
            <p:cNvSpPr>
              <a:spLocks noChangeArrowheads="1"/>
            </p:cNvSpPr>
            <p:nvPr/>
          </p:nvSpPr>
          <p:spPr bwMode="auto">
            <a:xfrm>
              <a:off x="3397" y="2809"/>
              <a:ext cx="1682" cy="203"/>
            </a:xfrm>
            <a:prstGeom prst="rect">
              <a:avLst/>
            </a:prstGeom>
            <a:noFill/>
            <a:ln w="9525">
              <a:noFill/>
              <a:round/>
              <a:headEnd/>
              <a:tailEnd/>
            </a:ln>
          </p:spPr>
          <p:txBody>
            <a:bodyPr lIns="90000" tIns="46800" rIns="90000" bIns="46800" anchor="ctr"/>
            <a:lstStyle/>
            <a:p>
              <a:pPr marL="341313" indent="-341313" algn="ctr">
                <a:lnSpc>
                  <a:spcPct val="95000"/>
                </a:lnSpc>
                <a:spcBef>
                  <a:spcPts val="400"/>
                </a:spcBef>
                <a:buSzPct val="100000"/>
                <a:buFont typeface="Times New Roman" pitchFamily="18" charset="0"/>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1600">
                  <a:solidFill>
                    <a:srgbClr val="000000"/>
                  </a:solidFill>
                  <a:cs typeface="Arial" charset="0"/>
                </a:rPr>
                <a:t>0,14</a:t>
              </a:r>
            </a:p>
          </p:txBody>
        </p:sp>
        <p:sp>
          <p:nvSpPr>
            <p:cNvPr id="10257" name="Rectangle 16"/>
            <p:cNvSpPr>
              <a:spLocks noChangeArrowheads="1"/>
            </p:cNvSpPr>
            <p:nvPr/>
          </p:nvSpPr>
          <p:spPr bwMode="auto">
            <a:xfrm>
              <a:off x="1088" y="2809"/>
              <a:ext cx="2309" cy="203"/>
            </a:xfrm>
            <a:prstGeom prst="rect">
              <a:avLst/>
            </a:prstGeom>
            <a:noFill/>
            <a:ln w="9525">
              <a:noFill/>
              <a:round/>
              <a:headEnd/>
              <a:tailEnd/>
            </a:ln>
          </p:spPr>
          <p:txBody>
            <a:bodyPr lIns="90000" tIns="46800" rIns="90000" bIns="46800" anchor="ctr"/>
            <a:lstStyle/>
            <a:p>
              <a:pPr marL="341313" indent="-341313">
                <a:lnSpc>
                  <a:spcPct val="95000"/>
                </a:lnSpc>
                <a:spcBef>
                  <a:spcPts val="400"/>
                </a:spcBef>
                <a:buSzPct val="100000"/>
                <a:buFont typeface="Times New Roman" pitchFamily="18" charset="0"/>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1600" dirty="0" smtClean="0">
                  <a:solidFill>
                    <a:srgbClr val="000000"/>
                  </a:solidFill>
                  <a:cs typeface="Arial" charset="0"/>
                </a:rPr>
                <a:t>He</a:t>
              </a:r>
              <a:r>
                <a:rPr lang="ar-SA" sz="1600" dirty="0" smtClean="0">
                  <a:solidFill>
                    <a:srgbClr val="000000"/>
                  </a:solidFill>
                  <a:cs typeface="Arial" charset="0"/>
                </a:rPr>
                <a:t>‏</a:t>
              </a:r>
              <a:endParaRPr lang="en-GB" sz="1600" dirty="0">
                <a:solidFill>
                  <a:srgbClr val="000000"/>
                </a:solidFill>
                <a:cs typeface="Arial" charset="0"/>
              </a:endParaRPr>
            </a:p>
          </p:txBody>
        </p:sp>
        <p:sp>
          <p:nvSpPr>
            <p:cNvPr id="10258" name="Rectangle 17"/>
            <p:cNvSpPr>
              <a:spLocks noChangeArrowheads="1"/>
            </p:cNvSpPr>
            <p:nvPr/>
          </p:nvSpPr>
          <p:spPr bwMode="auto">
            <a:xfrm>
              <a:off x="3397" y="2606"/>
              <a:ext cx="1682" cy="203"/>
            </a:xfrm>
            <a:prstGeom prst="rect">
              <a:avLst/>
            </a:prstGeom>
            <a:noFill/>
            <a:ln w="9525">
              <a:noFill/>
              <a:round/>
              <a:headEnd/>
              <a:tailEnd/>
            </a:ln>
          </p:spPr>
          <p:txBody>
            <a:bodyPr lIns="90000" tIns="46800" rIns="90000" bIns="46800" anchor="ctr"/>
            <a:lstStyle/>
            <a:p>
              <a:pPr marL="341313" indent="-341313" algn="ctr">
                <a:lnSpc>
                  <a:spcPct val="95000"/>
                </a:lnSpc>
                <a:spcBef>
                  <a:spcPts val="400"/>
                </a:spcBef>
                <a:buSzPct val="100000"/>
                <a:buFont typeface="Times New Roman" pitchFamily="18" charset="0"/>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1600">
                  <a:solidFill>
                    <a:srgbClr val="000000"/>
                  </a:solidFill>
                  <a:cs typeface="Arial" charset="0"/>
                </a:rPr>
                <a:t>0,70</a:t>
              </a:r>
            </a:p>
          </p:txBody>
        </p:sp>
        <p:sp>
          <p:nvSpPr>
            <p:cNvPr id="10259" name="Rectangle 18"/>
            <p:cNvSpPr>
              <a:spLocks noChangeArrowheads="1"/>
            </p:cNvSpPr>
            <p:nvPr/>
          </p:nvSpPr>
          <p:spPr bwMode="auto">
            <a:xfrm>
              <a:off x="1088" y="2606"/>
              <a:ext cx="2309" cy="203"/>
            </a:xfrm>
            <a:prstGeom prst="rect">
              <a:avLst/>
            </a:prstGeom>
            <a:noFill/>
            <a:ln w="9525">
              <a:noFill/>
              <a:round/>
              <a:headEnd/>
              <a:tailEnd/>
            </a:ln>
          </p:spPr>
          <p:txBody>
            <a:bodyPr lIns="90000" tIns="46800" rIns="90000" bIns="46800" anchor="ctr"/>
            <a:lstStyle/>
            <a:p>
              <a:pPr marL="341313" indent="-341313">
                <a:lnSpc>
                  <a:spcPct val="95000"/>
                </a:lnSpc>
                <a:spcBef>
                  <a:spcPts val="400"/>
                </a:spcBef>
                <a:buSzPct val="100000"/>
                <a:buFont typeface="Times New Roman" pitchFamily="18" charset="0"/>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1600" dirty="0" smtClean="0">
                  <a:solidFill>
                    <a:srgbClr val="000000"/>
                  </a:solidFill>
                  <a:cs typeface="Arial" charset="0"/>
                </a:rPr>
                <a:t>Ne</a:t>
              </a:r>
              <a:r>
                <a:rPr lang="ar-SA" sz="1600" dirty="0" smtClean="0">
                  <a:solidFill>
                    <a:srgbClr val="000000"/>
                  </a:solidFill>
                  <a:cs typeface="Arial" charset="0"/>
                </a:rPr>
                <a:t>‏</a:t>
              </a:r>
              <a:endParaRPr lang="en-GB" sz="1600" dirty="0">
                <a:solidFill>
                  <a:srgbClr val="000000"/>
                </a:solidFill>
                <a:cs typeface="Arial" charset="0"/>
              </a:endParaRPr>
            </a:p>
          </p:txBody>
        </p:sp>
        <p:sp>
          <p:nvSpPr>
            <p:cNvPr id="10260" name="Rectangle 19"/>
            <p:cNvSpPr>
              <a:spLocks noChangeArrowheads="1"/>
            </p:cNvSpPr>
            <p:nvPr/>
          </p:nvSpPr>
          <p:spPr bwMode="auto">
            <a:xfrm>
              <a:off x="3397" y="2403"/>
              <a:ext cx="1682" cy="203"/>
            </a:xfrm>
            <a:prstGeom prst="rect">
              <a:avLst/>
            </a:prstGeom>
            <a:noFill/>
            <a:ln w="9525">
              <a:noFill/>
              <a:round/>
              <a:headEnd/>
              <a:tailEnd/>
            </a:ln>
          </p:spPr>
          <p:txBody>
            <a:bodyPr lIns="90000" tIns="46800" rIns="90000" bIns="46800" anchor="ctr"/>
            <a:lstStyle/>
            <a:p>
              <a:pPr marL="341313" indent="-341313" algn="ctr">
                <a:lnSpc>
                  <a:spcPct val="95000"/>
                </a:lnSpc>
                <a:spcBef>
                  <a:spcPts val="400"/>
                </a:spcBef>
                <a:buSzPct val="100000"/>
                <a:buFont typeface="Times New Roman" pitchFamily="18" charset="0"/>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1600">
                  <a:solidFill>
                    <a:srgbClr val="000000"/>
                  </a:solidFill>
                  <a:cs typeface="Arial" charset="0"/>
                </a:rPr>
                <a:t>1,52</a:t>
              </a:r>
            </a:p>
          </p:txBody>
        </p:sp>
        <p:sp>
          <p:nvSpPr>
            <p:cNvPr id="10261" name="Rectangle 20"/>
            <p:cNvSpPr>
              <a:spLocks noChangeArrowheads="1"/>
            </p:cNvSpPr>
            <p:nvPr/>
          </p:nvSpPr>
          <p:spPr bwMode="auto">
            <a:xfrm>
              <a:off x="1088" y="2403"/>
              <a:ext cx="2309" cy="203"/>
            </a:xfrm>
            <a:prstGeom prst="rect">
              <a:avLst/>
            </a:prstGeom>
            <a:noFill/>
            <a:ln w="9525">
              <a:noFill/>
              <a:round/>
              <a:headEnd/>
              <a:tailEnd/>
            </a:ln>
          </p:spPr>
          <p:txBody>
            <a:bodyPr lIns="90000" tIns="46800" rIns="90000" bIns="46800" anchor="ctr"/>
            <a:lstStyle/>
            <a:p>
              <a:pPr marL="341313" indent="-341313">
                <a:lnSpc>
                  <a:spcPct val="95000"/>
                </a:lnSpc>
                <a:spcBef>
                  <a:spcPts val="400"/>
                </a:spcBef>
                <a:buSzPct val="100000"/>
                <a:buFont typeface="Times New Roman" pitchFamily="18" charset="0"/>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1600" dirty="0" smtClean="0">
                  <a:solidFill>
                    <a:srgbClr val="000000"/>
                  </a:solidFill>
                  <a:cs typeface="Arial" charset="0"/>
                </a:rPr>
                <a:t>CO</a:t>
              </a:r>
              <a:r>
                <a:rPr lang="en-GB" sz="1600" baseline="-25000" dirty="0" smtClean="0">
                  <a:solidFill>
                    <a:srgbClr val="000000"/>
                  </a:solidFill>
                  <a:cs typeface="Arial" charset="0"/>
                </a:rPr>
                <a:t>2</a:t>
              </a:r>
              <a:r>
                <a:rPr lang="ar-SA" sz="1600" dirty="0" smtClean="0">
                  <a:solidFill>
                    <a:srgbClr val="000000"/>
                  </a:solidFill>
                  <a:cs typeface="Arial" charset="0"/>
                </a:rPr>
                <a:t>‏</a:t>
              </a:r>
              <a:endParaRPr lang="en-GB" sz="1600" dirty="0">
                <a:solidFill>
                  <a:srgbClr val="000000"/>
                </a:solidFill>
                <a:cs typeface="Arial" charset="0"/>
              </a:endParaRPr>
            </a:p>
          </p:txBody>
        </p:sp>
        <p:sp>
          <p:nvSpPr>
            <p:cNvPr id="10262" name="Rectangle 21"/>
            <p:cNvSpPr>
              <a:spLocks noChangeArrowheads="1"/>
            </p:cNvSpPr>
            <p:nvPr/>
          </p:nvSpPr>
          <p:spPr bwMode="auto">
            <a:xfrm>
              <a:off x="3397" y="2200"/>
              <a:ext cx="1682" cy="203"/>
            </a:xfrm>
            <a:prstGeom prst="rect">
              <a:avLst/>
            </a:prstGeom>
            <a:noFill/>
            <a:ln w="9525">
              <a:noFill/>
              <a:round/>
              <a:headEnd/>
              <a:tailEnd/>
            </a:ln>
          </p:spPr>
          <p:txBody>
            <a:bodyPr lIns="90000" tIns="46800" rIns="90000" bIns="46800" anchor="ctr"/>
            <a:lstStyle/>
            <a:p>
              <a:pPr marL="341313" indent="-341313" algn="ctr">
                <a:lnSpc>
                  <a:spcPct val="95000"/>
                </a:lnSpc>
                <a:spcBef>
                  <a:spcPts val="400"/>
                </a:spcBef>
                <a:buSzPct val="100000"/>
                <a:buFont typeface="Times New Roman" pitchFamily="18" charset="0"/>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1600">
                  <a:solidFill>
                    <a:srgbClr val="000000"/>
                  </a:solidFill>
                  <a:cs typeface="Arial" charset="0"/>
                </a:rPr>
                <a:t>1,38</a:t>
              </a:r>
            </a:p>
          </p:txBody>
        </p:sp>
        <p:sp>
          <p:nvSpPr>
            <p:cNvPr id="10263" name="Rectangle 22"/>
            <p:cNvSpPr>
              <a:spLocks noChangeArrowheads="1"/>
            </p:cNvSpPr>
            <p:nvPr/>
          </p:nvSpPr>
          <p:spPr bwMode="auto">
            <a:xfrm>
              <a:off x="1088" y="2200"/>
              <a:ext cx="2309" cy="203"/>
            </a:xfrm>
            <a:prstGeom prst="rect">
              <a:avLst/>
            </a:prstGeom>
            <a:noFill/>
            <a:ln w="9525">
              <a:noFill/>
              <a:round/>
              <a:headEnd/>
              <a:tailEnd/>
            </a:ln>
          </p:spPr>
          <p:txBody>
            <a:bodyPr lIns="90000" tIns="46800" rIns="90000" bIns="46800" anchor="ctr"/>
            <a:lstStyle/>
            <a:p>
              <a:pPr marL="341313" indent="-341313">
                <a:lnSpc>
                  <a:spcPct val="95000"/>
                </a:lnSpc>
                <a:spcBef>
                  <a:spcPts val="400"/>
                </a:spcBef>
                <a:buSzPct val="100000"/>
                <a:buFont typeface="Times New Roman" pitchFamily="18" charset="0"/>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1600" dirty="0" err="1" smtClean="0">
                  <a:solidFill>
                    <a:srgbClr val="000000"/>
                  </a:solidFill>
                  <a:cs typeface="Arial" charset="0"/>
                </a:rPr>
                <a:t>Ar</a:t>
              </a:r>
              <a:r>
                <a:rPr lang="ar-SA" sz="1600" dirty="0" smtClean="0">
                  <a:solidFill>
                    <a:srgbClr val="000000"/>
                  </a:solidFill>
                  <a:cs typeface="Arial" charset="0"/>
                </a:rPr>
                <a:t>‏</a:t>
              </a:r>
              <a:endParaRPr lang="en-GB" sz="1600" dirty="0">
                <a:solidFill>
                  <a:srgbClr val="000000"/>
                </a:solidFill>
                <a:cs typeface="Arial" charset="0"/>
              </a:endParaRPr>
            </a:p>
          </p:txBody>
        </p:sp>
        <p:sp>
          <p:nvSpPr>
            <p:cNvPr id="10264" name="Rectangle 23"/>
            <p:cNvSpPr>
              <a:spLocks noChangeArrowheads="1"/>
            </p:cNvSpPr>
            <p:nvPr/>
          </p:nvSpPr>
          <p:spPr bwMode="auto">
            <a:xfrm>
              <a:off x="3397" y="1997"/>
              <a:ext cx="1682" cy="203"/>
            </a:xfrm>
            <a:prstGeom prst="rect">
              <a:avLst/>
            </a:prstGeom>
            <a:noFill/>
            <a:ln w="9525">
              <a:noFill/>
              <a:round/>
              <a:headEnd/>
              <a:tailEnd/>
            </a:ln>
          </p:spPr>
          <p:txBody>
            <a:bodyPr lIns="90000" tIns="46800" rIns="90000" bIns="46800" anchor="ctr"/>
            <a:lstStyle/>
            <a:p>
              <a:pPr marL="341313" indent="-341313" algn="ctr">
                <a:lnSpc>
                  <a:spcPct val="95000"/>
                </a:lnSpc>
                <a:spcBef>
                  <a:spcPts val="400"/>
                </a:spcBef>
                <a:buSzPct val="100000"/>
                <a:buFont typeface="Times New Roman" pitchFamily="18" charset="0"/>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1600">
                  <a:solidFill>
                    <a:srgbClr val="000000"/>
                  </a:solidFill>
                  <a:cs typeface="Arial" charset="0"/>
                </a:rPr>
                <a:t>1,10</a:t>
              </a:r>
            </a:p>
          </p:txBody>
        </p:sp>
        <p:sp>
          <p:nvSpPr>
            <p:cNvPr id="10265" name="Rectangle 24"/>
            <p:cNvSpPr>
              <a:spLocks noChangeArrowheads="1"/>
            </p:cNvSpPr>
            <p:nvPr/>
          </p:nvSpPr>
          <p:spPr bwMode="auto">
            <a:xfrm>
              <a:off x="1088" y="1997"/>
              <a:ext cx="2309" cy="203"/>
            </a:xfrm>
            <a:prstGeom prst="rect">
              <a:avLst/>
            </a:prstGeom>
            <a:noFill/>
            <a:ln w="9525">
              <a:noFill/>
              <a:round/>
              <a:headEnd/>
              <a:tailEnd/>
            </a:ln>
          </p:spPr>
          <p:txBody>
            <a:bodyPr lIns="90000" tIns="46800" rIns="90000" bIns="46800" anchor="ctr"/>
            <a:lstStyle/>
            <a:p>
              <a:pPr marL="341313" indent="-341313">
                <a:lnSpc>
                  <a:spcPct val="95000"/>
                </a:lnSpc>
                <a:spcBef>
                  <a:spcPts val="400"/>
                </a:spcBef>
                <a:buSzPct val="100000"/>
                <a:buFont typeface="Times New Roman" pitchFamily="18" charset="0"/>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1600" dirty="0" smtClean="0">
                  <a:solidFill>
                    <a:srgbClr val="000000"/>
                  </a:solidFill>
                  <a:cs typeface="Arial" charset="0"/>
                </a:rPr>
                <a:t>O</a:t>
              </a:r>
              <a:r>
                <a:rPr lang="en-GB" sz="1600" baseline="-25000" dirty="0" smtClean="0">
                  <a:solidFill>
                    <a:srgbClr val="000000"/>
                  </a:solidFill>
                  <a:cs typeface="Arial" charset="0"/>
                </a:rPr>
                <a:t>2</a:t>
              </a:r>
              <a:r>
                <a:rPr lang="ar-SA" sz="1600" dirty="0" smtClean="0">
                  <a:solidFill>
                    <a:srgbClr val="000000"/>
                  </a:solidFill>
                  <a:cs typeface="Arial" charset="0"/>
                </a:rPr>
                <a:t>‏</a:t>
              </a:r>
              <a:endParaRPr lang="en-GB" sz="1600" dirty="0">
                <a:solidFill>
                  <a:srgbClr val="000000"/>
                </a:solidFill>
                <a:cs typeface="Arial" charset="0"/>
              </a:endParaRPr>
            </a:p>
          </p:txBody>
        </p:sp>
        <p:sp>
          <p:nvSpPr>
            <p:cNvPr id="10266" name="Rectangle 25"/>
            <p:cNvSpPr>
              <a:spLocks noChangeArrowheads="1"/>
            </p:cNvSpPr>
            <p:nvPr/>
          </p:nvSpPr>
          <p:spPr bwMode="auto">
            <a:xfrm>
              <a:off x="3397" y="1794"/>
              <a:ext cx="1682" cy="203"/>
            </a:xfrm>
            <a:prstGeom prst="rect">
              <a:avLst/>
            </a:prstGeom>
            <a:noFill/>
            <a:ln w="9525">
              <a:noFill/>
              <a:round/>
              <a:headEnd/>
              <a:tailEnd/>
            </a:ln>
          </p:spPr>
          <p:txBody>
            <a:bodyPr lIns="90000" tIns="46800" rIns="90000" bIns="46800" anchor="ctr"/>
            <a:lstStyle/>
            <a:p>
              <a:pPr marL="341313" indent="-341313" algn="ctr">
                <a:lnSpc>
                  <a:spcPct val="95000"/>
                </a:lnSpc>
                <a:spcBef>
                  <a:spcPts val="400"/>
                </a:spcBef>
                <a:buSzPct val="100000"/>
                <a:buFont typeface="Times New Roman" pitchFamily="18" charset="0"/>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1600">
                  <a:solidFill>
                    <a:srgbClr val="000000"/>
                  </a:solidFill>
                  <a:cs typeface="Arial" charset="0"/>
                </a:rPr>
                <a:t>0,97</a:t>
              </a:r>
            </a:p>
          </p:txBody>
        </p:sp>
        <p:sp>
          <p:nvSpPr>
            <p:cNvPr id="10267" name="Rectangle 26"/>
            <p:cNvSpPr>
              <a:spLocks noChangeArrowheads="1"/>
            </p:cNvSpPr>
            <p:nvPr/>
          </p:nvSpPr>
          <p:spPr bwMode="auto">
            <a:xfrm>
              <a:off x="1088" y="1794"/>
              <a:ext cx="2309" cy="203"/>
            </a:xfrm>
            <a:prstGeom prst="rect">
              <a:avLst/>
            </a:prstGeom>
            <a:noFill/>
            <a:ln w="9525">
              <a:noFill/>
              <a:round/>
              <a:headEnd/>
              <a:tailEnd/>
            </a:ln>
          </p:spPr>
          <p:txBody>
            <a:bodyPr lIns="90000" tIns="46800" rIns="90000" bIns="46800" anchor="ctr"/>
            <a:lstStyle/>
            <a:p>
              <a:pPr marL="341313" indent="-341313">
                <a:lnSpc>
                  <a:spcPct val="95000"/>
                </a:lnSpc>
                <a:spcBef>
                  <a:spcPts val="400"/>
                </a:spcBef>
                <a:buSzPct val="100000"/>
                <a:buFont typeface="Times New Roman" pitchFamily="18" charset="0"/>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1600" dirty="0" smtClean="0">
                  <a:solidFill>
                    <a:srgbClr val="000000"/>
                  </a:solidFill>
                  <a:cs typeface="Arial" charset="0"/>
                </a:rPr>
                <a:t>N</a:t>
              </a:r>
              <a:r>
                <a:rPr lang="en-GB" sz="1600" baseline="-25000" dirty="0" smtClean="0">
                  <a:solidFill>
                    <a:srgbClr val="000000"/>
                  </a:solidFill>
                  <a:cs typeface="Arial" charset="0"/>
                </a:rPr>
                <a:t>2</a:t>
              </a:r>
              <a:r>
                <a:rPr lang="ar-SA" sz="1600" dirty="0" smtClean="0">
                  <a:solidFill>
                    <a:srgbClr val="000000"/>
                  </a:solidFill>
                  <a:cs typeface="Arial" charset="0"/>
                </a:rPr>
                <a:t>‏</a:t>
              </a:r>
              <a:endParaRPr lang="en-GB" sz="1600" dirty="0">
                <a:solidFill>
                  <a:srgbClr val="000000"/>
                </a:solidFill>
                <a:cs typeface="Arial" charset="0"/>
              </a:endParaRPr>
            </a:p>
          </p:txBody>
        </p:sp>
        <p:sp>
          <p:nvSpPr>
            <p:cNvPr id="10268" name="Rectangle 27"/>
            <p:cNvSpPr>
              <a:spLocks noChangeArrowheads="1"/>
            </p:cNvSpPr>
            <p:nvPr/>
          </p:nvSpPr>
          <p:spPr bwMode="auto">
            <a:xfrm>
              <a:off x="3397" y="1292"/>
              <a:ext cx="1682" cy="502"/>
            </a:xfrm>
            <a:prstGeom prst="rect">
              <a:avLst/>
            </a:prstGeom>
            <a:noFill/>
            <a:ln w="9525">
              <a:noFill/>
              <a:round/>
              <a:headEnd/>
              <a:tailEnd/>
            </a:ln>
          </p:spPr>
          <p:txBody>
            <a:bodyPr lIns="90000" tIns="46800" rIns="90000" bIns="46800" anchor="ctr"/>
            <a:lstStyle/>
            <a:p>
              <a:pPr marL="341313" indent="-341313" algn="ctr">
                <a:lnSpc>
                  <a:spcPct val="95000"/>
                </a:lnSpc>
                <a:spcBef>
                  <a:spcPts val="400"/>
                </a:spcBef>
                <a:buSzPct val="100000"/>
                <a:buFont typeface="Times New Roman" pitchFamily="18" charset="0"/>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1600" b="1" dirty="0" smtClean="0">
                  <a:solidFill>
                    <a:srgbClr val="000000"/>
                  </a:solidFill>
                  <a:cs typeface="Arial" charset="0"/>
                </a:rPr>
                <a:t>Relative density</a:t>
              </a:r>
              <a:endParaRPr lang="en-GB" sz="1600" b="1" dirty="0">
                <a:solidFill>
                  <a:srgbClr val="000000"/>
                </a:solidFill>
                <a:cs typeface="Arial" charset="0"/>
              </a:endParaRPr>
            </a:p>
          </p:txBody>
        </p:sp>
        <p:sp>
          <p:nvSpPr>
            <p:cNvPr id="10269" name="Rectangle 28"/>
            <p:cNvSpPr>
              <a:spLocks noChangeArrowheads="1"/>
            </p:cNvSpPr>
            <p:nvPr/>
          </p:nvSpPr>
          <p:spPr bwMode="auto">
            <a:xfrm>
              <a:off x="1088" y="1292"/>
              <a:ext cx="2309" cy="502"/>
            </a:xfrm>
            <a:prstGeom prst="rect">
              <a:avLst/>
            </a:prstGeom>
            <a:noFill/>
            <a:ln w="9525">
              <a:noFill/>
              <a:round/>
              <a:headEnd/>
              <a:tailEnd/>
            </a:ln>
          </p:spPr>
          <p:txBody>
            <a:bodyPr lIns="90000" tIns="46800" rIns="90000" bIns="46800" anchor="ctr"/>
            <a:lstStyle/>
            <a:p>
              <a:pPr marL="341313" indent="-341313" algn="ctr">
                <a:lnSpc>
                  <a:spcPct val="95000"/>
                </a:lnSpc>
                <a:spcBef>
                  <a:spcPts val="400"/>
                </a:spcBef>
                <a:buSzPct val="100000"/>
                <a:buFont typeface="Times New Roman" pitchFamily="18" charset="0"/>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1600" b="1">
                  <a:solidFill>
                    <a:srgbClr val="000000"/>
                  </a:solidFill>
                  <a:cs typeface="Arial" charset="0"/>
                </a:rPr>
                <a:t>Gas</a:t>
              </a:r>
            </a:p>
          </p:txBody>
        </p:sp>
        <p:sp>
          <p:nvSpPr>
            <p:cNvPr id="10270" name="Line 29"/>
            <p:cNvSpPr>
              <a:spLocks noChangeShapeType="1"/>
            </p:cNvSpPr>
            <p:nvPr/>
          </p:nvSpPr>
          <p:spPr bwMode="auto">
            <a:xfrm>
              <a:off x="1088" y="1292"/>
              <a:ext cx="3992" cy="1"/>
            </a:xfrm>
            <a:prstGeom prst="line">
              <a:avLst/>
            </a:prstGeom>
            <a:noFill/>
            <a:ln w="9360">
              <a:solidFill>
                <a:srgbClr val="000000"/>
              </a:solidFill>
              <a:miter lim="800000"/>
              <a:headEnd/>
              <a:tailEnd/>
            </a:ln>
          </p:spPr>
          <p:txBody>
            <a:bodyPr/>
            <a:lstStyle/>
            <a:p>
              <a:endParaRPr lang="it-IT"/>
            </a:p>
          </p:txBody>
        </p:sp>
        <p:sp>
          <p:nvSpPr>
            <p:cNvPr id="10271" name="Line 30"/>
            <p:cNvSpPr>
              <a:spLocks noChangeShapeType="1"/>
            </p:cNvSpPr>
            <p:nvPr/>
          </p:nvSpPr>
          <p:spPr bwMode="auto">
            <a:xfrm>
              <a:off x="1088" y="4230"/>
              <a:ext cx="3992" cy="1"/>
            </a:xfrm>
            <a:prstGeom prst="line">
              <a:avLst/>
            </a:prstGeom>
            <a:noFill/>
            <a:ln w="9360">
              <a:solidFill>
                <a:srgbClr val="000000"/>
              </a:solidFill>
              <a:miter lim="800000"/>
              <a:headEnd/>
              <a:tailEnd/>
            </a:ln>
          </p:spPr>
          <p:txBody>
            <a:bodyPr/>
            <a:lstStyle/>
            <a:p>
              <a:endParaRPr lang="it-IT"/>
            </a:p>
          </p:txBody>
        </p:sp>
        <p:sp>
          <p:nvSpPr>
            <p:cNvPr id="10272" name="Line 31"/>
            <p:cNvSpPr>
              <a:spLocks noChangeShapeType="1"/>
            </p:cNvSpPr>
            <p:nvPr/>
          </p:nvSpPr>
          <p:spPr bwMode="auto">
            <a:xfrm>
              <a:off x="1088" y="1292"/>
              <a:ext cx="1" cy="2938"/>
            </a:xfrm>
            <a:prstGeom prst="line">
              <a:avLst/>
            </a:prstGeom>
            <a:noFill/>
            <a:ln w="9360">
              <a:solidFill>
                <a:srgbClr val="000000"/>
              </a:solidFill>
              <a:miter lim="800000"/>
              <a:headEnd/>
              <a:tailEnd/>
            </a:ln>
          </p:spPr>
          <p:txBody>
            <a:bodyPr/>
            <a:lstStyle/>
            <a:p>
              <a:endParaRPr lang="it-IT"/>
            </a:p>
          </p:txBody>
        </p:sp>
        <p:sp>
          <p:nvSpPr>
            <p:cNvPr id="10273" name="Line 32"/>
            <p:cNvSpPr>
              <a:spLocks noChangeShapeType="1"/>
            </p:cNvSpPr>
            <p:nvPr/>
          </p:nvSpPr>
          <p:spPr bwMode="auto">
            <a:xfrm>
              <a:off x="5080" y="1292"/>
              <a:ext cx="1" cy="2938"/>
            </a:xfrm>
            <a:prstGeom prst="line">
              <a:avLst/>
            </a:prstGeom>
            <a:noFill/>
            <a:ln w="9360">
              <a:solidFill>
                <a:srgbClr val="000000"/>
              </a:solidFill>
              <a:miter lim="800000"/>
              <a:headEnd/>
              <a:tailEnd/>
            </a:ln>
          </p:spPr>
          <p:txBody>
            <a:bodyPr/>
            <a:lstStyle/>
            <a:p>
              <a:endParaRPr lang="it-IT"/>
            </a:p>
          </p:txBody>
        </p:sp>
        <p:sp>
          <p:nvSpPr>
            <p:cNvPr id="10274" name="Line 33"/>
            <p:cNvSpPr>
              <a:spLocks noChangeShapeType="1"/>
            </p:cNvSpPr>
            <p:nvPr/>
          </p:nvSpPr>
          <p:spPr bwMode="auto">
            <a:xfrm>
              <a:off x="1088" y="1794"/>
              <a:ext cx="3992" cy="1"/>
            </a:xfrm>
            <a:prstGeom prst="line">
              <a:avLst/>
            </a:prstGeom>
            <a:noFill/>
            <a:ln w="9360">
              <a:solidFill>
                <a:srgbClr val="000000"/>
              </a:solidFill>
              <a:miter lim="800000"/>
              <a:headEnd/>
              <a:tailEnd/>
            </a:ln>
          </p:spPr>
          <p:txBody>
            <a:bodyPr/>
            <a:lstStyle/>
            <a:p>
              <a:endParaRPr lang="it-IT"/>
            </a:p>
          </p:txBody>
        </p:sp>
        <p:sp>
          <p:nvSpPr>
            <p:cNvPr id="10275" name="Line 34"/>
            <p:cNvSpPr>
              <a:spLocks noChangeShapeType="1"/>
            </p:cNvSpPr>
            <p:nvPr/>
          </p:nvSpPr>
          <p:spPr bwMode="auto">
            <a:xfrm>
              <a:off x="3397" y="1292"/>
              <a:ext cx="1" cy="2938"/>
            </a:xfrm>
            <a:prstGeom prst="line">
              <a:avLst/>
            </a:prstGeom>
            <a:noFill/>
            <a:ln w="9360">
              <a:solidFill>
                <a:srgbClr val="000000"/>
              </a:solidFill>
              <a:miter lim="800000"/>
              <a:headEnd/>
              <a:tailEnd/>
            </a:ln>
          </p:spPr>
          <p:txBody>
            <a:bodyPr/>
            <a:lstStyle/>
            <a:p>
              <a:endParaRPr lang="it-IT"/>
            </a:p>
          </p:txBody>
        </p:sp>
        <p:sp>
          <p:nvSpPr>
            <p:cNvPr id="10276" name="Line 35"/>
            <p:cNvSpPr>
              <a:spLocks noChangeShapeType="1"/>
            </p:cNvSpPr>
            <p:nvPr/>
          </p:nvSpPr>
          <p:spPr bwMode="auto">
            <a:xfrm>
              <a:off x="1088" y="1997"/>
              <a:ext cx="3992" cy="1"/>
            </a:xfrm>
            <a:prstGeom prst="line">
              <a:avLst/>
            </a:prstGeom>
            <a:noFill/>
            <a:ln w="9360">
              <a:solidFill>
                <a:srgbClr val="000000"/>
              </a:solidFill>
              <a:miter lim="800000"/>
              <a:headEnd/>
              <a:tailEnd/>
            </a:ln>
          </p:spPr>
          <p:txBody>
            <a:bodyPr/>
            <a:lstStyle/>
            <a:p>
              <a:endParaRPr lang="it-IT"/>
            </a:p>
          </p:txBody>
        </p:sp>
        <p:sp>
          <p:nvSpPr>
            <p:cNvPr id="10277" name="Line 36"/>
            <p:cNvSpPr>
              <a:spLocks noChangeShapeType="1"/>
            </p:cNvSpPr>
            <p:nvPr/>
          </p:nvSpPr>
          <p:spPr bwMode="auto">
            <a:xfrm>
              <a:off x="1088" y="2200"/>
              <a:ext cx="3992" cy="1"/>
            </a:xfrm>
            <a:prstGeom prst="line">
              <a:avLst/>
            </a:prstGeom>
            <a:noFill/>
            <a:ln w="9360">
              <a:solidFill>
                <a:srgbClr val="000000"/>
              </a:solidFill>
              <a:miter lim="800000"/>
              <a:headEnd/>
              <a:tailEnd/>
            </a:ln>
          </p:spPr>
          <p:txBody>
            <a:bodyPr/>
            <a:lstStyle/>
            <a:p>
              <a:endParaRPr lang="it-IT"/>
            </a:p>
          </p:txBody>
        </p:sp>
        <p:sp>
          <p:nvSpPr>
            <p:cNvPr id="10278" name="Line 37"/>
            <p:cNvSpPr>
              <a:spLocks noChangeShapeType="1"/>
            </p:cNvSpPr>
            <p:nvPr/>
          </p:nvSpPr>
          <p:spPr bwMode="auto">
            <a:xfrm>
              <a:off x="1088" y="2403"/>
              <a:ext cx="3992" cy="1"/>
            </a:xfrm>
            <a:prstGeom prst="line">
              <a:avLst/>
            </a:prstGeom>
            <a:noFill/>
            <a:ln w="9360">
              <a:solidFill>
                <a:srgbClr val="000000"/>
              </a:solidFill>
              <a:miter lim="800000"/>
              <a:headEnd/>
              <a:tailEnd/>
            </a:ln>
          </p:spPr>
          <p:txBody>
            <a:bodyPr/>
            <a:lstStyle/>
            <a:p>
              <a:endParaRPr lang="it-IT"/>
            </a:p>
          </p:txBody>
        </p:sp>
        <p:sp>
          <p:nvSpPr>
            <p:cNvPr id="10279" name="Line 38"/>
            <p:cNvSpPr>
              <a:spLocks noChangeShapeType="1"/>
            </p:cNvSpPr>
            <p:nvPr/>
          </p:nvSpPr>
          <p:spPr bwMode="auto">
            <a:xfrm>
              <a:off x="1088" y="2606"/>
              <a:ext cx="3992" cy="1"/>
            </a:xfrm>
            <a:prstGeom prst="line">
              <a:avLst/>
            </a:prstGeom>
            <a:noFill/>
            <a:ln w="9360">
              <a:solidFill>
                <a:srgbClr val="000000"/>
              </a:solidFill>
              <a:miter lim="800000"/>
              <a:headEnd/>
              <a:tailEnd/>
            </a:ln>
          </p:spPr>
          <p:txBody>
            <a:bodyPr/>
            <a:lstStyle/>
            <a:p>
              <a:endParaRPr lang="it-IT"/>
            </a:p>
          </p:txBody>
        </p:sp>
        <p:sp>
          <p:nvSpPr>
            <p:cNvPr id="10280" name="Line 39"/>
            <p:cNvSpPr>
              <a:spLocks noChangeShapeType="1"/>
            </p:cNvSpPr>
            <p:nvPr/>
          </p:nvSpPr>
          <p:spPr bwMode="auto">
            <a:xfrm>
              <a:off x="1088" y="2809"/>
              <a:ext cx="3992" cy="1"/>
            </a:xfrm>
            <a:prstGeom prst="line">
              <a:avLst/>
            </a:prstGeom>
            <a:noFill/>
            <a:ln w="9360">
              <a:solidFill>
                <a:srgbClr val="000000"/>
              </a:solidFill>
              <a:miter lim="800000"/>
              <a:headEnd/>
              <a:tailEnd/>
            </a:ln>
          </p:spPr>
          <p:txBody>
            <a:bodyPr/>
            <a:lstStyle/>
            <a:p>
              <a:endParaRPr lang="it-IT"/>
            </a:p>
          </p:txBody>
        </p:sp>
        <p:sp>
          <p:nvSpPr>
            <p:cNvPr id="10281" name="Line 40"/>
            <p:cNvSpPr>
              <a:spLocks noChangeShapeType="1"/>
            </p:cNvSpPr>
            <p:nvPr/>
          </p:nvSpPr>
          <p:spPr bwMode="auto">
            <a:xfrm>
              <a:off x="1088" y="3012"/>
              <a:ext cx="3992" cy="1"/>
            </a:xfrm>
            <a:prstGeom prst="line">
              <a:avLst/>
            </a:prstGeom>
            <a:noFill/>
            <a:ln w="9360">
              <a:solidFill>
                <a:srgbClr val="000000"/>
              </a:solidFill>
              <a:miter lim="800000"/>
              <a:headEnd/>
              <a:tailEnd/>
            </a:ln>
          </p:spPr>
          <p:txBody>
            <a:bodyPr/>
            <a:lstStyle/>
            <a:p>
              <a:endParaRPr lang="it-IT"/>
            </a:p>
          </p:txBody>
        </p:sp>
        <p:sp>
          <p:nvSpPr>
            <p:cNvPr id="10282" name="Line 41"/>
            <p:cNvSpPr>
              <a:spLocks noChangeShapeType="1"/>
            </p:cNvSpPr>
            <p:nvPr/>
          </p:nvSpPr>
          <p:spPr bwMode="auto">
            <a:xfrm>
              <a:off x="1088" y="3215"/>
              <a:ext cx="3992" cy="1"/>
            </a:xfrm>
            <a:prstGeom prst="line">
              <a:avLst/>
            </a:prstGeom>
            <a:noFill/>
            <a:ln w="9360">
              <a:solidFill>
                <a:srgbClr val="000000"/>
              </a:solidFill>
              <a:miter lim="800000"/>
              <a:headEnd/>
              <a:tailEnd/>
            </a:ln>
          </p:spPr>
          <p:txBody>
            <a:bodyPr/>
            <a:lstStyle/>
            <a:p>
              <a:endParaRPr lang="it-IT"/>
            </a:p>
          </p:txBody>
        </p:sp>
        <p:sp>
          <p:nvSpPr>
            <p:cNvPr id="10283" name="Line 42"/>
            <p:cNvSpPr>
              <a:spLocks noChangeShapeType="1"/>
            </p:cNvSpPr>
            <p:nvPr/>
          </p:nvSpPr>
          <p:spPr bwMode="auto">
            <a:xfrm>
              <a:off x="1088" y="3418"/>
              <a:ext cx="3992" cy="1"/>
            </a:xfrm>
            <a:prstGeom prst="line">
              <a:avLst/>
            </a:prstGeom>
            <a:noFill/>
            <a:ln w="9360">
              <a:solidFill>
                <a:srgbClr val="000000"/>
              </a:solidFill>
              <a:miter lim="800000"/>
              <a:headEnd/>
              <a:tailEnd/>
            </a:ln>
          </p:spPr>
          <p:txBody>
            <a:bodyPr/>
            <a:lstStyle/>
            <a:p>
              <a:endParaRPr lang="it-IT"/>
            </a:p>
          </p:txBody>
        </p:sp>
        <p:sp>
          <p:nvSpPr>
            <p:cNvPr id="10284" name="Line 43"/>
            <p:cNvSpPr>
              <a:spLocks noChangeShapeType="1"/>
            </p:cNvSpPr>
            <p:nvPr/>
          </p:nvSpPr>
          <p:spPr bwMode="auto">
            <a:xfrm>
              <a:off x="1088" y="3621"/>
              <a:ext cx="3992" cy="1"/>
            </a:xfrm>
            <a:prstGeom prst="line">
              <a:avLst/>
            </a:prstGeom>
            <a:noFill/>
            <a:ln w="9360">
              <a:solidFill>
                <a:srgbClr val="000000"/>
              </a:solidFill>
              <a:miter lim="800000"/>
              <a:headEnd/>
              <a:tailEnd/>
            </a:ln>
          </p:spPr>
          <p:txBody>
            <a:bodyPr/>
            <a:lstStyle/>
            <a:p>
              <a:endParaRPr lang="it-IT"/>
            </a:p>
          </p:txBody>
        </p:sp>
        <p:sp>
          <p:nvSpPr>
            <p:cNvPr id="10285" name="Line 44"/>
            <p:cNvSpPr>
              <a:spLocks noChangeShapeType="1"/>
            </p:cNvSpPr>
            <p:nvPr/>
          </p:nvSpPr>
          <p:spPr bwMode="auto">
            <a:xfrm>
              <a:off x="1088" y="3824"/>
              <a:ext cx="3992" cy="1"/>
            </a:xfrm>
            <a:prstGeom prst="line">
              <a:avLst/>
            </a:prstGeom>
            <a:noFill/>
            <a:ln w="9360">
              <a:solidFill>
                <a:srgbClr val="000000"/>
              </a:solidFill>
              <a:miter lim="800000"/>
              <a:headEnd/>
              <a:tailEnd/>
            </a:ln>
          </p:spPr>
          <p:txBody>
            <a:bodyPr/>
            <a:lstStyle/>
            <a:p>
              <a:endParaRPr lang="it-IT"/>
            </a:p>
          </p:txBody>
        </p:sp>
        <p:sp>
          <p:nvSpPr>
            <p:cNvPr id="10286" name="Line 45"/>
            <p:cNvSpPr>
              <a:spLocks noChangeShapeType="1"/>
            </p:cNvSpPr>
            <p:nvPr/>
          </p:nvSpPr>
          <p:spPr bwMode="auto">
            <a:xfrm>
              <a:off x="1088" y="4027"/>
              <a:ext cx="3992" cy="1"/>
            </a:xfrm>
            <a:prstGeom prst="line">
              <a:avLst/>
            </a:prstGeom>
            <a:noFill/>
            <a:ln w="9360">
              <a:solidFill>
                <a:srgbClr val="000000"/>
              </a:solidFill>
              <a:miter lim="800000"/>
              <a:headEnd/>
              <a:tailEnd/>
            </a:ln>
          </p:spPr>
          <p:txBody>
            <a:bodyPr/>
            <a:lstStyle/>
            <a:p>
              <a:endParaRPr lang="it-IT"/>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741363" y="555625"/>
            <a:ext cx="8607425" cy="1260475"/>
          </a:xfrm>
        </p:spPr>
        <p:txBody>
          <a:bodyPr/>
          <a:lstStyle/>
          <a:p>
            <a:pPr eaLnBrk="1">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t>Classification of technical gases</a:t>
            </a:r>
            <a:endParaRPr lang="en-GB" dirty="0" smtClean="0"/>
          </a:p>
        </p:txBody>
      </p:sp>
      <p:sp>
        <p:nvSpPr>
          <p:cNvPr id="11267" name="Rectangle 2"/>
          <p:cNvSpPr>
            <a:spLocks noGrp="1" noChangeArrowheads="1"/>
          </p:cNvSpPr>
          <p:nvPr>
            <p:ph type="body" idx="1"/>
          </p:nvPr>
        </p:nvSpPr>
        <p:spPr>
          <a:xfrm>
            <a:off x="741363" y="2101850"/>
            <a:ext cx="8607425" cy="4760913"/>
          </a:xfrm>
        </p:spPr>
        <p:txBody>
          <a:bodyPr/>
          <a:lstStyle/>
          <a:p>
            <a:pPr marL="363538" indent="-257175" eaLnBrk="1">
              <a:lnSpc>
                <a:spcPct val="93000"/>
              </a:lnSpc>
              <a:tabLst>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pPr>
            <a:r>
              <a:rPr lang="it-IT" sz="3600" dirty="0" err="1" smtClean="0"/>
              <a:t>Technical</a:t>
            </a:r>
            <a:r>
              <a:rPr lang="it-IT" sz="3600" dirty="0" smtClean="0"/>
              <a:t> </a:t>
            </a:r>
            <a:r>
              <a:rPr lang="it-IT" sz="3600" dirty="0" err="1" smtClean="0"/>
              <a:t>gases</a:t>
            </a:r>
            <a:r>
              <a:rPr lang="it-IT" sz="3600" dirty="0" smtClean="0"/>
              <a:t> are </a:t>
            </a:r>
            <a:r>
              <a:rPr lang="it-IT" sz="3600" dirty="0" err="1" smtClean="0"/>
              <a:t>classified</a:t>
            </a:r>
            <a:r>
              <a:rPr lang="it-IT" sz="3600" dirty="0" smtClean="0"/>
              <a:t> </a:t>
            </a:r>
            <a:r>
              <a:rPr lang="it-IT" sz="3600" dirty="0" err="1" smtClean="0"/>
              <a:t>according</a:t>
            </a:r>
            <a:r>
              <a:rPr lang="it-IT" sz="3600" dirty="0" smtClean="0"/>
              <a:t> </a:t>
            </a:r>
            <a:r>
              <a:rPr lang="it-IT" sz="3600" dirty="0" err="1" smtClean="0"/>
              <a:t>to</a:t>
            </a:r>
            <a:r>
              <a:rPr lang="it-IT" sz="3600" dirty="0" smtClean="0"/>
              <a:t> </a:t>
            </a:r>
            <a:r>
              <a:rPr lang="it-IT" sz="3600" dirty="0" err="1" smtClean="0"/>
              <a:t>their</a:t>
            </a:r>
            <a:r>
              <a:rPr lang="it-IT" sz="3600" dirty="0" smtClean="0"/>
              <a:t> </a:t>
            </a:r>
            <a:r>
              <a:rPr lang="it-IT" sz="3600" dirty="0" err="1" smtClean="0"/>
              <a:t>properties</a:t>
            </a:r>
            <a:r>
              <a:rPr lang="it-IT" sz="3600" dirty="0" smtClean="0"/>
              <a:t>, </a:t>
            </a:r>
            <a:r>
              <a:rPr lang="it-IT" sz="3600" dirty="0" err="1" smtClean="0"/>
              <a:t>into</a:t>
            </a:r>
            <a:r>
              <a:rPr lang="it-IT" sz="3600" dirty="0" smtClean="0"/>
              <a:t>:</a:t>
            </a:r>
          </a:p>
          <a:p>
            <a:pPr marL="714375" lvl="1" indent="-350838" eaLnBrk="1">
              <a:lnSpc>
                <a:spcPct val="93000"/>
              </a:lnSpc>
              <a:buFont typeface="Arial" charset="0"/>
              <a:buAutoNum type="arabicParenR"/>
              <a:tabLst>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pPr>
            <a:r>
              <a:rPr lang="it-IT" sz="3200" b="1" dirty="0" err="1" smtClean="0"/>
              <a:t>Compressed</a:t>
            </a:r>
            <a:r>
              <a:rPr lang="it-IT" sz="3200" b="1" dirty="0" smtClean="0"/>
              <a:t> </a:t>
            </a:r>
            <a:r>
              <a:rPr lang="it-IT" sz="3200" b="1" dirty="0" err="1" smtClean="0"/>
              <a:t>gases</a:t>
            </a:r>
            <a:endParaRPr lang="it-IT" sz="3200" b="1" dirty="0" smtClean="0"/>
          </a:p>
          <a:p>
            <a:pPr marL="714375" lvl="1" indent="-350838" eaLnBrk="1">
              <a:lnSpc>
                <a:spcPct val="93000"/>
              </a:lnSpc>
              <a:buFont typeface="Arial" charset="0"/>
              <a:buAutoNum type="arabicParenR"/>
              <a:tabLst>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pPr>
            <a:r>
              <a:rPr lang="it-IT" sz="3200" b="1" dirty="0" err="1" smtClean="0"/>
              <a:t>Liquified</a:t>
            </a:r>
            <a:r>
              <a:rPr lang="it-IT" sz="3200" b="1" dirty="0" smtClean="0"/>
              <a:t> </a:t>
            </a:r>
            <a:r>
              <a:rPr lang="it-IT" sz="3200" b="1" dirty="0" err="1" smtClean="0"/>
              <a:t>gases</a:t>
            </a:r>
            <a:endParaRPr lang="it-IT" sz="3200" b="1" dirty="0" smtClean="0"/>
          </a:p>
          <a:p>
            <a:pPr marL="714375" lvl="1" indent="-350838" eaLnBrk="1">
              <a:lnSpc>
                <a:spcPct val="93000"/>
              </a:lnSpc>
              <a:buFont typeface="Arial" charset="0"/>
              <a:buAutoNum type="arabicParenR"/>
              <a:tabLst>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pPr>
            <a:r>
              <a:rPr lang="it-IT" sz="3200" b="1" dirty="0" err="1" smtClean="0"/>
              <a:t>Highly</a:t>
            </a:r>
            <a:r>
              <a:rPr lang="it-IT" sz="3200" b="1" dirty="0" smtClean="0"/>
              <a:t> </a:t>
            </a:r>
            <a:r>
              <a:rPr lang="it-IT" sz="3200" b="1" dirty="0" err="1" smtClean="0"/>
              <a:t>refrigerated</a:t>
            </a:r>
            <a:r>
              <a:rPr lang="it-IT" sz="3200" b="1" dirty="0" smtClean="0"/>
              <a:t> </a:t>
            </a:r>
            <a:r>
              <a:rPr lang="it-IT" sz="3200" b="1" dirty="0" err="1" smtClean="0"/>
              <a:t>liquified</a:t>
            </a:r>
            <a:r>
              <a:rPr lang="it-IT" sz="3200" b="1" dirty="0" smtClean="0"/>
              <a:t> </a:t>
            </a:r>
            <a:r>
              <a:rPr lang="it-IT" sz="3200" b="1" dirty="0" err="1" smtClean="0"/>
              <a:t>gases</a:t>
            </a:r>
            <a:endParaRPr lang="it-IT" sz="3200" b="1" dirty="0" smtClean="0"/>
          </a:p>
          <a:p>
            <a:pPr marL="714375" lvl="1" indent="-350838" eaLnBrk="1">
              <a:lnSpc>
                <a:spcPct val="93000"/>
              </a:lnSpc>
              <a:buFont typeface="Arial" charset="0"/>
              <a:buAutoNum type="arabicParenR"/>
              <a:tabLst>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pPr>
            <a:r>
              <a:rPr lang="it-IT" sz="3200" b="1" dirty="0" err="1" smtClean="0"/>
              <a:t>Dissolved</a:t>
            </a:r>
            <a:r>
              <a:rPr lang="it-IT" sz="3200" b="1" dirty="0" smtClean="0"/>
              <a:t> </a:t>
            </a:r>
            <a:r>
              <a:rPr lang="it-IT" sz="3200" b="1" dirty="0" err="1" smtClean="0"/>
              <a:t>gases</a:t>
            </a:r>
            <a:endParaRPr lang="it-IT" sz="3200" b="1"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741363" y="555625"/>
            <a:ext cx="8607425" cy="1260475"/>
          </a:xfrm>
        </p:spPr>
        <p:txBody>
          <a:bodyPr/>
          <a:lstStyle/>
          <a:p>
            <a:pPr eaLnBrk="1">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Compressed gases</a:t>
            </a:r>
          </a:p>
        </p:txBody>
      </p:sp>
      <p:sp>
        <p:nvSpPr>
          <p:cNvPr id="12291" name="Rectangle 2"/>
          <p:cNvSpPr>
            <a:spLocks noGrp="1" noChangeArrowheads="1"/>
          </p:cNvSpPr>
          <p:nvPr>
            <p:ph type="body" idx="1"/>
          </p:nvPr>
        </p:nvSpPr>
        <p:spPr>
          <a:xfrm>
            <a:off x="741363" y="2101850"/>
            <a:ext cx="8607425" cy="4760913"/>
          </a:xfrm>
        </p:spPr>
        <p:txBody>
          <a:bodyPr/>
          <a:lstStyle/>
          <a:p>
            <a:pPr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sz="2800" dirty="0" err="1" smtClean="0"/>
              <a:t>Gases</a:t>
            </a:r>
            <a:r>
              <a:rPr lang="it-IT" sz="2800" dirty="0" smtClean="0"/>
              <a:t> </a:t>
            </a:r>
            <a:r>
              <a:rPr lang="it-IT" sz="2800" dirty="0" err="1" smtClean="0"/>
              <a:t>with</a:t>
            </a:r>
            <a:r>
              <a:rPr lang="it-IT" sz="2800" dirty="0" smtClean="0"/>
              <a:t> a </a:t>
            </a:r>
            <a:r>
              <a:rPr lang="it-IT" sz="2800" dirty="0" err="1" smtClean="0"/>
              <a:t>critical</a:t>
            </a:r>
            <a:r>
              <a:rPr lang="it-IT" sz="2800" dirty="0" smtClean="0"/>
              <a:t> temperature </a:t>
            </a:r>
            <a:r>
              <a:rPr lang="it-IT" sz="2800" dirty="0" err="1" smtClean="0"/>
              <a:t>below</a:t>
            </a:r>
            <a:r>
              <a:rPr lang="it-IT" sz="2800" dirty="0" smtClean="0"/>
              <a:t> 263 K (-10 °C)</a:t>
            </a:r>
            <a:r>
              <a:rPr lang="it-IT" sz="2800" dirty="0" smtClean="0">
                <a:cs typeface="Arial" charset="0"/>
              </a:rPr>
              <a:t>‏</a:t>
            </a:r>
            <a:endParaRPr lang="it-IT" sz="2800" dirty="0" smtClean="0"/>
          </a:p>
          <a:p>
            <a:pPr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2800" dirty="0" smtClean="0"/>
              <a:t>They can therefore not be liquefied increasing only the pressure</a:t>
            </a:r>
            <a:endParaRPr lang="it-IT" sz="2800" dirty="0" smtClean="0"/>
          </a:p>
          <a:p>
            <a:pPr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2800" dirty="0" smtClean="0"/>
              <a:t>They are contained in cylinders as high pressure gas (typically around 200 </a:t>
            </a:r>
            <a:r>
              <a:rPr lang="en-US" sz="2800" dirty="0" err="1" smtClean="0"/>
              <a:t>atm</a:t>
            </a:r>
            <a:r>
              <a:rPr lang="en-US" sz="2800" dirty="0" smtClean="0"/>
              <a:t>)</a:t>
            </a:r>
            <a:endParaRPr lang="it-IT" sz="2800" dirty="0" smtClean="0"/>
          </a:p>
          <a:p>
            <a:pPr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2800" dirty="0" smtClean="0"/>
              <a:t>The filling of the cylinders is done controlling the pressure</a:t>
            </a:r>
            <a:endParaRPr lang="it-IT" sz="2800" dirty="0" smtClean="0"/>
          </a:p>
          <a:p>
            <a:pPr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sz="2800" dirty="0" err="1" smtClean="0"/>
              <a:t>Examples</a:t>
            </a:r>
            <a:r>
              <a:rPr lang="it-IT" sz="2800" dirty="0" smtClean="0"/>
              <a:t>: </a:t>
            </a:r>
            <a:r>
              <a:rPr lang="it-IT" sz="2800" i="1" dirty="0" err="1" smtClean="0"/>
              <a:t>nitrogen</a:t>
            </a:r>
            <a:r>
              <a:rPr lang="it-IT" sz="2800" i="1" dirty="0" smtClean="0"/>
              <a:t>, </a:t>
            </a:r>
            <a:r>
              <a:rPr lang="it-IT" sz="2800" i="1" dirty="0" err="1" smtClean="0"/>
              <a:t>oxigen</a:t>
            </a:r>
            <a:r>
              <a:rPr lang="it-IT" sz="2800" i="1" dirty="0" smtClean="0"/>
              <a:t>, </a:t>
            </a:r>
            <a:r>
              <a:rPr lang="it-IT" sz="2800" i="1" dirty="0" err="1" smtClean="0"/>
              <a:t>noble</a:t>
            </a:r>
            <a:r>
              <a:rPr lang="it-IT" sz="2800" i="1" dirty="0" smtClean="0"/>
              <a:t> </a:t>
            </a:r>
            <a:r>
              <a:rPr lang="it-IT" sz="2800" i="1" dirty="0" err="1" smtClean="0"/>
              <a:t>gases</a:t>
            </a:r>
            <a:r>
              <a:rPr lang="it-IT" sz="2800" i="1" dirty="0" smtClean="0"/>
              <a:t>, </a:t>
            </a:r>
            <a:r>
              <a:rPr lang="it-IT" sz="2800" i="1" dirty="0" err="1" smtClean="0"/>
              <a:t>hydrogen</a:t>
            </a:r>
            <a:endParaRPr lang="it-IT" sz="2800"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741363" y="555625"/>
            <a:ext cx="8607425" cy="1260475"/>
          </a:xfrm>
        </p:spPr>
        <p:txBody>
          <a:bodyPr/>
          <a:lstStyle/>
          <a:p>
            <a:pPr eaLnBrk="1">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err="1" smtClean="0"/>
              <a:t>Liquified</a:t>
            </a:r>
            <a:r>
              <a:rPr lang="en-GB" dirty="0" smtClean="0"/>
              <a:t> gases</a:t>
            </a:r>
          </a:p>
        </p:txBody>
      </p:sp>
      <p:sp>
        <p:nvSpPr>
          <p:cNvPr id="13315" name="Rectangle 2"/>
          <p:cNvSpPr>
            <a:spLocks noGrp="1" noChangeArrowheads="1"/>
          </p:cNvSpPr>
          <p:nvPr>
            <p:ph type="body" idx="1"/>
          </p:nvPr>
        </p:nvSpPr>
        <p:spPr>
          <a:xfrm>
            <a:off x="741363" y="2101850"/>
            <a:ext cx="8607425" cy="4760913"/>
          </a:xfrm>
        </p:spPr>
        <p:txBody>
          <a:bodyPr/>
          <a:lstStyle/>
          <a:p>
            <a:pPr eaLnBrk="1">
              <a:lnSpc>
                <a:spcPct val="7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sz="2800" dirty="0" err="1" smtClean="0"/>
              <a:t>Gases</a:t>
            </a:r>
            <a:r>
              <a:rPr lang="it-IT" sz="2800" dirty="0" smtClean="0"/>
              <a:t> </a:t>
            </a:r>
            <a:r>
              <a:rPr lang="it-IT" sz="2800" dirty="0" err="1" smtClean="0"/>
              <a:t>with</a:t>
            </a:r>
            <a:r>
              <a:rPr lang="it-IT" sz="2800" dirty="0" smtClean="0"/>
              <a:t> </a:t>
            </a:r>
            <a:r>
              <a:rPr lang="it-IT" sz="2800" dirty="0" err="1" smtClean="0"/>
              <a:t>critical</a:t>
            </a:r>
            <a:r>
              <a:rPr lang="it-IT" sz="2800" dirty="0" smtClean="0"/>
              <a:t> temperature </a:t>
            </a:r>
            <a:r>
              <a:rPr lang="it-IT" sz="2800" dirty="0" smtClean="0">
                <a:cs typeface="Arial" charset="0"/>
              </a:rPr>
              <a:t>≥ 263 K</a:t>
            </a:r>
            <a:r>
              <a:rPr lang="it-IT" sz="2800" dirty="0" smtClean="0"/>
              <a:t>(-10 °C).</a:t>
            </a:r>
          </a:p>
          <a:p>
            <a:pPr eaLnBrk="1">
              <a:lnSpc>
                <a:spcPct val="7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sz="2800" dirty="0" err="1" smtClean="0"/>
              <a:t>Above</a:t>
            </a:r>
            <a:r>
              <a:rPr lang="it-IT" sz="2800" dirty="0" smtClean="0"/>
              <a:t> a </a:t>
            </a:r>
            <a:r>
              <a:rPr lang="it-IT" sz="2800" dirty="0" err="1" smtClean="0"/>
              <a:t>certain</a:t>
            </a:r>
            <a:r>
              <a:rPr lang="it-IT" sz="2800" dirty="0" smtClean="0"/>
              <a:t> </a:t>
            </a:r>
            <a:r>
              <a:rPr lang="it-IT" sz="2800" dirty="0" err="1" smtClean="0"/>
              <a:t>pressure</a:t>
            </a:r>
            <a:r>
              <a:rPr lang="it-IT" sz="2800" dirty="0" smtClean="0"/>
              <a:t> (P</a:t>
            </a:r>
            <a:r>
              <a:rPr lang="it-IT" sz="2800" baseline="-25000" dirty="0" smtClean="0"/>
              <a:t>C</a:t>
            </a:r>
            <a:r>
              <a:rPr lang="it-IT" sz="2800" dirty="0" smtClean="0"/>
              <a:t>), at </a:t>
            </a:r>
            <a:r>
              <a:rPr lang="it-IT" sz="2800" dirty="0" err="1" smtClean="0"/>
              <a:t>room</a:t>
            </a:r>
            <a:r>
              <a:rPr lang="it-IT" sz="2800" dirty="0" smtClean="0"/>
              <a:t> temperature, </a:t>
            </a:r>
            <a:r>
              <a:rPr lang="it-IT" sz="2800" dirty="0" err="1" smtClean="0"/>
              <a:t>they</a:t>
            </a:r>
            <a:r>
              <a:rPr lang="it-IT" sz="2800" dirty="0" smtClean="0"/>
              <a:t> start </a:t>
            </a:r>
            <a:r>
              <a:rPr lang="it-IT" sz="2800" dirty="0" err="1" smtClean="0"/>
              <a:t>to</a:t>
            </a:r>
            <a:r>
              <a:rPr lang="it-IT" sz="2800" dirty="0" smtClean="0"/>
              <a:t> </a:t>
            </a:r>
            <a:r>
              <a:rPr lang="it-IT" sz="2800" dirty="0" err="1" smtClean="0"/>
              <a:t>liquefy</a:t>
            </a:r>
            <a:r>
              <a:rPr lang="it-IT" sz="2800" dirty="0" smtClean="0"/>
              <a:t>.</a:t>
            </a:r>
          </a:p>
          <a:p>
            <a:pPr eaLnBrk="1">
              <a:lnSpc>
                <a:spcPct val="7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sz="2800" dirty="0" smtClean="0"/>
              <a:t>The </a:t>
            </a:r>
            <a:r>
              <a:rPr lang="it-IT" sz="2800" dirty="0" err="1" smtClean="0"/>
              <a:t>cylinder</a:t>
            </a:r>
            <a:r>
              <a:rPr lang="it-IT" sz="2800" dirty="0" smtClean="0"/>
              <a:t> </a:t>
            </a:r>
            <a:r>
              <a:rPr lang="it-IT" sz="2800" dirty="0" err="1" smtClean="0"/>
              <a:t>contains</a:t>
            </a:r>
            <a:r>
              <a:rPr lang="it-IT" sz="2800" dirty="0" smtClean="0"/>
              <a:t> the </a:t>
            </a:r>
            <a:r>
              <a:rPr lang="it-IT" sz="2800" dirty="0" err="1" smtClean="0"/>
              <a:t>liquid</a:t>
            </a:r>
            <a:r>
              <a:rPr lang="it-IT" sz="2800" dirty="0" smtClean="0"/>
              <a:t> in </a:t>
            </a:r>
            <a:r>
              <a:rPr lang="it-IT" sz="2800" dirty="0" err="1" smtClean="0"/>
              <a:t>equilibrium</a:t>
            </a:r>
            <a:r>
              <a:rPr lang="it-IT" sz="2800" dirty="0" smtClean="0"/>
              <a:t> </a:t>
            </a:r>
            <a:r>
              <a:rPr lang="it-IT" sz="2800" dirty="0" err="1" smtClean="0"/>
              <a:t>with</a:t>
            </a:r>
            <a:r>
              <a:rPr lang="it-IT" sz="2800" dirty="0" smtClean="0"/>
              <a:t> the gas at a </a:t>
            </a:r>
            <a:r>
              <a:rPr lang="it-IT" sz="2800" dirty="0" err="1" smtClean="0"/>
              <a:t>pressure</a:t>
            </a:r>
            <a:r>
              <a:rPr lang="it-IT" sz="2800" dirty="0" smtClean="0"/>
              <a:t> </a:t>
            </a:r>
            <a:r>
              <a:rPr lang="it-IT" sz="2800" dirty="0" err="1" smtClean="0"/>
              <a:t>given</a:t>
            </a:r>
            <a:r>
              <a:rPr lang="it-IT" sz="2800" dirty="0" smtClean="0"/>
              <a:t> </a:t>
            </a:r>
            <a:r>
              <a:rPr lang="it-IT" sz="2800" dirty="0" err="1" smtClean="0"/>
              <a:t>by</a:t>
            </a:r>
            <a:r>
              <a:rPr lang="it-IT" sz="2800" dirty="0" smtClean="0"/>
              <a:t> the vapor </a:t>
            </a:r>
            <a:r>
              <a:rPr lang="it-IT" sz="2800" dirty="0" err="1" smtClean="0"/>
              <a:t>pressure</a:t>
            </a:r>
            <a:r>
              <a:rPr lang="it-IT" sz="2800" dirty="0" smtClean="0"/>
              <a:t> at </a:t>
            </a:r>
            <a:r>
              <a:rPr lang="it-IT" sz="2800" dirty="0" err="1" smtClean="0"/>
              <a:t>that</a:t>
            </a:r>
            <a:r>
              <a:rPr lang="it-IT" sz="2800" dirty="0" smtClean="0"/>
              <a:t> temperature</a:t>
            </a:r>
          </a:p>
          <a:p>
            <a:pPr eaLnBrk="1">
              <a:lnSpc>
                <a:spcPct val="7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sz="2800" dirty="0" smtClean="0"/>
              <a:t>The </a:t>
            </a:r>
            <a:r>
              <a:rPr lang="it-IT" sz="2800" dirty="0" err="1" smtClean="0"/>
              <a:t>cylinder</a:t>
            </a:r>
            <a:r>
              <a:rPr lang="it-IT" sz="2800" dirty="0" smtClean="0"/>
              <a:t> </a:t>
            </a:r>
            <a:r>
              <a:rPr lang="it-IT" sz="2800" dirty="0" err="1" smtClean="0"/>
              <a:t>is</a:t>
            </a:r>
            <a:r>
              <a:rPr lang="it-IT" sz="2800" dirty="0" smtClean="0"/>
              <a:t> </a:t>
            </a:r>
            <a:r>
              <a:rPr lang="it-IT" sz="2800" dirty="0" err="1" smtClean="0"/>
              <a:t>filled</a:t>
            </a:r>
            <a:r>
              <a:rPr lang="it-IT" sz="2800" dirty="0" smtClean="0"/>
              <a:t> </a:t>
            </a:r>
            <a:r>
              <a:rPr lang="it-IT" sz="2800" dirty="0" err="1" smtClean="0"/>
              <a:t>checking</a:t>
            </a:r>
            <a:r>
              <a:rPr lang="it-IT" sz="2800" dirty="0" smtClean="0"/>
              <a:t> the </a:t>
            </a:r>
            <a:r>
              <a:rPr lang="it-IT" sz="2800" dirty="0" err="1" smtClean="0"/>
              <a:t>weight</a:t>
            </a:r>
            <a:endParaRPr lang="it-IT" sz="2800" dirty="0" smtClean="0"/>
          </a:p>
          <a:p>
            <a:pPr eaLnBrk="1">
              <a:lnSpc>
                <a:spcPct val="7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sz="2800" dirty="0" err="1" smtClean="0"/>
              <a:t>When</a:t>
            </a:r>
            <a:r>
              <a:rPr lang="it-IT" sz="2800" dirty="0" smtClean="0"/>
              <a:t> the </a:t>
            </a:r>
            <a:r>
              <a:rPr lang="it-IT" sz="2800" dirty="0" err="1" smtClean="0"/>
              <a:t>cylinder</a:t>
            </a:r>
            <a:r>
              <a:rPr lang="it-IT" sz="2800" dirty="0" smtClean="0"/>
              <a:t> </a:t>
            </a:r>
            <a:r>
              <a:rPr lang="it-IT" sz="2800" dirty="0" err="1" smtClean="0"/>
              <a:t>is</a:t>
            </a:r>
            <a:r>
              <a:rPr lang="it-IT" sz="2800" dirty="0" smtClean="0"/>
              <a:t> full, the </a:t>
            </a:r>
            <a:r>
              <a:rPr lang="it-IT" sz="2800" dirty="0" err="1" smtClean="0"/>
              <a:t>liquid</a:t>
            </a:r>
            <a:r>
              <a:rPr lang="it-IT" sz="2800" dirty="0" smtClean="0"/>
              <a:t> </a:t>
            </a:r>
            <a:r>
              <a:rPr lang="it-IT" sz="2800" dirty="0" err="1" smtClean="0"/>
              <a:t>phase</a:t>
            </a:r>
            <a:r>
              <a:rPr lang="it-IT" sz="2800" dirty="0" smtClean="0"/>
              <a:t> </a:t>
            </a:r>
            <a:r>
              <a:rPr lang="it-IT" sz="2800" dirty="0" err="1" smtClean="0"/>
              <a:t>occupy</a:t>
            </a:r>
            <a:r>
              <a:rPr lang="it-IT" sz="2800" dirty="0" smtClean="0"/>
              <a:t> more or </a:t>
            </a:r>
            <a:r>
              <a:rPr lang="it-IT" sz="2800" dirty="0" err="1" smtClean="0"/>
              <a:t>less</a:t>
            </a:r>
            <a:r>
              <a:rPr lang="it-IT" sz="2800" dirty="0" smtClean="0"/>
              <a:t> 80% </a:t>
            </a:r>
            <a:r>
              <a:rPr lang="it-IT" sz="2800" dirty="0" err="1" smtClean="0"/>
              <a:t>of</a:t>
            </a:r>
            <a:r>
              <a:rPr lang="it-IT" sz="2800" dirty="0" smtClean="0"/>
              <a:t> the total volume</a:t>
            </a:r>
          </a:p>
          <a:p>
            <a:pPr eaLnBrk="1">
              <a:lnSpc>
                <a:spcPct val="7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sz="2800" dirty="0" err="1" smtClean="0"/>
              <a:t>Examples</a:t>
            </a:r>
            <a:r>
              <a:rPr lang="it-IT" sz="2800" dirty="0" smtClean="0"/>
              <a:t>: </a:t>
            </a:r>
            <a:r>
              <a:rPr lang="it-IT" sz="2800" i="1" dirty="0" err="1" smtClean="0"/>
              <a:t>carbon</a:t>
            </a:r>
            <a:r>
              <a:rPr lang="it-IT" sz="2800" i="1" dirty="0" smtClean="0"/>
              <a:t> </a:t>
            </a:r>
            <a:r>
              <a:rPr lang="it-IT" sz="2800" i="1" dirty="0" err="1" smtClean="0"/>
              <a:t>dioxide</a:t>
            </a:r>
            <a:r>
              <a:rPr lang="it-IT" sz="2800" i="1" dirty="0" smtClean="0"/>
              <a:t>, </a:t>
            </a:r>
            <a:r>
              <a:rPr lang="it-IT" sz="2800" i="1" dirty="0" err="1" smtClean="0"/>
              <a:t>ammonia</a:t>
            </a:r>
            <a:endParaRPr lang="it-IT" sz="2800" i="1"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741363" y="555625"/>
            <a:ext cx="8607425" cy="1260475"/>
          </a:xfrm>
        </p:spPr>
        <p:txBody>
          <a:bodyPr/>
          <a:lstStyle/>
          <a:p>
            <a:pPr eaLnBrk="1">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Highly refrigerated liquefied gases</a:t>
            </a:r>
          </a:p>
        </p:txBody>
      </p:sp>
      <p:sp>
        <p:nvSpPr>
          <p:cNvPr id="14339" name="Rectangle 2"/>
          <p:cNvSpPr>
            <a:spLocks noGrp="1" noChangeArrowheads="1"/>
          </p:cNvSpPr>
          <p:nvPr>
            <p:ph type="body" idx="1"/>
          </p:nvPr>
        </p:nvSpPr>
        <p:spPr>
          <a:xfrm>
            <a:off x="741363" y="2101850"/>
            <a:ext cx="8607425" cy="4760913"/>
          </a:xfrm>
        </p:spPr>
        <p:txBody>
          <a:bodyPr/>
          <a:lstStyle/>
          <a:p>
            <a:pPr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t>They are gases </a:t>
            </a:r>
            <a:r>
              <a:rPr lang="en-GB" dirty="0" err="1" smtClean="0"/>
              <a:t>mantained</a:t>
            </a:r>
            <a:r>
              <a:rPr lang="en-GB" dirty="0" smtClean="0"/>
              <a:t> at temperature well below 0 °C</a:t>
            </a:r>
          </a:p>
          <a:p>
            <a:pPr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t>They have to be transported in special, thermally isolated, container (Dewar)</a:t>
            </a:r>
          </a:p>
          <a:p>
            <a:pPr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t> Examples: </a:t>
            </a:r>
            <a:r>
              <a:rPr lang="en-GB" i="1" dirty="0" smtClean="0"/>
              <a:t>liquid </a:t>
            </a:r>
            <a:r>
              <a:rPr lang="en-GB" i="1" dirty="0" err="1" smtClean="0"/>
              <a:t>oxigen</a:t>
            </a:r>
            <a:r>
              <a:rPr lang="en-GB" dirty="0" smtClean="0"/>
              <a:t>, </a:t>
            </a:r>
            <a:r>
              <a:rPr lang="en-GB" i="1" dirty="0" smtClean="0"/>
              <a:t>liquid argon </a:t>
            </a:r>
            <a:r>
              <a:rPr lang="en-GB" dirty="0" smtClean="0"/>
              <a:t>and</a:t>
            </a:r>
            <a:r>
              <a:rPr lang="en-GB" i="1" dirty="0" smtClean="0"/>
              <a:t> liquid nitrogen</a:t>
            </a:r>
            <a:endParaRPr lang="en-GB"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741363" y="555625"/>
            <a:ext cx="8607425" cy="1260475"/>
          </a:xfrm>
        </p:spPr>
        <p:txBody>
          <a:bodyPr/>
          <a:lstStyle/>
          <a:p>
            <a:pPr eaLnBrk="1">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Dissolved gases</a:t>
            </a:r>
          </a:p>
        </p:txBody>
      </p:sp>
      <p:sp>
        <p:nvSpPr>
          <p:cNvPr id="15363" name="Rectangle 2"/>
          <p:cNvSpPr>
            <a:spLocks noGrp="1" noChangeArrowheads="1"/>
          </p:cNvSpPr>
          <p:nvPr>
            <p:ph type="body" idx="1"/>
          </p:nvPr>
        </p:nvSpPr>
        <p:spPr>
          <a:xfrm>
            <a:off x="741363" y="2101850"/>
            <a:ext cx="8607425" cy="1173163"/>
          </a:xfrm>
        </p:spPr>
        <p:txBody>
          <a:bodyPr/>
          <a:lstStyle/>
          <a:p>
            <a:pPr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dirty="0" err="1" smtClean="0"/>
              <a:t>They</a:t>
            </a:r>
            <a:r>
              <a:rPr lang="it-IT" dirty="0" smtClean="0"/>
              <a:t> are </a:t>
            </a:r>
            <a:r>
              <a:rPr lang="it-IT" dirty="0" err="1" smtClean="0"/>
              <a:t>gaseous</a:t>
            </a:r>
            <a:r>
              <a:rPr lang="it-IT" dirty="0" smtClean="0"/>
              <a:t> </a:t>
            </a:r>
            <a:r>
              <a:rPr lang="it-IT" dirty="0" err="1" smtClean="0"/>
              <a:t>substances</a:t>
            </a:r>
            <a:r>
              <a:rPr lang="it-IT" dirty="0" smtClean="0"/>
              <a:t> </a:t>
            </a:r>
            <a:r>
              <a:rPr lang="it-IT" dirty="0" err="1" smtClean="0"/>
              <a:t>that</a:t>
            </a:r>
            <a:r>
              <a:rPr lang="it-IT" dirty="0" smtClean="0"/>
              <a:t> </a:t>
            </a:r>
            <a:r>
              <a:rPr lang="it-IT" dirty="0" err="1" smtClean="0"/>
              <a:t>require</a:t>
            </a:r>
            <a:r>
              <a:rPr lang="it-IT" dirty="0" smtClean="0"/>
              <a:t> </a:t>
            </a:r>
            <a:r>
              <a:rPr lang="it-IT" dirty="0" err="1" smtClean="0"/>
              <a:t>to</a:t>
            </a:r>
            <a:r>
              <a:rPr lang="it-IT" dirty="0" smtClean="0"/>
              <a:t> </a:t>
            </a:r>
            <a:r>
              <a:rPr lang="it-IT" dirty="0" err="1" smtClean="0"/>
              <a:t>be</a:t>
            </a:r>
            <a:r>
              <a:rPr lang="it-IT" dirty="0" smtClean="0"/>
              <a:t> </a:t>
            </a:r>
            <a:r>
              <a:rPr lang="it-IT" dirty="0" err="1" smtClean="0"/>
              <a:t>dissolved</a:t>
            </a:r>
            <a:r>
              <a:rPr lang="it-IT" dirty="0" smtClean="0"/>
              <a:t> in a </a:t>
            </a:r>
            <a:r>
              <a:rPr lang="it-IT" dirty="0" err="1" smtClean="0"/>
              <a:t>solvent</a:t>
            </a:r>
            <a:r>
              <a:rPr lang="it-IT" dirty="0" smtClean="0"/>
              <a:t> </a:t>
            </a:r>
            <a:r>
              <a:rPr lang="it-IT" dirty="0" err="1" smtClean="0"/>
              <a:t>to</a:t>
            </a:r>
            <a:r>
              <a:rPr lang="it-IT" dirty="0" smtClean="0"/>
              <a:t> </a:t>
            </a:r>
            <a:r>
              <a:rPr lang="it-IT" dirty="0" err="1" smtClean="0"/>
              <a:t>be</a:t>
            </a:r>
            <a:r>
              <a:rPr lang="it-IT" dirty="0" smtClean="0"/>
              <a:t> </a:t>
            </a:r>
            <a:r>
              <a:rPr lang="it-IT" dirty="0" err="1" smtClean="0"/>
              <a:t>stabilized</a:t>
            </a:r>
            <a:r>
              <a:rPr lang="it-IT" dirty="0" smtClean="0"/>
              <a:t> </a:t>
            </a:r>
            <a:r>
              <a:rPr lang="it-IT" dirty="0" err="1" smtClean="0"/>
              <a:t>when</a:t>
            </a:r>
            <a:r>
              <a:rPr lang="it-IT" dirty="0" smtClean="0"/>
              <a:t> </a:t>
            </a:r>
            <a:r>
              <a:rPr lang="it-IT" dirty="0" err="1" smtClean="0"/>
              <a:t>compreessed</a:t>
            </a:r>
            <a:endParaRPr lang="it-IT" dirty="0" smtClean="0"/>
          </a:p>
        </p:txBody>
      </p:sp>
      <p:sp>
        <p:nvSpPr>
          <p:cNvPr id="15364" name="Text Box 3"/>
          <p:cNvSpPr txBox="1">
            <a:spLocks noChangeArrowheads="1"/>
          </p:cNvSpPr>
          <p:nvPr/>
        </p:nvSpPr>
        <p:spPr bwMode="auto">
          <a:xfrm>
            <a:off x="792163" y="3651299"/>
            <a:ext cx="8856662" cy="1136650"/>
          </a:xfrm>
          <a:prstGeom prst="rect">
            <a:avLst/>
          </a:prstGeom>
          <a:noFill/>
          <a:ln w="9360">
            <a:solidFill>
              <a:srgbClr val="003366"/>
            </a:solidFill>
            <a:miter lim="800000"/>
            <a:headEnd/>
            <a:tailEnd/>
          </a:ln>
        </p:spPr>
        <p:txBody>
          <a:bodyPr lIns="90000" tIns="46800" rIns="90000" bIns="46800">
            <a:spAutoFit/>
          </a:bodyPr>
          <a:lstStyle/>
          <a:p>
            <a:pPr marL="573088" lvl="2" indent="0">
              <a:lnSpc>
                <a:spcPct val="95000"/>
              </a:lnSpc>
              <a:tabLst>
                <a:tab pos="573088" algn="l"/>
                <a:tab pos="1020763" algn="l"/>
                <a:tab pos="1470025" algn="l"/>
                <a:tab pos="1919288" algn="l"/>
                <a:tab pos="2368550" algn="l"/>
                <a:tab pos="2817813" algn="l"/>
                <a:tab pos="3267075" algn="l"/>
                <a:tab pos="3716338" algn="l"/>
                <a:tab pos="4165600" algn="l"/>
                <a:tab pos="4614863" algn="l"/>
                <a:tab pos="5064125" algn="l"/>
                <a:tab pos="5513388" algn="l"/>
                <a:tab pos="5962650" algn="l"/>
                <a:tab pos="6411913" algn="l"/>
                <a:tab pos="6861175" algn="l"/>
                <a:tab pos="7310438" algn="l"/>
                <a:tab pos="7759700" algn="l"/>
                <a:tab pos="8208963" algn="l"/>
                <a:tab pos="8658225" algn="l"/>
                <a:tab pos="9107488" algn="l"/>
                <a:tab pos="9556750" algn="l"/>
              </a:tabLst>
            </a:pPr>
            <a:r>
              <a:rPr lang="it-IT" dirty="0" err="1" smtClean="0">
                <a:solidFill>
                  <a:srgbClr val="000000"/>
                </a:solidFill>
              </a:rPr>
              <a:t>Example</a:t>
            </a:r>
            <a:r>
              <a:rPr lang="it-IT" dirty="0" smtClean="0">
                <a:solidFill>
                  <a:srgbClr val="000000"/>
                </a:solidFill>
              </a:rPr>
              <a:t>:</a:t>
            </a:r>
            <a:endParaRPr lang="it-IT" i="1" dirty="0" smtClean="0">
              <a:solidFill>
                <a:srgbClr val="000000"/>
              </a:solidFill>
            </a:endParaRPr>
          </a:p>
          <a:p>
            <a:pPr marL="573088" lvl="2" indent="0">
              <a:lnSpc>
                <a:spcPct val="95000"/>
              </a:lnSpc>
              <a:tabLst>
                <a:tab pos="573088" algn="l"/>
                <a:tab pos="1020763" algn="l"/>
                <a:tab pos="1470025" algn="l"/>
                <a:tab pos="1919288" algn="l"/>
                <a:tab pos="2368550" algn="l"/>
                <a:tab pos="2817813" algn="l"/>
                <a:tab pos="3267075" algn="l"/>
                <a:tab pos="3716338" algn="l"/>
                <a:tab pos="4165600" algn="l"/>
                <a:tab pos="4614863" algn="l"/>
                <a:tab pos="5064125" algn="l"/>
                <a:tab pos="5513388" algn="l"/>
                <a:tab pos="5962650" algn="l"/>
                <a:tab pos="6411913" algn="l"/>
                <a:tab pos="6861175" algn="l"/>
                <a:tab pos="7310438" algn="l"/>
                <a:tab pos="7759700" algn="l"/>
                <a:tab pos="8208963" algn="l"/>
                <a:tab pos="8658225" algn="l"/>
                <a:tab pos="9107488" algn="l"/>
                <a:tab pos="9556750" algn="l"/>
              </a:tabLst>
            </a:pPr>
            <a:r>
              <a:rPr lang="en-US" dirty="0" smtClean="0">
                <a:solidFill>
                  <a:schemeClr val="tx1"/>
                </a:solidFill>
              </a:rPr>
              <a:t>Acetylene is transported into a solution of acetone absorbed on a very light porous support (90% porosity)</a:t>
            </a:r>
            <a:endParaRPr lang="it-IT" dirty="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741363" y="555625"/>
            <a:ext cx="8607425" cy="1260475"/>
          </a:xfrm>
        </p:spPr>
        <p:txBody>
          <a:bodyPr/>
          <a:lstStyle/>
          <a:p>
            <a:pPr eaLnBrk="1">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Gas classification according to their properties</a:t>
            </a:r>
          </a:p>
        </p:txBody>
      </p:sp>
      <p:sp>
        <p:nvSpPr>
          <p:cNvPr id="16387" name="Rectangle 2"/>
          <p:cNvSpPr>
            <a:spLocks noGrp="1" noChangeArrowheads="1"/>
          </p:cNvSpPr>
          <p:nvPr>
            <p:ph type="body" idx="1"/>
          </p:nvPr>
        </p:nvSpPr>
        <p:spPr>
          <a:xfrm>
            <a:off x="741363" y="2101850"/>
            <a:ext cx="8607425" cy="4760913"/>
          </a:xfrm>
        </p:spPr>
        <p:txBody>
          <a:bodyPr/>
          <a:lstStyle/>
          <a:p>
            <a:pPr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b="1" dirty="0" err="1" smtClean="0"/>
              <a:t>Oxidising</a:t>
            </a:r>
            <a:r>
              <a:rPr lang="it-IT" dirty="0" smtClean="0"/>
              <a:t>: </a:t>
            </a:r>
            <a:r>
              <a:rPr lang="it-IT" i="1" dirty="0" err="1" smtClean="0"/>
              <a:t>oxigen</a:t>
            </a:r>
            <a:r>
              <a:rPr lang="it-IT" dirty="0" smtClean="0"/>
              <a:t> and </a:t>
            </a:r>
            <a:r>
              <a:rPr lang="it-IT" i="1" dirty="0" err="1" smtClean="0"/>
              <a:t>pressurized</a:t>
            </a:r>
            <a:r>
              <a:rPr lang="it-IT" i="1" dirty="0" smtClean="0"/>
              <a:t> air</a:t>
            </a:r>
            <a:r>
              <a:rPr lang="it-IT" dirty="0" smtClean="0"/>
              <a:t>, </a:t>
            </a:r>
            <a:r>
              <a:rPr lang="it-IT" i="1" dirty="0" err="1" smtClean="0"/>
              <a:t>nitrous</a:t>
            </a:r>
            <a:r>
              <a:rPr lang="it-IT" i="1" dirty="0" smtClean="0"/>
              <a:t> </a:t>
            </a:r>
            <a:r>
              <a:rPr lang="it-IT" i="1" dirty="0" err="1" smtClean="0"/>
              <a:t>oxide</a:t>
            </a:r>
            <a:r>
              <a:rPr lang="it-IT" dirty="0" smtClean="0"/>
              <a:t>,etc.</a:t>
            </a:r>
          </a:p>
          <a:p>
            <a:pPr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b="1" dirty="0" err="1" smtClean="0"/>
              <a:t>Flammable</a:t>
            </a:r>
            <a:r>
              <a:rPr lang="it-IT" dirty="0" smtClean="0"/>
              <a:t>: </a:t>
            </a:r>
            <a:r>
              <a:rPr lang="it-IT" i="1" dirty="0" err="1" smtClean="0"/>
              <a:t>methane</a:t>
            </a:r>
            <a:r>
              <a:rPr lang="it-IT" dirty="0" smtClean="0"/>
              <a:t>, </a:t>
            </a:r>
            <a:r>
              <a:rPr lang="it-IT" i="1" dirty="0" err="1" smtClean="0"/>
              <a:t>acetylene</a:t>
            </a:r>
            <a:r>
              <a:rPr lang="it-IT" dirty="0" smtClean="0"/>
              <a:t>, </a:t>
            </a:r>
            <a:r>
              <a:rPr lang="it-IT" i="1" dirty="0" err="1" smtClean="0"/>
              <a:t>ethylene</a:t>
            </a:r>
            <a:r>
              <a:rPr lang="it-IT" dirty="0" smtClean="0"/>
              <a:t>, </a:t>
            </a:r>
            <a:r>
              <a:rPr lang="it-IT" i="1" dirty="0" err="1" smtClean="0"/>
              <a:t>propane</a:t>
            </a:r>
            <a:r>
              <a:rPr lang="it-IT" dirty="0" smtClean="0"/>
              <a:t>, </a:t>
            </a:r>
            <a:r>
              <a:rPr lang="it-IT" i="1" dirty="0" err="1" smtClean="0"/>
              <a:t>butane</a:t>
            </a:r>
            <a:r>
              <a:rPr lang="it-IT" dirty="0" smtClean="0"/>
              <a:t>, </a:t>
            </a:r>
            <a:r>
              <a:rPr lang="it-IT" dirty="0" err="1" smtClean="0"/>
              <a:t>h</a:t>
            </a:r>
            <a:r>
              <a:rPr lang="it-IT" i="1" dirty="0" err="1" smtClean="0"/>
              <a:t>ydrogen</a:t>
            </a:r>
            <a:r>
              <a:rPr lang="it-IT" i="1" dirty="0" smtClean="0"/>
              <a:t>, etc.</a:t>
            </a:r>
            <a:endParaRPr lang="it-IT" dirty="0" smtClean="0"/>
          </a:p>
          <a:p>
            <a:pPr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b="1" dirty="0" err="1" smtClean="0"/>
              <a:t>Inert</a:t>
            </a:r>
            <a:r>
              <a:rPr lang="it-IT" dirty="0" smtClean="0"/>
              <a:t>: </a:t>
            </a:r>
            <a:r>
              <a:rPr lang="it-IT" i="1" dirty="0" err="1" smtClean="0"/>
              <a:t>helium</a:t>
            </a:r>
            <a:r>
              <a:rPr lang="it-IT" dirty="0" smtClean="0"/>
              <a:t>, </a:t>
            </a:r>
            <a:r>
              <a:rPr lang="it-IT" i="1" dirty="0" smtClean="0"/>
              <a:t>neon</a:t>
            </a:r>
            <a:r>
              <a:rPr lang="it-IT" dirty="0" smtClean="0"/>
              <a:t>, </a:t>
            </a:r>
            <a:r>
              <a:rPr lang="it-IT" i="1" dirty="0" smtClean="0"/>
              <a:t>argon</a:t>
            </a:r>
            <a:r>
              <a:rPr lang="it-IT" dirty="0" smtClean="0"/>
              <a:t>, </a:t>
            </a:r>
            <a:r>
              <a:rPr lang="it-IT" i="1" dirty="0" err="1" smtClean="0"/>
              <a:t>nitrogen</a:t>
            </a:r>
            <a:r>
              <a:rPr lang="it-IT" i="1" dirty="0" smtClean="0"/>
              <a:t>, etc.</a:t>
            </a:r>
            <a:endParaRPr lang="it-IT" dirty="0" smtClean="0"/>
          </a:p>
          <a:p>
            <a:pPr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b="1" dirty="0" err="1" smtClean="0"/>
              <a:t>Toxic</a:t>
            </a:r>
            <a:r>
              <a:rPr lang="it-IT" dirty="0" smtClean="0"/>
              <a:t>: </a:t>
            </a:r>
            <a:r>
              <a:rPr lang="it-IT" i="1" dirty="0" err="1" smtClean="0"/>
              <a:t>carbon</a:t>
            </a:r>
            <a:r>
              <a:rPr lang="it-IT" i="1" dirty="0" smtClean="0"/>
              <a:t> </a:t>
            </a:r>
            <a:r>
              <a:rPr lang="it-IT" i="1" dirty="0" err="1" smtClean="0"/>
              <a:t>monoxide</a:t>
            </a:r>
            <a:r>
              <a:rPr lang="it-IT" dirty="0" smtClean="0"/>
              <a:t>, </a:t>
            </a:r>
            <a:r>
              <a:rPr lang="it-IT" i="1" dirty="0" err="1" smtClean="0"/>
              <a:t>cyanogen</a:t>
            </a:r>
            <a:r>
              <a:rPr lang="it-IT" dirty="0" smtClean="0"/>
              <a:t>, </a:t>
            </a:r>
            <a:r>
              <a:rPr lang="it-IT" i="1" dirty="0" err="1" smtClean="0"/>
              <a:t>chlorine</a:t>
            </a:r>
            <a:r>
              <a:rPr lang="it-IT" i="1" dirty="0" smtClean="0"/>
              <a:t>, </a:t>
            </a:r>
            <a:r>
              <a:rPr lang="it-IT" i="1" dirty="0" err="1" smtClean="0"/>
              <a:t>ammonia</a:t>
            </a:r>
            <a:r>
              <a:rPr lang="it-IT" i="1" dirty="0" smtClean="0"/>
              <a:t>,</a:t>
            </a:r>
            <a:r>
              <a:rPr lang="it-IT" dirty="0" smtClean="0"/>
              <a:t> etc.</a:t>
            </a:r>
          </a:p>
          <a:p>
            <a:pPr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b="1" dirty="0" smtClean="0"/>
              <a:t>Corrosive</a:t>
            </a:r>
            <a:r>
              <a:rPr lang="it-IT" dirty="0" smtClean="0"/>
              <a:t>: </a:t>
            </a:r>
            <a:r>
              <a:rPr lang="it-IT" i="1" dirty="0" err="1" smtClean="0"/>
              <a:t>chlorine</a:t>
            </a:r>
            <a:r>
              <a:rPr lang="it-IT" i="1" dirty="0" smtClean="0"/>
              <a:t>, </a:t>
            </a:r>
            <a:r>
              <a:rPr lang="it-IT" i="1" dirty="0" err="1" smtClean="0"/>
              <a:t>ammonia</a:t>
            </a:r>
            <a:r>
              <a:rPr lang="it-IT" i="1" dirty="0" smtClean="0"/>
              <a:t> </a:t>
            </a:r>
            <a:r>
              <a:rPr lang="it-IT" dirty="0" smtClean="0"/>
              <a:t>etc.</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9922" name="Picture 2"/>
          <p:cNvPicPr>
            <a:picLocks noChangeAspect="1" noChangeArrowheads="1"/>
          </p:cNvPicPr>
          <p:nvPr/>
        </p:nvPicPr>
        <p:blipFill>
          <a:blip r:embed="rId2" cstate="print"/>
          <a:srcRect/>
          <a:stretch>
            <a:fillRect/>
          </a:stretch>
        </p:blipFill>
        <p:spPr bwMode="auto">
          <a:xfrm>
            <a:off x="2592040" y="1582731"/>
            <a:ext cx="5400600" cy="5869514"/>
          </a:xfrm>
          <a:prstGeom prst="rect">
            <a:avLst/>
          </a:prstGeom>
          <a:noFill/>
          <a:ln w="9525">
            <a:noFill/>
            <a:miter lim="800000"/>
            <a:headEnd/>
            <a:tailEnd/>
          </a:ln>
        </p:spPr>
      </p:pic>
      <p:sp>
        <p:nvSpPr>
          <p:cNvPr id="3" name="Rectangle 1"/>
          <p:cNvSpPr txBox="1">
            <a:spLocks noChangeArrowheads="1"/>
          </p:cNvSpPr>
          <p:nvPr/>
        </p:nvSpPr>
        <p:spPr>
          <a:xfrm>
            <a:off x="741363" y="557213"/>
            <a:ext cx="8607425" cy="1258887"/>
          </a:xfrm>
          <a:prstGeom prst="rect">
            <a:avLst/>
          </a:prstGeom>
        </p:spPr>
        <p:txBody>
          <a:bodyPr/>
          <a:lstStyle/>
          <a:p>
            <a:pPr marL="0" marR="0" lvl="0" indent="0" algn="ctr" defTabSz="449263" rtl="0" eaLnBrk="1" fontAlgn="base" latinLnBrk="0" hangingPunct="0">
              <a:lnSpc>
                <a:spcPct val="93000"/>
              </a:lnSpc>
              <a:spcBef>
                <a:spcPct val="0"/>
              </a:spcBef>
              <a:spcAft>
                <a:spcPct val="0"/>
              </a:spcAft>
              <a:buClr>
                <a:srgbClr val="000000"/>
              </a:buClr>
              <a:buSzPct val="45000"/>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Risk management</a:t>
            </a:r>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741363" y="555625"/>
            <a:ext cx="8607425" cy="1260475"/>
          </a:xfrm>
        </p:spPr>
        <p:txBody>
          <a:bodyPr/>
          <a:lstStyle/>
          <a:p>
            <a:pPr eaLnBrk="1">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Prevention</a:t>
            </a:r>
          </a:p>
        </p:txBody>
      </p:sp>
      <p:sp>
        <p:nvSpPr>
          <p:cNvPr id="22531" name="Rectangle 2"/>
          <p:cNvSpPr>
            <a:spLocks noGrp="1" noChangeArrowheads="1"/>
          </p:cNvSpPr>
          <p:nvPr>
            <p:ph type="body" idx="1"/>
          </p:nvPr>
        </p:nvSpPr>
        <p:spPr>
          <a:xfrm>
            <a:off x="741363" y="2101850"/>
            <a:ext cx="8607425" cy="4760913"/>
          </a:xfrm>
        </p:spPr>
        <p:txBody>
          <a:bodyPr/>
          <a:lstStyle/>
          <a:p>
            <a:r>
              <a:rPr lang="en-US" dirty="0" smtClean="0"/>
              <a:t>The main prevention measures related to gas use are</a:t>
            </a:r>
            <a:r>
              <a:rPr lang="it-IT" dirty="0" smtClean="0"/>
              <a:t>:</a:t>
            </a:r>
          </a:p>
          <a:p>
            <a:pPr lvl="1"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dirty="0" err="1" smtClean="0"/>
              <a:t>Check</a:t>
            </a:r>
            <a:r>
              <a:rPr lang="it-IT" dirty="0" smtClean="0"/>
              <a:t> and </a:t>
            </a:r>
            <a:r>
              <a:rPr lang="it-IT" dirty="0" err="1" smtClean="0"/>
              <a:t>eventually</a:t>
            </a:r>
            <a:r>
              <a:rPr lang="it-IT" dirty="0" smtClean="0"/>
              <a:t> eliminate </a:t>
            </a:r>
            <a:r>
              <a:rPr lang="it-IT" dirty="0" err="1" smtClean="0"/>
              <a:t>leaks</a:t>
            </a:r>
            <a:endParaRPr lang="it-IT" dirty="0" smtClean="0"/>
          </a:p>
          <a:p>
            <a:pPr lvl="1"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dirty="0" smtClean="0"/>
              <a:t>Ventilate the </a:t>
            </a:r>
            <a:r>
              <a:rPr lang="it-IT" dirty="0" err="1" smtClean="0"/>
              <a:t>laboratory</a:t>
            </a:r>
            <a:endParaRPr lang="it-IT" dirty="0" smtClean="0"/>
          </a:p>
          <a:p>
            <a:pPr lvl="1"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dirty="0" err="1" smtClean="0"/>
              <a:t>Check</a:t>
            </a:r>
            <a:r>
              <a:rPr lang="it-IT" dirty="0" smtClean="0"/>
              <a:t> the gas </a:t>
            </a:r>
            <a:r>
              <a:rPr lang="it-IT" dirty="0" err="1" smtClean="0"/>
              <a:t>concentration</a:t>
            </a:r>
            <a:r>
              <a:rPr lang="it-IT" dirty="0" smtClean="0"/>
              <a:t> in air</a:t>
            </a:r>
          </a:p>
          <a:p>
            <a:pPr lvl="1"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dirty="0" err="1" smtClean="0"/>
              <a:t>Handle</a:t>
            </a:r>
            <a:r>
              <a:rPr lang="it-IT" dirty="0" smtClean="0"/>
              <a:t> </a:t>
            </a:r>
            <a:r>
              <a:rPr lang="it-IT" dirty="0" err="1" smtClean="0"/>
              <a:t>with</a:t>
            </a:r>
            <a:r>
              <a:rPr lang="it-IT" dirty="0" smtClean="0"/>
              <a:t> care the </a:t>
            </a:r>
            <a:r>
              <a:rPr lang="it-IT" dirty="0" err="1" smtClean="0"/>
              <a:t>cylinder</a:t>
            </a:r>
            <a:endParaRPr lang="it-IT"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741363" y="555625"/>
            <a:ext cx="8607425" cy="1260475"/>
          </a:xfrm>
        </p:spPr>
        <p:txBody>
          <a:bodyPr/>
          <a:lstStyle/>
          <a:p>
            <a:pPr eaLnBrk="1">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Leakages</a:t>
            </a:r>
          </a:p>
        </p:txBody>
      </p:sp>
      <p:sp>
        <p:nvSpPr>
          <p:cNvPr id="23555" name="Rectangle 2"/>
          <p:cNvSpPr>
            <a:spLocks noGrp="1" noChangeArrowheads="1"/>
          </p:cNvSpPr>
          <p:nvPr>
            <p:ph type="body" idx="1"/>
          </p:nvPr>
        </p:nvSpPr>
        <p:spPr>
          <a:xfrm>
            <a:off x="741363" y="2101850"/>
            <a:ext cx="8607425" cy="4918347"/>
          </a:xfrm>
        </p:spPr>
        <p:txBody>
          <a:bodyPr/>
          <a:lstStyle/>
          <a:p>
            <a:pPr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2800" dirty="0" smtClean="0"/>
              <a:t>Accidental release of gas into the atmosphere</a:t>
            </a:r>
            <a:r>
              <a:rPr lang="it-IT" sz="2800" dirty="0" smtClean="0"/>
              <a:t>.</a:t>
            </a:r>
          </a:p>
          <a:p>
            <a:pPr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sz="2800" dirty="0" smtClean="0"/>
              <a:t>A </a:t>
            </a:r>
            <a:r>
              <a:rPr lang="it-IT" sz="2800" dirty="0" err="1" smtClean="0"/>
              <a:t>leakage</a:t>
            </a:r>
            <a:r>
              <a:rPr lang="it-IT" sz="2800" dirty="0" smtClean="0"/>
              <a:t> can </a:t>
            </a:r>
            <a:r>
              <a:rPr lang="it-IT" sz="2800" dirty="0" err="1" smtClean="0"/>
              <a:t>be</a:t>
            </a:r>
            <a:r>
              <a:rPr lang="it-IT" sz="2800" dirty="0" smtClean="0"/>
              <a:t> </a:t>
            </a:r>
            <a:r>
              <a:rPr lang="it-IT" sz="2800" dirty="0" err="1" smtClean="0"/>
              <a:t>caused</a:t>
            </a:r>
            <a:r>
              <a:rPr lang="it-IT" sz="2800" dirty="0" smtClean="0"/>
              <a:t> </a:t>
            </a:r>
            <a:r>
              <a:rPr lang="it-IT" sz="2800" dirty="0" err="1" smtClean="0"/>
              <a:t>by</a:t>
            </a:r>
            <a:r>
              <a:rPr lang="it-IT" sz="2800" dirty="0" smtClean="0"/>
              <a:t>:</a:t>
            </a:r>
          </a:p>
          <a:p>
            <a:pPr lvl="1"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2400" dirty="0" smtClean="0"/>
              <a:t>Sealing failure of pipe or container connections</a:t>
            </a:r>
            <a:endParaRPr lang="it-IT" sz="2400" dirty="0" smtClean="0"/>
          </a:p>
          <a:p>
            <a:pPr lvl="1"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2400" dirty="0" smtClean="0"/>
              <a:t>Gas out of a valve, a tap, a barrel or a bottle left open</a:t>
            </a:r>
          </a:p>
          <a:p>
            <a:pPr lvl="1" eaLnBrk="1">
              <a:lnSpc>
                <a:spcPct val="93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US" sz="2400" dirty="0" smtClean="0"/>
          </a:p>
          <a:p>
            <a:r>
              <a:rPr lang="en-US" sz="2400" dirty="0" smtClean="0"/>
              <a:t>	T</a:t>
            </a:r>
            <a:r>
              <a:rPr lang="en-US" sz="2800" dirty="0" smtClean="0"/>
              <a:t>he presence of a leakage can be controlled by putting some water and soap or a 50% glycerol solution (more suitable in case of freezing) at the point where gas leak is suspected</a:t>
            </a:r>
            <a:r>
              <a:rPr lang="it-IT" sz="2800" dirty="0" smtClean="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xfrm>
            <a:off x="741363" y="555625"/>
            <a:ext cx="8607425" cy="1260475"/>
          </a:xfrm>
        </p:spPr>
        <p:txBody>
          <a:bodyPr/>
          <a:lstStyle/>
          <a:p>
            <a:pPr eaLnBrk="1">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Ventilation</a:t>
            </a:r>
          </a:p>
        </p:txBody>
      </p:sp>
      <p:sp>
        <p:nvSpPr>
          <p:cNvPr id="24579" name="Rectangle 2"/>
          <p:cNvSpPr>
            <a:spLocks noGrp="1" noChangeArrowheads="1"/>
          </p:cNvSpPr>
          <p:nvPr>
            <p:ph type="body" idx="1"/>
          </p:nvPr>
        </p:nvSpPr>
        <p:spPr>
          <a:xfrm>
            <a:off x="741363" y="2101850"/>
            <a:ext cx="8607425" cy="4760913"/>
          </a:xfrm>
        </p:spPr>
        <p:txBody>
          <a:bodyPr/>
          <a:lstStyle/>
          <a:p>
            <a:r>
              <a:rPr lang="en-US" dirty="0" smtClean="0"/>
              <a:t>The laboratory ventilation is intended to provide the substitution of the ambient air to dilute the gas making it no longer (or less) dangerous</a:t>
            </a:r>
            <a:r>
              <a:rPr lang="it-IT" dirty="0" smtClean="0"/>
              <a:t>.</a:t>
            </a:r>
          </a:p>
          <a:p>
            <a:pPr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dirty="0" smtClean="0"/>
              <a:t>The </a:t>
            </a:r>
            <a:r>
              <a:rPr lang="it-IT" dirty="0" err="1" smtClean="0"/>
              <a:t>ventilation</a:t>
            </a:r>
            <a:r>
              <a:rPr lang="it-IT" dirty="0" smtClean="0"/>
              <a:t> can </a:t>
            </a:r>
            <a:r>
              <a:rPr lang="it-IT" dirty="0" err="1" smtClean="0"/>
              <a:t>be</a:t>
            </a:r>
            <a:r>
              <a:rPr lang="it-IT" dirty="0" smtClean="0"/>
              <a:t> </a:t>
            </a:r>
            <a:r>
              <a:rPr lang="it-IT" dirty="0" err="1" smtClean="0"/>
              <a:t>natural</a:t>
            </a:r>
            <a:r>
              <a:rPr lang="it-IT" dirty="0" smtClean="0"/>
              <a:t> or </a:t>
            </a:r>
            <a:r>
              <a:rPr lang="it-IT" dirty="0" err="1" smtClean="0"/>
              <a:t>mechanical</a:t>
            </a:r>
            <a:r>
              <a:rPr lang="it-IT" dirty="0" smtClean="0"/>
              <a:t> (</a:t>
            </a:r>
            <a:r>
              <a:rPr lang="it-IT" dirty="0" err="1" smtClean="0"/>
              <a:t>forced</a:t>
            </a:r>
            <a:r>
              <a:rPr lang="it-IT" dirty="0" smtClean="0"/>
              <a:t>)</a:t>
            </a:r>
            <a:r>
              <a:rPr lang="it-IT" dirty="0" smtClean="0">
                <a:cs typeface="Arial" charset="0"/>
              </a:rPr>
              <a:t>‏</a:t>
            </a:r>
            <a:endParaRPr lang="it-IT" dirty="0" smtClean="0"/>
          </a:p>
          <a:p>
            <a:pPr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dirty="0" err="1" smtClean="0"/>
              <a:t>Natural</a:t>
            </a:r>
            <a:r>
              <a:rPr lang="it-IT" dirty="0" smtClean="0"/>
              <a:t> </a:t>
            </a:r>
            <a:r>
              <a:rPr lang="it-IT" dirty="0" err="1" smtClean="0"/>
              <a:t>ventilation</a:t>
            </a:r>
            <a:r>
              <a:rPr lang="it-IT" dirty="0" smtClean="0"/>
              <a:t> </a:t>
            </a:r>
            <a:r>
              <a:rPr lang="it-IT" dirty="0" err="1" smtClean="0"/>
              <a:t>is</a:t>
            </a:r>
            <a:r>
              <a:rPr lang="it-IT" dirty="0" smtClean="0"/>
              <a:t> </a:t>
            </a:r>
            <a:r>
              <a:rPr lang="it-IT" dirty="0" err="1" smtClean="0"/>
              <a:t>used</a:t>
            </a:r>
            <a:r>
              <a:rPr lang="it-IT" dirty="0" smtClean="0"/>
              <a:t> in </a:t>
            </a:r>
            <a:r>
              <a:rPr lang="it-IT" dirty="0" err="1" smtClean="0"/>
              <a:t>warehouse</a:t>
            </a:r>
            <a:endParaRPr lang="it-IT" dirty="0" smtClean="0"/>
          </a:p>
          <a:p>
            <a:pPr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dirty="0" err="1" smtClean="0"/>
              <a:t>Forced</a:t>
            </a:r>
            <a:r>
              <a:rPr lang="it-IT" dirty="0" smtClean="0"/>
              <a:t> </a:t>
            </a:r>
            <a:r>
              <a:rPr lang="it-IT" dirty="0" err="1" smtClean="0"/>
              <a:t>ventilation</a:t>
            </a:r>
            <a:r>
              <a:rPr lang="it-IT" dirty="0" smtClean="0"/>
              <a:t> </a:t>
            </a:r>
            <a:r>
              <a:rPr lang="it-IT" dirty="0" err="1" smtClean="0"/>
              <a:t>is</a:t>
            </a:r>
            <a:r>
              <a:rPr lang="it-IT" dirty="0" smtClean="0"/>
              <a:t> </a:t>
            </a:r>
            <a:r>
              <a:rPr lang="it-IT" dirty="0" err="1" smtClean="0"/>
              <a:t>used</a:t>
            </a:r>
            <a:r>
              <a:rPr lang="it-IT" dirty="0" smtClean="0"/>
              <a:t> in the </a:t>
            </a:r>
            <a:r>
              <a:rPr lang="it-IT" dirty="0" err="1" smtClean="0"/>
              <a:t>laboratory</a:t>
            </a:r>
            <a:endParaRPr lang="it-IT"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741363" y="555625"/>
            <a:ext cx="8607425" cy="1260475"/>
          </a:xfrm>
        </p:spPr>
        <p:txBody>
          <a:bodyPr/>
          <a:lstStyle/>
          <a:p>
            <a:pPr eaLnBrk="1">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Forced ventilation</a:t>
            </a:r>
          </a:p>
        </p:txBody>
      </p:sp>
      <p:sp>
        <p:nvSpPr>
          <p:cNvPr id="25603" name="Rectangle 2"/>
          <p:cNvSpPr>
            <a:spLocks noGrp="1" noChangeArrowheads="1"/>
          </p:cNvSpPr>
          <p:nvPr>
            <p:ph type="body" idx="1"/>
          </p:nvPr>
        </p:nvSpPr>
        <p:spPr>
          <a:xfrm>
            <a:off x="741363" y="2101850"/>
            <a:ext cx="8607425" cy="4760913"/>
          </a:xfrm>
        </p:spPr>
        <p:txBody>
          <a:bodyPr/>
          <a:lstStyle/>
          <a:p>
            <a:pPr eaLnBrk="1">
              <a:lnSpc>
                <a:spcPct val="8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dirty="0" smtClean="0"/>
              <a:t>When making a ventilation system in a room where gas is to be used, the following parameters should be considered </a:t>
            </a:r>
            <a:r>
              <a:rPr lang="it-IT" dirty="0" smtClean="0"/>
              <a:t>:</a:t>
            </a:r>
          </a:p>
          <a:p>
            <a:pPr lvl="1" eaLnBrk="1">
              <a:lnSpc>
                <a:spcPct val="8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dirty="0" smtClean="0"/>
              <a:t>Extraction, from below, of the air to be renewed</a:t>
            </a:r>
            <a:endParaRPr lang="it-IT" dirty="0" smtClean="0"/>
          </a:p>
          <a:p>
            <a:pPr lvl="1" eaLnBrk="1">
              <a:lnSpc>
                <a:spcPct val="8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dirty="0" smtClean="0"/>
              <a:t>Take fresh air from a zone far away from that where it is expelled</a:t>
            </a:r>
            <a:endParaRPr lang="it-IT" dirty="0" smtClean="0"/>
          </a:p>
          <a:p>
            <a:pPr lvl="1" eaLnBrk="1">
              <a:lnSpc>
                <a:spcPct val="8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dirty="0" smtClean="0"/>
              <a:t>The extraction capacity must be such as to create in the laboratory a </a:t>
            </a:r>
            <a:r>
              <a:rPr lang="en-US" dirty="0" err="1" smtClean="0"/>
              <a:t>pression</a:t>
            </a:r>
            <a:r>
              <a:rPr lang="en-US" dirty="0" smtClean="0"/>
              <a:t> lower than outside</a:t>
            </a:r>
            <a:endParaRPr lang="it-IT" dirty="0" smtClean="0"/>
          </a:p>
          <a:p>
            <a:pPr lvl="1" eaLnBrk="1">
              <a:lnSpc>
                <a:spcPct val="8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dirty="0" smtClean="0"/>
              <a:t>The extraction capacity must be adequate to the expected gas escape rate</a:t>
            </a:r>
            <a:endParaRPr lang="it-IT"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a:xfrm>
            <a:off x="741363" y="555625"/>
            <a:ext cx="8607425" cy="1260475"/>
          </a:xfrm>
        </p:spPr>
        <p:txBody>
          <a:bodyPr/>
          <a:lstStyle/>
          <a:p>
            <a:pPr eaLnBrk="1">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err="1" smtClean="0"/>
              <a:t>Checking</a:t>
            </a:r>
            <a:r>
              <a:rPr lang="it-IT" dirty="0" smtClean="0"/>
              <a:t> the gas </a:t>
            </a:r>
            <a:r>
              <a:rPr lang="it-IT" dirty="0" err="1" smtClean="0"/>
              <a:t>content</a:t>
            </a:r>
            <a:endParaRPr lang="it-IT" dirty="0" smtClean="0"/>
          </a:p>
        </p:txBody>
      </p:sp>
      <p:sp>
        <p:nvSpPr>
          <p:cNvPr id="26627" name="Rectangle 2"/>
          <p:cNvSpPr>
            <a:spLocks noGrp="1" noChangeArrowheads="1"/>
          </p:cNvSpPr>
          <p:nvPr>
            <p:ph type="body" idx="1"/>
          </p:nvPr>
        </p:nvSpPr>
        <p:spPr>
          <a:xfrm>
            <a:off x="741363" y="2101850"/>
            <a:ext cx="8607425" cy="4760913"/>
          </a:xfrm>
        </p:spPr>
        <p:txBody>
          <a:bodyPr/>
          <a:lstStyle/>
          <a:p>
            <a:pPr eaLnBrk="1">
              <a:lnSpc>
                <a:spcPct val="8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dirty="0" smtClean="0"/>
              <a:t>In rooms where there is the possibility of explosive mixtures formation, or escape of toxic gases, gas detectors must be installed at the appropriate height</a:t>
            </a:r>
            <a:endParaRPr lang="it-IT"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a:xfrm>
            <a:off x="741363" y="555625"/>
            <a:ext cx="8607425" cy="1260475"/>
          </a:xfrm>
        </p:spPr>
        <p:txBody>
          <a:bodyPr/>
          <a:lstStyle/>
          <a:p>
            <a:pPr eaLnBrk="1">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err="1" smtClean="0"/>
              <a:t>Inerting</a:t>
            </a:r>
            <a:endParaRPr lang="en-GB" dirty="0" smtClean="0"/>
          </a:p>
        </p:txBody>
      </p:sp>
      <p:sp>
        <p:nvSpPr>
          <p:cNvPr id="27651" name="Rectangle 2"/>
          <p:cNvSpPr>
            <a:spLocks noGrp="1" noChangeArrowheads="1"/>
          </p:cNvSpPr>
          <p:nvPr>
            <p:ph type="body" idx="1"/>
          </p:nvPr>
        </p:nvSpPr>
        <p:spPr>
          <a:xfrm>
            <a:off x="741363" y="2101850"/>
            <a:ext cx="8607425" cy="5062363"/>
          </a:xfrm>
        </p:spPr>
        <p:txBody>
          <a:bodyPr/>
          <a:lstStyle/>
          <a:p>
            <a:r>
              <a:rPr lang="en-US" dirty="0" smtClean="0"/>
              <a:t>It is the operation of adding an inert gas to an explosive/flammable mixture in order to reduce the oxygen content and bring it below the explosion/flammability limit</a:t>
            </a:r>
          </a:p>
          <a:p>
            <a:pPr eaLnBrk="1">
              <a:lnSpc>
                <a:spcPct val="83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dirty="0" smtClean="0"/>
          </a:p>
          <a:p>
            <a:pPr eaLnBrk="1">
              <a:lnSpc>
                <a:spcPct val="8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dirty="0" err="1" smtClean="0"/>
              <a:t>This</a:t>
            </a:r>
            <a:r>
              <a:rPr lang="it-IT" dirty="0" smtClean="0"/>
              <a:t> procedure </a:t>
            </a:r>
            <a:r>
              <a:rPr lang="it-IT" dirty="0" err="1" smtClean="0"/>
              <a:t>is</a:t>
            </a:r>
            <a:r>
              <a:rPr lang="it-IT" dirty="0" smtClean="0"/>
              <a:t> </a:t>
            </a:r>
            <a:r>
              <a:rPr lang="it-IT" dirty="0" err="1" smtClean="0"/>
              <a:t>used</a:t>
            </a:r>
            <a:r>
              <a:rPr lang="it-IT" dirty="0" smtClean="0"/>
              <a:t> </a:t>
            </a:r>
            <a:r>
              <a:rPr lang="it-IT" dirty="0" err="1" smtClean="0"/>
              <a:t>for</a:t>
            </a:r>
            <a:r>
              <a:rPr lang="it-IT" dirty="0" smtClean="0"/>
              <a:t>:</a:t>
            </a:r>
          </a:p>
          <a:p>
            <a:pPr lvl="1" eaLnBrk="1">
              <a:lnSpc>
                <a:spcPct val="8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dirty="0" err="1" smtClean="0"/>
              <a:t>containers</a:t>
            </a:r>
            <a:r>
              <a:rPr lang="it-IT" dirty="0" smtClean="0"/>
              <a:t> and/or </a:t>
            </a:r>
            <a:r>
              <a:rPr lang="it-IT" dirty="0" err="1" smtClean="0"/>
              <a:t>pipes</a:t>
            </a:r>
            <a:r>
              <a:rPr lang="it-IT" dirty="0" smtClean="0"/>
              <a:t> </a:t>
            </a:r>
            <a:r>
              <a:rPr lang="it-IT" dirty="0" err="1" smtClean="0"/>
              <a:t>washing</a:t>
            </a:r>
            <a:r>
              <a:rPr lang="it-IT" dirty="0" smtClean="0"/>
              <a:t>, </a:t>
            </a:r>
          </a:p>
          <a:p>
            <a:pPr lvl="1" eaLnBrk="1">
              <a:lnSpc>
                <a:spcPct val="8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dirty="0" smtClean="0"/>
              <a:t>the extraction of flammable solvents by distillation or centrifugation</a:t>
            </a:r>
            <a:endParaRPr lang="it-IT" dirty="0" smtClean="0"/>
          </a:p>
          <a:p>
            <a:pPr lvl="1" eaLnBrk="1">
              <a:lnSpc>
                <a:spcPct val="8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dirty="0" err="1" smtClean="0"/>
              <a:t>to</a:t>
            </a:r>
            <a:r>
              <a:rPr lang="it-IT" dirty="0" smtClean="0"/>
              <a:t> </a:t>
            </a:r>
            <a:r>
              <a:rPr lang="it-IT" dirty="0" err="1" smtClean="0"/>
              <a:t>prevent</a:t>
            </a:r>
            <a:r>
              <a:rPr lang="it-IT" dirty="0" smtClean="0"/>
              <a:t> the </a:t>
            </a:r>
            <a:r>
              <a:rPr lang="it-IT" dirty="0" err="1" smtClean="0"/>
              <a:t>contact</a:t>
            </a:r>
            <a:r>
              <a:rPr lang="it-IT" dirty="0" smtClean="0"/>
              <a:t> </a:t>
            </a:r>
            <a:r>
              <a:rPr lang="it-IT" dirty="0" err="1" smtClean="0"/>
              <a:t>between</a:t>
            </a:r>
            <a:r>
              <a:rPr lang="it-IT" dirty="0" smtClean="0"/>
              <a:t> </a:t>
            </a:r>
            <a:r>
              <a:rPr lang="it-IT" dirty="0" err="1" smtClean="0"/>
              <a:t>flammable</a:t>
            </a:r>
            <a:r>
              <a:rPr lang="it-IT" dirty="0" smtClean="0"/>
              <a:t> </a:t>
            </a:r>
            <a:r>
              <a:rPr lang="it-IT" dirty="0" err="1" smtClean="0"/>
              <a:t>substances</a:t>
            </a:r>
            <a:r>
              <a:rPr lang="it-IT" dirty="0" smtClean="0"/>
              <a:t> and air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741363" y="555625"/>
            <a:ext cx="8607425" cy="1260475"/>
          </a:xfrm>
        </p:spPr>
        <p:txBody>
          <a:bodyPr/>
          <a:lstStyle/>
          <a:p>
            <a:pPr eaLnBrk="1">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Flammable  gases</a:t>
            </a:r>
          </a:p>
        </p:txBody>
      </p:sp>
      <p:sp>
        <p:nvSpPr>
          <p:cNvPr id="29699" name="Rectangle 2"/>
          <p:cNvSpPr>
            <a:spLocks noGrp="1" noChangeArrowheads="1"/>
          </p:cNvSpPr>
          <p:nvPr>
            <p:ph type="body" idx="1"/>
          </p:nvPr>
        </p:nvSpPr>
        <p:spPr>
          <a:xfrm>
            <a:off x="741363" y="2101850"/>
            <a:ext cx="8907461" cy="4760913"/>
          </a:xfrm>
        </p:spPr>
        <p:txBody>
          <a:bodyPr/>
          <a:lstStyle/>
          <a:p>
            <a:pPr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dirty="0" err="1" smtClean="0"/>
              <a:t>Leakage</a:t>
            </a:r>
            <a:r>
              <a:rPr lang="it-IT" dirty="0" smtClean="0"/>
              <a:t> </a:t>
            </a:r>
            <a:r>
              <a:rPr lang="it-IT" dirty="0" err="1" smtClean="0"/>
              <a:t>check</a:t>
            </a:r>
            <a:r>
              <a:rPr lang="it-IT" dirty="0" smtClean="0"/>
              <a:t>:</a:t>
            </a:r>
          </a:p>
          <a:p>
            <a:pPr lvl="1"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dirty="0" err="1" smtClean="0"/>
              <a:t>Sensor</a:t>
            </a:r>
            <a:r>
              <a:rPr lang="it-IT" dirty="0" smtClean="0"/>
              <a:t> </a:t>
            </a:r>
            <a:r>
              <a:rPr lang="it-IT" dirty="0" err="1" smtClean="0"/>
              <a:t>installation</a:t>
            </a:r>
            <a:r>
              <a:rPr lang="it-IT" dirty="0" smtClean="0"/>
              <a:t>,</a:t>
            </a:r>
          </a:p>
          <a:p>
            <a:pPr lvl="1"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dirty="0" err="1" smtClean="0"/>
              <a:t>Odorous</a:t>
            </a:r>
            <a:r>
              <a:rPr lang="it-IT" dirty="0" smtClean="0"/>
              <a:t> </a:t>
            </a:r>
            <a:r>
              <a:rPr lang="it-IT" dirty="0" err="1" smtClean="0"/>
              <a:t>substances</a:t>
            </a:r>
            <a:r>
              <a:rPr lang="it-IT" dirty="0" smtClean="0"/>
              <a:t>;</a:t>
            </a:r>
          </a:p>
          <a:p>
            <a:pPr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dirty="0" err="1" smtClean="0"/>
              <a:t>Ventilation</a:t>
            </a:r>
            <a:endParaRPr lang="en-US" dirty="0" smtClean="0"/>
          </a:p>
          <a:p>
            <a:r>
              <a:rPr lang="en-US" dirty="0" smtClean="0"/>
              <a:t>Removal of ignition sources, prohibition of ignition of flames and smoke</a:t>
            </a:r>
            <a:endParaRPr lang="it-IT" dirty="0" smtClean="0"/>
          </a:p>
          <a:p>
            <a:pPr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dirty="0" err="1" smtClean="0"/>
              <a:t>Specific</a:t>
            </a:r>
            <a:r>
              <a:rPr lang="it-IT" dirty="0" smtClean="0"/>
              <a:t> </a:t>
            </a:r>
            <a:r>
              <a:rPr lang="it-IT" dirty="0" err="1" smtClean="0"/>
              <a:t>electrical</a:t>
            </a:r>
            <a:r>
              <a:rPr lang="it-IT" dirty="0" smtClean="0"/>
              <a:t> </a:t>
            </a:r>
            <a:r>
              <a:rPr lang="it-IT" dirty="0" err="1" smtClean="0"/>
              <a:t>equipment</a:t>
            </a:r>
            <a:endParaRPr lang="it-IT"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err="1" smtClean="0"/>
              <a:t>Inert</a:t>
            </a:r>
            <a:r>
              <a:rPr lang="it-IT" dirty="0" smtClean="0"/>
              <a:t> </a:t>
            </a:r>
            <a:r>
              <a:rPr lang="it-IT" dirty="0" err="1" smtClean="0"/>
              <a:t>gases</a:t>
            </a:r>
            <a:endParaRPr lang="it-IT" dirty="0"/>
          </a:p>
        </p:txBody>
      </p:sp>
      <p:sp>
        <p:nvSpPr>
          <p:cNvPr id="5" name="Segnaposto contenuto 4"/>
          <p:cNvSpPr>
            <a:spLocks noGrp="1"/>
          </p:cNvSpPr>
          <p:nvPr>
            <p:ph idx="1"/>
          </p:nvPr>
        </p:nvSpPr>
        <p:spPr/>
        <p:txBody>
          <a:bodyPr/>
          <a:lstStyle/>
          <a:p>
            <a:r>
              <a:rPr lang="en-US" dirty="0" smtClean="0"/>
              <a:t>Rapid release of inert gases can reduce or eliminate the presence of oxygen in the environment where it is taking place</a:t>
            </a:r>
            <a:r>
              <a:rPr lang="it-IT" dirty="0" smtClean="0"/>
              <a:t>.</a:t>
            </a:r>
          </a:p>
          <a:p>
            <a:r>
              <a:rPr lang="en-US" dirty="0" smtClean="0"/>
              <a:t>The air we breathe contains 21% oxygen. If this percentage decreases for a rapid release of inert gases, the environment should immediately be evacuated as the risk of asphyxia is very high</a:t>
            </a:r>
            <a:r>
              <a:rPr lang="it-IT" dirty="0" smtClean="0"/>
              <a:t>.</a:t>
            </a:r>
            <a:endParaRPr lang="it-IT" dirty="0"/>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741363" y="555625"/>
            <a:ext cx="8607425" cy="1260475"/>
          </a:xfrm>
        </p:spPr>
        <p:txBody>
          <a:bodyPr/>
          <a:lstStyle/>
          <a:p>
            <a:pPr eaLnBrk="1">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Inert gases hazards</a:t>
            </a:r>
          </a:p>
        </p:txBody>
      </p:sp>
      <p:sp>
        <p:nvSpPr>
          <p:cNvPr id="30723" name="Rectangle 2"/>
          <p:cNvSpPr>
            <a:spLocks noGrp="1" noChangeArrowheads="1"/>
          </p:cNvSpPr>
          <p:nvPr>
            <p:ph type="body" idx="1"/>
          </p:nvPr>
        </p:nvSpPr>
        <p:spPr>
          <a:xfrm>
            <a:off x="741363" y="2101850"/>
            <a:ext cx="8607425" cy="4894263"/>
          </a:xfrm>
        </p:spPr>
        <p:txBody>
          <a:bodyPr/>
          <a:lstStyle/>
          <a:p>
            <a:pPr eaLnBrk="1">
              <a:lnSpc>
                <a:spcPct val="8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sz="2800" dirty="0" err="1" smtClean="0"/>
              <a:t>You</a:t>
            </a:r>
            <a:r>
              <a:rPr lang="it-IT" sz="2800" dirty="0" smtClean="0"/>
              <a:t> are in </a:t>
            </a:r>
            <a:r>
              <a:rPr lang="it-IT" sz="2800" dirty="0" err="1" smtClean="0"/>
              <a:t>danger</a:t>
            </a:r>
            <a:r>
              <a:rPr lang="it-IT" sz="2800" dirty="0" smtClean="0"/>
              <a:t> </a:t>
            </a:r>
            <a:r>
              <a:rPr lang="it-IT" sz="2800" dirty="0" err="1" smtClean="0"/>
              <a:t>of</a:t>
            </a:r>
            <a:r>
              <a:rPr lang="it-IT" sz="2800" dirty="0" smtClean="0"/>
              <a:t> life:</a:t>
            </a:r>
          </a:p>
          <a:p>
            <a:pPr lvl="1" eaLnBrk="1">
              <a:lnSpc>
                <a:spcPct val="8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sz="2400" dirty="0" err="1" smtClean="0"/>
              <a:t>After</a:t>
            </a:r>
            <a:r>
              <a:rPr lang="it-IT" sz="2400" dirty="0" smtClean="0"/>
              <a:t> </a:t>
            </a:r>
            <a:r>
              <a:rPr lang="it-IT" sz="2400" dirty="0" err="1" smtClean="0"/>
              <a:t>three</a:t>
            </a:r>
            <a:r>
              <a:rPr lang="it-IT" sz="2400" dirty="0" smtClean="0"/>
              <a:t> </a:t>
            </a:r>
            <a:r>
              <a:rPr lang="it-IT" sz="2400" dirty="0" err="1" smtClean="0"/>
              <a:t>weeks</a:t>
            </a:r>
            <a:r>
              <a:rPr lang="it-IT" sz="2400" dirty="0" smtClean="0"/>
              <a:t> </a:t>
            </a:r>
            <a:r>
              <a:rPr lang="it-IT" sz="2400" dirty="0" err="1" smtClean="0"/>
              <a:t>whithout</a:t>
            </a:r>
            <a:r>
              <a:rPr lang="it-IT" sz="2400" dirty="0" smtClean="0"/>
              <a:t> </a:t>
            </a:r>
            <a:r>
              <a:rPr lang="it-IT" sz="2400" dirty="0" err="1" smtClean="0"/>
              <a:t>anything</a:t>
            </a:r>
            <a:r>
              <a:rPr lang="it-IT" sz="2400" dirty="0" smtClean="0"/>
              <a:t> </a:t>
            </a:r>
            <a:r>
              <a:rPr lang="it-IT" sz="2400" dirty="0" err="1" smtClean="0"/>
              <a:t>to</a:t>
            </a:r>
            <a:r>
              <a:rPr lang="it-IT" sz="2400" dirty="0" smtClean="0"/>
              <a:t> </a:t>
            </a:r>
            <a:r>
              <a:rPr lang="it-IT" sz="2400" dirty="0" err="1" smtClean="0"/>
              <a:t>eat</a:t>
            </a:r>
            <a:endParaRPr lang="it-IT" sz="2400" dirty="0" smtClean="0"/>
          </a:p>
          <a:p>
            <a:pPr lvl="1" eaLnBrk="1">
              <a:lnSpc>
                <a:spcPct val="8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sz="2400" dirty="0" err="1" smtClean="0"/>
              <a:t>After</a:t>
            </a:r>
            <a:r>
              <a:rPr lang="it-IT" sz="2400" dirty="0" smtClean="0"/>
              <a:t> </a:t>
            </a:r>
            <a:r>
              <a:rPr lang="it-IT" sz="2400" dirty="0" err="1" smtClean="0"/>
              <a:t>three</a:t>
            </a:r>
            <a:r>
              <a:rPr lang="it-IT" sz="2400" dirty="0" smtClean="0"/>
              <a:t> </a:t>
            </a:r>
            <a:r>
              <a:rPr lang="it-IT" sz="2400" dirty="0" err="1" smtClean="0"/>
              <a:t>days</a:t>
            </a:r>
            <a:r>
              <a:rPr lang="it-IT" sz="2400" dirty="0" smtClean="0"/>
              <a:t> </a:t>
            </a:r>
            <a:r>
              <a:rPr lang="it-IT" sz="2400" dirty="0" err="1" smtClean="0"/>
              <a:t>withiut</a:t>
            </a:r>
            <a:r>
              <a:rPr lang="it-IT" sz="2400" dirty="0" smtClean="0"/>
              <a:t> </a:t>
            </a:r>
            <a:r>
              <a:rPr lang="it-IT" sz="2400" dirty="0" err="1" smtClean="0"/>
              <a:t>anything</a:t>
            </a:r>
            <a:r>
              <a:rPr lang="it-IT" sz="2400" dirty="0" smtClean="0"/>
              <a:t> </a:t>
            </a:r>
            <a:r>
              <a:rPr lang="it-IT" sz="2400" dirty="0" err="1" smtClean="0"/>
              <a:t>to</a:t>
            </a:r>
            <a:r>
              <a:rPr lang="it-IT" sz="2400" dirty="0" smtClean="0"/>
              <a:t> drink</a:t>
            </a:r>
          </a:p>
          <a:p>
            <a:pPr lvl="1" eaLnBrk="1">
              <a:lnSpc>
                <a:spcPct val="8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sz="2400" dirty="0" err="1" smtClean="0"/>
              <a:t>After</a:t>
            </a:r>
            <a:r>
              <a:rPr lang="it-IT" sz="2400" dirty="0" smtClean="0"/>
              <a:t> </a:t>
            </a:r>
            <a:r>
              <a:rPr lang="it-IT" sz="2400" dirty="0" err="1" smtClean="0"/>
              <a:t>three</a:t>
            </a:r>
            <a:r>
              <a:rPr lang="it-IT" sz="2400" dirty="0" smtClean="0"/>
              <a:t> </a:t>
            </a:r>
            <a:r>
              <a:rPr lang="it-IT" sz="2400" dirty="0" err="1" smtClean="0"/>
              <a:t>minutes</a:t>
            </a:r>
            <a:r>
              <a:rPr lang="it-IT" sz="2400" dirty="0" smtClean="0"/>
              <a:t> </a:t>
            </a:r>
            <a:r>
              <a:rPr lang="it-IT" sz="2400" dirty="0" err="1" smtClean="0"/>
              <a:t>of</a:t>
            </a:r>
            <a:r>
              <a:rPr lang="it-IT" sz="2400" dirty="0" smtClean="0"/>
              <a:t> apnea</a:t>
            </a:r>
          </a:p>
          <a:p>
            <a:pPr lvl="1" eaLnBrk="1">
              <a:lnSpc>
                <a:spcPct val="8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sz="2400" dirty="0" err="1" smtClean="0"/>
              <a:t>After</a:t>
            </a:r>
            <a:r>
              <a:rPr lang="it-IT" sz="2400" dirty="0" smtClean="0"/>
              <a:t> </a:t>
            </a:r>
            <a:r>
              <a:rPr lang="it-IT" sz="2400" dirty="0" err="1" smtClean="0"/>
              <a:t>three</a:t>
            </a:r>
            <a:r>
              <a:rPr lang="it-IT" sz="2400" dirty="0" smtClean="0"/>
              <a:t> </a:t>
            </a:r>
            <a:r>
              <a:rPr lang="it-IT" sz="2400" dirty="0" err="1" smtClean="0"/>
              <a:t>inspiration</a:t>
            </a:r>
            <a:r>
              <a:rPr lang="it-IT" sz="2400" dirty="0" smtClean="0"/>
              <a:t> </a:t>
            </a:r>
            <a:r>
              <a:rPr lang="it-IT" sz="2400" dirty="0" err="1" smtClean="0"/>
              <a:t>of</a:t>
            </a:r>
            <a:r>
              <a:rPr lang="it-IT" sz="2400" dirty="0" smtClean="0"/>
              <a:t> </a:t>
            </a:r>
            <a:r>
              <a:rPr lang="it-IT" sz="2400" dirty="0" err="1" smtClean="0"/>
              <a:t>gases</a:t>
            </a:r>
            <a:r>
              <a:rPr lang="it-IT" sz="2400" dirty="0" smtClean="0"/>
              <a:t> </a:t>
            </a:r>
            <a:r>
              <a:rPr lang="it-IT" sz="2400" dirty="0" err="1" smtClean="0"/>
              <a:t>not</a:t>
            </a:r>
            <a:r>
              <a:rPr lang="it-IT" sz="2400" dirty="0" smtClean="0"/>
              <a:t> </a:t>
            </a:r>
            <a:r>
              <a:rPr lang="it-IT" sz="2400" dirty="0" err="1" smtClean="0"/>
              <a:t>containing</a:t>
            </a:r>
            <a:r>
              <a:rPr lang="it-IT" sz="2400" dirty="0" smtClean="0"/>
              <a:t> </a:t>
            </a:r>
            <a:r>
              <a:rPr lang="it-IT" sz="2400" dirty="0" err="1" smtClean="0"/>
              <a:t>oxigen</a:t>
            </a:r>
            <a:endParaRPr lang="it-IT" sz="2400" dirty="0" smtClean="0"/>
          </a:p>
          <a:p>
            <a:pPr lvl="1" eaLnBrk="1">
              <a:lnSpc>
                <a:spcPct val="83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sz="2400" dirty="0" smtClean="0"/>
          </a:p>
          <a:p>
            <a:pPr eaLnBrk="1">
              <a:lnSpc>
                <a:spcPct val="8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sz="2800" dirty="0" err="1" smtClean="0"/>
              <a:t>Underoxygenation</a:t>
            </a:r>
            <a:r>
              <a:rPr lang="it-IT" sz="2800" dirty="0" smtClean="0"/>
              <a:t> </a:t>
            </a:r>
            <a:r>
              <a:rPr lang="it-IT" sz="2800" dirty="0" err="1" smtClean="0"/>
              <a:t>may</a:t>
            </a:r>
            <a:r>
              <a:rPr lang="it-IT" sz="2800" dirty="0" smtClean="0"/>
              <a:t> </a:t>
            </a:r>
            <a:r>
              <a:rPr lang="it-IT" sz="2800" dirty="0" err="1" smtClean="0"/>
              <a:t>be</a:t>
            </a:r>
            <a:r>
              <a:rPr lang="it-IT" sz="2800" dirty="0" smtClean="0"/>
              <a:t> </a:t>
            </a:r>
            <a:r>
              <a:rPr lang="it-IT" sz="2800" dirty="0" err="1" smtClean="0"/>
              <a:t>produced</a:t>
            </a:r>
            <a:r>
              <a:rPr lang="it-IT" sz="2800" dirty="0" smtClean="0"/>
              <a:t> </a:t>
            </a:r>
            <a:r>
              <a:rPr lang="it-IT" sz="2800" dirty="0" err="1" smtClean="0"/>
              <a:t>by</a:t>
            </a:r>
            <a:r>
              <a:rPr lang="it-IT" sz="2800" dirty="0" smtClean="0"/>
              <a:t>:</a:t>
            </a:r>
          </a:p>
          <a:p>
            <a:pPr lvl="1" eaLnBrk="1">
              <a:lnSpc>
                <a:spcPct val="8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sz="2400" dirty="0" err="1" smtClean="0"/>
              <a:t>Evaporation</a:t>
            </a:r>
            <a:r>
              <a:rPr lang="it-IT" sz="2400" dirty="0" smtClean="0"/>
              <a:t> </a:t>
            </a:r>
            <a:r>
              <a:rPr lang="it-IT" sz="2400" dirty="0" err="1" smtClean="0"/>
              <a:t>of</a:t>
            </a:r>
            <a:r>
              <a:rPr lang="it-IT" sz="2400" dirty="0" smtClean="0"/>
              <a:t> a </a:t>
            </a:r>
            <a:r>
              <a:rPr lang="it-IT" sz="2400" dirty="0" err="1" smtClean="0"/>
              <a:t>liquified</a:t>
            </a:r>
            <a:r>
              <a:rPr lang="it-IT" sz="2400" dirty="0" smtClean="0"/>
              <a:t> gas: 1 </a:t>
            </a:r>
            <a:r>
              <a:rPr lang="it-IT" sz="2400" dirty="0" err="1" smtClean="0"/>
              <a:t>liter</a:t>
            </a:r>
            <a:r>
              <a:rPr lang="it-IT" sz="2400" dirty="0" smtClean="0"/>
              <a:t> </a:t>
            </a:r>
            <a:r>
              <a:rPr lang="it-IT" sz="2400" dirty="0" err="1" smtClean="0"/>
              <a:t>of</a:t>
            </a:r>
            <a:r>
              <a:rPr lang="it-IT" sz="2400" dirty="0" smtClean="0"/>
              <a:t> N</a:t>
            </a:r>
            <a:r>
              <a:rPr lang="it-IT" sz="2400" baseline="-25000" dirty="0" smtClean="0"/>
              <a:t>2</a:t>
            </a:r>
            <a:r>
              <a:rPr lang="it-IT" sz="2400" dirty="0" smtClean="0"/>
              <a:t> </a:t>
            </a:r>
            <a:r>
              <a:rPr lang="it-IT" sz="2400" dirty="0" err="1" smtClean="0"/>
              <a:t>produces</a:t>
            </a:r>
            <a:r>
              <a:rPr lang="it-IT" sz="2400" dirty="0" smtClean="0"/>
              <a:t> 705 </a:t>
            </a:r>
            <a:r>
              <a:rPr lang="it-IT" sz="2400" dirty="0" err="1" smtClean="0"/>
              <a:t>liter</a:t>
            </a:r>
            <a:r>
              <a:rPr lang="it-IT" sz="2400" dirty="0" smtClean="0"/>
              <a:t> </a:t>
            </a:r>
            <a:r>
              <a:rPr lang="it-IT" sz="2400" dirty="0" err="1" smtClean="0"/>
              <a:t>of</a:t>
            </a:r>
            <a:r>
              <a:rPr lang="it-IT" sz="2400" dirty="0" smtClean="0"/>
              <a:t> gas</a:t>
            </a:r>
          </a:p>
          <a:p>
            <a:pPr lvl="1" eaLnBrk="1">
              <a:lnSpc>
                <a:spcPct val="8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sz="2400" dirty="0" err="1" smtClean="0"/>
              <a:t>Pipes</a:t>
            </a:r>
            <a:r>
              <a:rPr lang="it-IT" sz="2400" dirty="0" smtClean="0"/>
              <a:t> or gas </a:t>
            </a:r>
            <a:r>
              <a:rPr lang="it-IT" sz="2400" dirty="0" err="1" smtClean="0"/>
              <a:t>tanks</a:t>
            </a:r>
            <a:r>
              <a:rPr lang="it-IT" sz="2400" dirty="0" smtClean="0"/>
              <a:t> </a:t>
            </a:r>
            <a:r>
              <a:rPr lang="it-IT" sz="2400" dirty="0" err="1" smtClean="0"/>
              <a:t>exhausts</a:t>
            </a:r>
            <a:endParaRPr lang="it-IT" sz="2400" baseline="-25000" dirty="0" smtClean="0"/>
          </a:p>
          <a:p>
            <a:pPr lvl="1" eaLnBrk="1">
              <a:lnSpc>
                <a:spcPct val="8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sz="2400" dirty="0" smtClean="0"/>
          </a:p>
          <a:p>
            <a:pPr eaLnBrk="1">
              <a:lnSpc>
                <a:spcPct val="83000"/>
              </a:lnSpc>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400"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a:xfrm>
            <a:off x="741363" y="555625"/>
            <a:ext cx="8607425" cy="1260475"/>
          </a:xfrm>
        </p:spPr>
        <p:txBody>
          <a:bodyPr/>
          <a:lstStyle/>
          <a:p>
            <a:pPr eaLnBrk="1">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err="1" smtClean="0"/>
              <a:t>Underoxygenation</a:t>
            </a:r>
            <a:endParaRPr lang="en-GB" dirty="0" smtClean="0"/>
          </a:p>
        </p:txBody>
      </p:sp>
      <p:sp>
        <p:nvSpPr>
          <p:cNvPr id="31747" name="Rectangle 2"/>
          <p:cNvSpPr>
            <a:spLocks noGrp="1" noChangeArrowheads="1"/>
          </p:cNvSpPr>
          <p:nvPr>
            <p:ph type="body" idx="1"/>
          </p:nvPr>
        </p:nvSpPr>
        <p:spPr>
          <a:xfrm>
            <a:off x="719832" y="2339677"/>
            <a:ext cx="8607425" cy="957263"/>
          </a:xfrm>
        </p:spPr>
        <p:txBody>
          <a:bodyPr/>
          <a:lstStyle/>
          <a:p>
            <a:pPr marL="84138" indent="0" algn="ctr" eaLnBrk="1">
              <a:lnSpc>
                <a:spcPct val="93000"/>
              </a:lnSpc>
              <a:buFont typeface="Wingdings" pitchFamily="2" charset="2"/>
              <a:buNone/>
              <a:tabLst>
                <a:tab pos="100013" algn="l"/>
                <a:tab pos="549275" algn="l"/>
                <a:tab pos="998538" algn="l"/>
                <a:tab pos="1447800" algn="l"/>
                <a:tab pos="1897063" algn="l"/>
                <a:tab pos="2346325" algn="l"/>
                <a:tab pos="2795588" algn="l"/>
                <a:tab pos="3244850" algn="l"/>
                <a:tab pos="3694113" algn="l"/>
                <a:tab pos="4143375" algn="l"/>
                <a:tab pos="4592638" algn="l"/>
                <a:tab pos="5041900" algn="l"/>
                <a:tab pos="5491163" algn="l"/>
                <a:tab pos="5940425" algn="l"/>
                <a:tab pos="6389688" algn="l"/>
                <a:tab pos="6838950" algn="l"/>
                <a:tab pos="7288213" algn="l"/>
                <a:tab pos="7737475" algn="l"/>
                <a:tab pos="8186738" algn="l"/>
                <a:tab pos="8636000" algn="l"/>
              </a:tabLst>
            </a:pPr>
            <a:r>
              <a:rPr lang="en-GB" dirty="0" smtClean="0">
                <a:solidFill>
                  <a:srgbClr val="CC0000"/>
                </a:solidFill>
              </a:rPr>
              <a:t>HUMAN SENSES DO NOT DETECT UNDEROXYGENATION</a:t>
            </a:r>
          </a:p>
        </p:txBody>
      </p:sp>
      <p:sp>
        <p:nvSpPr>
          <p:cNvPr id="31748" name="Text Box 3"/>
          <p:cNvSpPr txBox="1">
            <a:spLocks noChangeArrowheads="1"/>
          </p:cNvSpPr>
          <p:nvPr/>
        </p:nvSpPr>
        <p:spPr bwMode="auto">
          <a:xfrm>
            <a:off x="503238" y="3492500"/>
            <a:ext cx="9288462" cy="3161508"/>
          </a:xfrm>
          <a:prstGeom prst="rect">
            <a:avLst/>
          </a:prstGeom>
          <a:noFill/>
          <a:ln w="9525">
            <a:noFill/>
            <a:round/>
            <a:headEnd/>
            <a:tailEnd/>
          </a:ln>
        </p:spPr>
        <p:txBody>
          <a:bodyPr lIns="90000" tIns="46800" rIns="90000" bIns="46800">
            <a:spAutoFit/>
          </a:bodyPr>
          <a:lstStyle/>
          <a:p>
            <a:pPr marL="266700" indent="-266700">
              <a:lnSpc>
                <a:spcPct val="95000"/>
              </a:lnSpc>
              <a:spcBef>
                <a:spcPts val="1500"/>
              </a:spcBef>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dirty="0" smtClean="0">
                <a:solidFill>
                  <a:srgbClr val="000000"/>
                </a:solidFill>
                <a:latin typeface="Arial" charset="0"/>
              </a:rPr>
              <a:t>21% </a:t>
            </a:r>
            <a:r>
              <a:rPr lang="it-IT" dirty="0" err="1" smtClean="0">
                <a:solidFill>
                  <a:srgbClr val="000000"/>
                </a:solidFill>
                <a:latin typeface="Arial" charset="0"/>
              </a:rPr>
              <a:t>normal</a:t>
            </a:r>
            <a:r>
              <a:rPr lang="it-IT" dirty="0" smtClean="0">
                <a:solidFill>
                  <a:srgbClr val="000000"/>
                </a:solidFill>
                <a:latin typeface="Arial" charset="0"/>
              </a:rPr>
              <a:t> </a:t>
            </a:r>
            <a:r>
              <a:rPr lang="it-IT" dirty="0" err="1" smtClean="0">
                <a:solidFill>
                  <a:srgbClr val="000000"/>
                </a:solidFill>
                <a:latin typeface="Arial" charset="0"/>
              </a:rPr>
              <a:t>oxygen</a:t>
            </a:r>
            <a:r>
              <a:rPr lang="it-IT" dirty="0" smtClean="0">
                <a:solidFill>
                  <a:srgbClr val="000000"/>
                </a:solidFill>
                <a:latin typeface="Arial" charset="0"/>
              </a:rPr>
              <a:t> </a:t>
            </a:r>
            <a:r>
              <a:rPr lang="it-IT" dirty="0" err="1" smtClean="0">
                <a:solidFill>
                  <a:srgbClr val="000000"/>
                </a:solidFill>
                <a:latin typeface="Arial" charset="0"/>
              </a:rPr>
              <a:t>concentration</a:t>
            </a:r>
            <a:r>
              <a:rPr lang="it-IT" dirty="0" smtClean="0">
                <a:solidFill>
                  <a:srgbClr val="000000"/>
                </a:solidFill>
                <a:latin typeface="Arial" charset="0"/>
              </a:rPr>
              <a:t> in air</a:t>
            </a:r>
          </a:p>
          <a:p>
            <a:pPr marL="266700" indent="-266700">
              <a:lnSpc>
                <a:spcPct val="95000"/>
              </a:lnSpc>
              <a:spcBef>
                <a:spcPts val="1500"/>
              </a:spcBef>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dirty="0" smtClean="0">
                <a:solidFill>
                  <a:srgbClr val="000000"/>
                </a:solidFill>
                <a:latin typeface="Arial" charset="0"/>
              </a:rPr>
              <a:t>19% </a:t>
            </a:r>
            <a:r>
              <a:rPr lang="it-IT" dirty="0" err="1" smtClean="0">
                <a:solidFill>
                  <a:srgbClr val="000000"/>
                </a:solidFill>
                <a:latin typeface="Arial" charset="0"/>
              </a:rPr>
              <a:t>yawn</a:t>
            </a:r>
            <a:r>
              <a:rPr lang="it-IT" dirty="0" smtClean="0">
                <a:solidFill>
                  <a:srgbClr val="000000"/>
                </a:solidFill>
                <a:latin typeface="Arial" charset="0"/>
              </a:rPr>
              <a:t>, </a:t>
            </a:r>
            <a:r>
              <a:rPr lang="it-IT" dirty="0" err="1" smtClean="0">
                <a:solidFill>
                  <a:srgbClr val="000000"/>
                </a:solidFill>
                <a:latin typeface="Arial" charset="0"/>
              </a:rPr>
              <a:t>fatigue</a:t>
            </a:r>
            <a:endParaRPr lang="it-IT" dirty="0" smtClean="0">
              <a:solidFill>
                <a:srgbClr val="000000"/>
              </a:solidFill>
              <a:latin typeface="Arial" charset="0"/>
            </a:endParaRPr>
          </a:p>
          <a:p>
            <a:pPr marL="266700" indent="-266700">
              <a:lnSpc>
                <a:spcPct val="95000"/>
              </a:lnSpc>
              <a:spcBef>
                <a:spcPts val="1500"/>
              </a:spcBef>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dirty="0" smtClean="0">
                <a:solidFill>
                  <a:srgbClr val="000000"/>
                </a:solidFill>
                <a:latin typeface="Arial" charset="0"/>
              </a:rPr>
              <a:t>14% </a:t>
            </a:r>
            <a:r>
              <a:rPr lang="it-IT" dirty="0" err="1" smtClean="0">
                <a:solidFill>
                  <a:srgbClr val="000000"/>
                </a:solidFill>
                <a:latin typeface="Arial" charset="0"/>
              </a:rPr>
              <a:t>rapid</a:t>
            </a:r>
            <a:r>
              <a:rPr lang="it-IT" dirty="0" smtClean="0">
                <a:solidFill>
                  <a:srgbClr val="000000"/>
                </a:solidFill>
                <a:latin typeface="Arial" charset="0"/>
              </a:rPr>
              <a:t> </a:t>
            </a:r>
            <a:r>
              <a:rPr lang="it-IT" dirty="0" err="1" smtClean="0">
                <a:solidFill>
                  <a:srgbClr val="000000"/>
                </a:solidFill>
                <a:latin typeface="Arial" charset="0"/>
              </a:rPr>
              <a:t>pulses</a:t>
            </a:r>
            <a:r>
              <a:rPr lang="it-IT" dirty="0" smtClean="0">
                <a:solidFill>
                  <a:srgbClr val="000000"/>
                </a:solidFill>
                <a:latin typeface="Arial" charset="0"/>
              </a:rPr>
              <a:t>, </a:t>
            </a:r>
            <a:r>
              <a:rPr lang="it-IT" dirty="0" err="1" smtClean="0">
                <a:solidFill>
                  <a:srgbClr val="000000"/>
                </a:solidFill>
                <a:latin typeface="Arial" charset="0"/>
              </a:rPr>
              <a:t>malaise</a:t>
            </a:r>
            <a:r>
              <a:rPr lang="it-IT" dirty="0" smtClean="0">
                <a:solidFill>
                  <a:srgbClr val="000000"/>
                </a:solidFill>
                <a:latin typeface="Arial" charset="0"/>
              </a:rPr>
              <a:t>, </a:t>
            </a:r>
            <a:r>
              <a:rPr lang="it-IT" dirty="0" err="1" smtClean="0">
                <a:solidFill>
                  <a:srgbClr val="000000"/>
                </a:solidFill>
                <a:latin typeface="Arial" charset="0"/>
              </a:rPr>
              <a:t>dizziness</a:t>
            </a:r>
            <a:endParaRPr lang="it-IT" dirty="0" smtClean="0">
              <a:solidFill>
                <a:srgbClr val="000000"/>
              </a:solidFill>
              <a:latin typeface="Arial" charset="0"/>
            </a:endParaRPr>
          </a:p>
          <a:p>
            <a:pPr marL="266700" indent="-266700">
              <a:lnSpc>
                <a:spcPct val="95000"/>
              </a:lnSpc>
              <a:spcBef>
                <a:spcPts val="1500"/>
              </a:spcBef>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dirty="0" smtClean="0">
                <a:solidFill>
                  <a:srgbClr val="000000"/>
                </a:solidFill>
                <a:latin typeface="Arial" charset="0"/>
              </a:rPr>
              <a:t>10% nausea, </a:t>
            </a:r>
            <a:r>
              <a:rPr lang="it-IT" dirty="0" err="1" smtClean="0">
                <a:solidFill>
                  <a:srgbClr val="000000"/>
                </a:solidFill>
                <a:latin typeface="Arial" charset="0"/>
              </a:rPr>
              <a:t>rapid</a:t>
            </a:r>
            <a:r>
              <a:rPr lang="it-IT" dirty="0" smtClean="0">
                <a:solidFill>
                  <a:srgbClr val="000000"/>
                </a:solidFill>
                <a:latin typeface="Arial" charset="0"/>
              </a:rPr>
              <a:t> </a:t>
            </a:r>
            <a:r>
              <a:rPr lang="it-IT" dirty="0" err="1" smtClean="0">
                <a:solidFill>
                  <a:srgbClr val="000000"/>
                </a:solidFill>
                <a:latin typeface="Arial" charset="0"/>
              </a:rPr>
              <a:t>fainting</a:t>
            </a:r>
            <a:endParaRPr lang="it-IT" dirty="0" smtClean="0">
              <a:solidFill>
                <a:srgbClr val="000000"/>
              </a:solidFill>
              <a:latin typeface="Arial" charset="0"/>
            </a:endParaRPr>
          </a:p>
          <a:p>
            <a:pPr marL="266700" indent="-266700">
              <a:lnSpc>
                <a:spcPct val="95000"/>
              </a:lnSpc>
              <a:spcBef>
                <a:spcPts val="1500"/>
              </a:spcBef>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dirty="0" smtClean="0">
                <a:solidFill>
                  <a:srgbClr val="000000"/>
                </a:solidFill>
                <a:latin typeface="Arial" charset="0"/>
              </a:rPr>
              <a:t>8% coma </a:t>
            </a:r>
            <a:r>
              <a:rPr lang="it-IT" dirty="0" err="1" smtClean="0">
                <a:solidFill>
                  <a:srgbClr val="000000"/>
                </a:solidFill>
                <a:latin typeface="Arial" charset="0"/>
              </a:rPr>
              <a:t>after</a:t>
            </a:r>
            <a:r>
              <a:rPr lang="it-IT" dirty="0" smtClean="0">
                <a:solidFill>
                  <a:srgbClr val="000000"/>
                </a:solidFill>
                <a:latin typeface="Arial" charset="0"/>
              </a:rPr>
              <a:t> 40 s, </a:t>
            </a:r>
            <a:r>
              <a:rPr lang="it-IT" dirty="0" err="1" smtClean="0">
                <a:solidFill>
                  <a:srgbClr val="000000"/>
                </a:solidFill>
                <a:latin typeface="Arial" charset="0"/>
              </a:rPr>
              <a:t>respiratory</a:t>
            </a:r>
            <a:r>
              <a:rPr lang="it-IT" dirty="0" smtClean="0">
                <a:solidFill>
                  <a:srgbClr val="000000"/>
                </a:solidFill>
                <a:latin typeface="Arial" charset="0"/>
              </a:rPr>
              <a:t> </a:t>
            </a:r>
            <a:r>
              <a:rPr lang="it-IT" dirty="0" err="1" smtClean="0">
                <a:solidFill>
                  <a:srgbClr val="000000"/>
                </a:solidFill>
                <a:latin typeface="Arial" charset="0"/>
              </a:rPr>
              <a:t>arrest</a:t>
            </a:r>
            <a:r>
              <a:rPr lang="it-IT" dirty="0" smtClean="0">
                <a:solidFill>
                  <a:srgbClr val="000000"/>
                </a:solidFill>
                <a:latin typeface="Arial" charset="0"/>
              </a:rPr>
              <a:t>, </a:t>
            </a:r>
            <a:r>
              <a:rPr lang="it-IT" dirty="0" err="1" smtClean="0">
                <a:solidFill>
                  <a:srgbClr val="000000"/>
                </a:solidFill>
                <a:latin typeface="Arial" charset="0"/>
              </a:rPr>
              <a:t>death</a:t>
            </a:r>
            <a:endParaRPr lang="it-IT" dirty="0" smtClean="0">
              <a:solidFill>
                <a:srgbClr val="000000"/>
              </a:solidFill>
              <a:latin typeface="Arial" charset="0"/>
            </a:endParaRPr>
          </a:p>
          <a:p>
            <a:pPr marL="266700" indent="-266700">
              <a:lnSpc>
                <a:spcPct val="95000"/>
              </a:lnSpc>
              <a:spcBef>
                <a:spcPts val="1500"/>
              </a:spcBef>
              <a:tabLst>
                <a:tab pos="2667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dirty="0" smtClean="0">
                <a:solidFill>
                  <a:srgbClr val="000000"/>
                </a:solidFill>
                <a:latin typeface="Arial" charset="0"/>
              </a:rPr>
              <a:t>0% coma and </a:t>
            </a:r>
            <a:r>
              <a:rPr lang="it-IT" dirty="0" err="1" smtClean="0">
                <a:solidFill>
                  <a:srgbClr val="000000"/>
                </a:solidFill>
                <a:latin typeface="Arial" charset="0"/>
              </a:rPr>
              <a:t>respiratory</a:t>
            </a:r>
            <a:r>
              <a:rPr lang="it-IT" dirty="0" smtClean="0">
                <a:solidFill>
                  <a:srgbClr val="000000"/>
                </a:solidFill>
                <a:latin typeface="Arial" charset="0"/>
              </a:rPr>
              <a:t> </a:t>
            </a:r>
            <a:r>
              <a:rPr lang="it-IT" dirty="0" err="1" smtClean="0">
                <a:solidFill>
                  <a:srgbClr val="000000"/>
                </a:solidFill>
                <a:latin typeface="Arial" charset="0"/>
              </a:rPr>
              <a:t>arrest</a:t>
            </a:r>
            <a:r>
              <a:rPr lang="it-IT" dirty="0" smtClean="0">
                <a:solidFill>
                  <a:srgbClr val="000000"/>
                </a:solidFill>
                <a:latin typeface="Arial" charset="0"/>
              </a:rPr>
              <a:t> </a:t>
            </a:r>
            <a:r>
              <a:rPr lang="it-IT" dirty="0" err="1" smtClean="0">
                <a:solidFill>
                  <a:srgbClr val="000000"/>
                </a:solidFill>
                <a:latin typeface="Arial" charset="0"/>
              </a:rPr>
              <a:t>after</a:t>
            </a:r>
            <a:r>
              <a:rPr lang="it-IT" dirty="0" smtClean="0">
                <a:solidFill>
                  <a:srgbClr val="000000"/>
                </a:solidFill>
                <a:latin typeface="Arial" charset="0"/>
              </a:rPr>
              <a:t> </a:t>
            </a:r>
            <a:r>
              <a:rPr lang="it-IT" dirty="0" err="1" smtClean="0">
                <a:solidFill>
                  <a:srgbClr val="000000"/>
                </a:solidFill>
                <a:latin typeface="Arial" charset="0"/>
              </a:rPr>
              <a:t>three</a:t>
            </a:r>
            <a:r>
              <a:rPr lang="it-IT" dirty="0" smtClean="0">
                <a:solidFill>
                  <a:srgbClr val="000000"/>
                </a:solidFill>
                <a:latin typeface="Arial" charset="0"/>
              </a:rPr>
              <a:t> </a:t>
            </a:r>
            <a:r>
              <a:rPr lang="it-IT" dirty="0" err="1" smtClean="0">
                <a:solidFill>
                  <a:srgbClr val="000000"/>
                </a:solidFill>
                <a:latin typeface="Arial" charset="0"/>
              </a:rPr>
              <a:t>inspirations</a:t>
            </a:r>
            <a:endParaRPr lang="it-IT" dirty="0">
              <a:solidFill>
                <a:srgbClr val="000000"/>
              </a:solidFill>
              <a:latin typeface="Arial"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p:cNvSpPr>
            <a:spLocks noGrp="1"/>
          </p:cNvSpPr>
          <p:nvPr>
            <p:ph type="title"/>
          </p:nvPr>
        </p:nvSpPr>
        <p:spPr/>
        <p:txBody>
          <a:bodyPr/>
          <a:lstStyle/>
          <a:p>
            <a:r>
              <a:rPr lang="it-IT" dirty="0" err="1" smtClean="0"/>
              <a:t>Hazard</a:t>
            </a:r>
            <a:endParaRPr lang="it-IT" dirty="0" smtClean="0"/>
          </a:p>
        </p:txBody>
      </p:sp>
      <p:sp>
        <p:nvSpPr>
          <p:cNvPr id="5" name="Rettangolo 4"/>
          <p:cNvSpPr/>
          <p:nvPr/>
        </p:nvSpPr>
        <p:spPr>
          <a:xfrm>
            <a:off x="468313" y="1993900"/>
            <a:ext cx="9286875" cy="4967514"/>
          </a:xfrm>
          <a:prstGeom prst="rect">
            <a:avLst/>
          </a:prstGeom>
        </p:spPr>
        <p:txBody>
          <a:bodyPr wrap="square">
            <a:spAutoFit/>
          </a:bodyPr>
          <a:lstStyle>
            <a:defPPr>
              <a:defRPr lang="en-GB"/>
            </a:defPPr>
            <a:lvl1pPr algn="l" defTabSz="449263" rtl="0" fontAlgn="base" hangingPunct="0">
              <a:lnSpc>
                <a:spcPct val="90000"/>
              </a:lnSpc>
              <a:spcBef>
                <a:spcPct val="0"/>
              </a:spcBef>
              <a:spcAft>
                <a:spcPct val="0"/>
              </a:spcAft>
              <a:buClr>
                <a:srgbClr val="000000"/>
              </a:buClr>
              <a:buSzPct val="45000"/>
              <a:buFont typeface="Wingdings" pitchFamily="2" charset="2"/>
              <a:defRPr sz="2400" kern="1200">
                <a:solidFill>
                  <a:schemeClr val="bg1"/>
                </a:solidFill>
                <a:latin typeface="Times New Roman" pitchFamily="18" charset="0"/>
                <a:ea typeface="+mn-ea"/>
                <a:cs typeface="+mn-cs"/>
              </a:defRPr>
            </a:lvl1pPr>
            <a:lvl2pPr marL="430213" indent="-215900" algn="l" defTabSz="449263" rtl="0" fontAlgn="base" hangingPunct="0">
              <a:lnSpc>
                <a:spcPct val="90000"/>
              </a:lnSpc>
              <a:spcBef>
                <a:spcPct val="0"/>
              </a:spcBef>
              <a:spcAft>
                <a:spcPct val="0"/>
              </a:spcAft>
              <a:buClr>
                <a:srgbClr val="000000"/>
              </a:buClr>
              <a:buSzPct val="45000"/>
              <a:buFont typeface="Wingdings" pitchFamily="2" charset="2"/>
              <a:defRPr sz="2400" kern="1200">
                <a:solidFill>
                  <a:schemeClr val="bg1"/>
                </a:solidFill>
                <a:latin typeface="Times New Roman" pitchFamily="18" charset="0"/>
                <a:ea typeface="+mn-ea"/>
                <a:cs typeface="+mn-cs"/>
              </a:defRPr>
            </a:lvl2pPr>
            <a:lvl3pPr marL="646113" indent="-215900" algn="l" defTabSz="449263" rtl="0" fontAlgn="base" hangingPunct="0">
              <a:lnSpc>
                <a:spcPct val="90000"/>
              </a:lnSpc>
              <a:spcBef>
                <a:spcPct val="0"/>
              </a:spcBef>
              <a:spcAft>
                <a:spcPct val="0"/>
              </a:spcAft>
              <a:buClr>
                <a:srgbClr val="000000"/>
              </a:buClr>
              <a:buSzPct val="45000"/>
              <a:buFont typeface="Wingdings" pitchFamily="2" charset="2"/>
              <a:defRPr sz="2400" kern="1200">
                <a:solidFill>
                  <a:schemeClr val="bg1"/>
                </a:solidFill>
                <a:latin typeface="Times New Roman" pitchFamily="18" charset="0"/>
                <a:ea typeface="+mn-ea"/>
                <a:cs typeface="+mn-cs"/>
              </a:defRPr>
            </a:lvl3pPr>
            <a:lvl4pPr marL="862013" indent="-214313" algn="l" defTabSz="449263" rtl="0" fontAlgn="base" hangingPunct="0">
              <a:lnSpc>
                <a:spcPct val="90000"/>
              </a:lnSpc>
              <a:spcBef>
                <a:spcPct val="0"/>
              </a:spcBef>
              <a:spcAft>
                <a:spcPct val="0"/>
              </a:spcAft>
              <a:buClr>
                <a:srgbClr val="000000"/>
              </a:buClr>
              <a:buSzPct val="45000"/>
              <a:buFont typeface="Wingdings" pitchFamily="2" charset="2"/>
              <a:defRPr sz="2400" kern="1200">
                <a:solidFill>
                  <a:schemeClr val="bg1"/>
                </a:solidFill>
                <a:latin typeface="Times New Roman" pitchFamily="18" charset="0"/>
                <a:ea typeface="+mn-ea"/>
                <a:cs typeface="+mn-cs"/>
              </a:defRPr>
            </a:lvl4pPr>
            <a:lvl5pPr marL="1077913" indent="-215900" algn="l" defTabSz="449263" rtl="0" fontAlgn="base" hangingPunct="0">
              <a:lnSpc>
                <a:spcPct val="90000"/>
              </a:lnSpc>
              <a:spcBef>
                <a:spcPct val="0"/>
              </a:spcBef>
              <a:spcAft>
                <a:spcPct val="0"/>
              </a:spcAft>
              <a:buClr>
                <a:srgbClr val="000000"/>
              </a:buClr>
              <a:buSzPct val="45000"/>
              <a:buFont typeface="Wingdings" pitchFamily="2" charset="2"/>
              <a:defRPr sz="2400" kern="1200">
                <a:solidFill>
                  <a:schemeClr val="bg1"/>
                </a:solidFill>
                <a:latin typeface="Times New Roman" pitchFamily="18" charset="0"/>
                <a:ea typeface="+mn-ea"/>
                <a:cs typeface="+mn-cs"/>
              </a:defRPr>
            </a:lvl5pPr>
            <a:lvl6pPr marL="2286000" algn="l" defTabSz="914400" rtl="0" eaLnBrk="1" latinLnBrk="0" hangingPunct="1">
              <a:defRPr sz="2400" kern="1200">
                <a:solidFill>
                  <a:schemeClr val="bg1"/>
                </a:solidFill>
                <a:latin typeface="Times New Roman" pitchFamily="18" charset="0"/>
                <a:ea typeface="+mn-ea"/>
                <a:cs typeface="+mn-cs"/>
              </a:defRPr>
            </a:lvl6pPr>
            <a:lvl7pPr marL="2743200" algn="l" defTabSz="914400" rtl="0" eaLnBrk="1" latinLnBrk="0" hangingPunct="1">
              <a:defRPr sz="2400" kern="1200">
                <a:solidFill>
                  <a:schemeClr val="bg1"/>
                </a:solidFill>
                <a:latin typeface="Times New Roman" pitchFamily="18" charset="0"/>
                <a:ea typeface="+mn-ea"/>
                <a:cs typeface="+mn-cs"/>
              </a:defRPr>
            </a:lvl7pPr>
            <a:lvl8pPr marL="3200400" algn="l" defTabSz="914400" rtl="0" eaLnBrk="1" latinLnBrk="0" hangingPunct="1">
              <a:defRPr sz="2400" kern="1200">
                <a:solidFill>
                  <a:schemeClr val="bg1"/>
                </a:solidFill>
                <a:latin typeface="Times New Roman" pitchFamily="18" charset="0"/>
                <a:ea typeface="+mn-ea"/>
                <a:cs typeface="+mn-cs"/>
              </a:defRPr>
            </a:lvl8pPr>
            <a:lvl9pPr marL="3657600" algn="l" defTabSz="914400" rtl="0" eaLnBrk="1" latinLnBrk="0" hangingPunct="1">
              <a:defRPr sz="2400" kern="1200">
                <a:solidFill>
                  <a:schemeClr val="bg1"/>
                </a:solidFill>
                <a:latin typeface="Times New Roman" pitchFamily="18" charset="0"/>
                <a:ea typeface="+mn-ea"/>
                <a:cs typeface="+mn-cs"/>
              </a:defRPr>
            </a:lvl9pPr>
          </a:lstStyle>
          <a:p>
            <a:pPr marL="176213" indent="-176213">
              <a:buSzPct val="100000"/>
              <a:buFont typeface="Arial" pitchFamily="34" charset="0"/>
              <a:buChar char="•"/>
              <a:defRPr/>
            </a:pPr>
            <a:r>
              <a:rPr lang="it-IT" sz="3200" b="1" dirty="0" err="1" smtClean="0">
                <a:solidFill>
                  <a:srgbClr val="000000"/>
                </a:solidFill>
                <a:latin typeface="+mn-lt"/>
              </a:rPr>
              <a:t>Hazard</a:t>
            </a:r>
            <a:r>
              <a:rPr lang="it-IT" sz="3200" dirty="0" smtClean="0">
                <a:solidFill>
                  <a:srgbClr val="000000"/>
                </a:solidFill>
                <a:latin typeface="+mn-lt"/>
              </a:rPr>
              <a:t>: </a:t>
            </a:r>
            <a:r>
              <a:rPr lang="it-IT" sz="3200" dirty="0" err="1" smtClean="0">
                <a:solidFill>
                  <a:srgbClr val="000000"/>
                </a:solidFill>
                <a:latin typeface="+mn-lt"/>
              </a:rPr>
              <a:t>inherent</a:t>
            </a:r>
            <a:r>
              <a:rPr lang="it-IT" sz="3200" dirty="0" smtClean="0">
                <a:solidFill>
                  <a:srgbClr val="000000"/>
                </a:solidFill>
                <a:latin typeface="+mn-lt"/>
              </a:rPr>
              <a:t> </a:t>
            </a:r>
            <a:r>
              <a:rPr lang="it-IT" sz="3200" dirty="0" err="1" smtClean="0">
                <a:solidFill>
                  <a:srgbClr val="000000"/>
                </a:solidFill>
                <a:latin typeface="+mn-lt"/>
              </a:rPr>
              <a:t>properties</a:t>
            </a:r>
            <a:r>
              <a:rPr lang="it-IT" sz="3200" dirty="0" smtClean="0">
                <a:solidFill>
                  <a:srgbClr val="000000"/>
                </a:solidFill>
                <a:latin typeface="+mn-lt"/>
              </a:rPr>
              <a:t> </a:t>
            </a:r>
            <a:r>
              <a:rPr lang="it-IT" sz="3200" dirty="0" err="1" smtClean="0">
                <a:solidFill>
                  <a:srgbClr val="000000"/>
                </a:solidFill>
                <a:latin typeface="+mn-lt"/>
              </a:rPr>
              <a:t>of</a:t>
            </a:r>
            <a:r>
              <a:rPr lang="it-IT" sz="3200" dirty="0" smtClean="0">
                <a:solidFill>
                  <a:srgbClr val="000000"/>
                </a:solidFill>
                <a:latin typeface="+mn-lt"/>
              </a:rPr>
              <a:t> some </a:t>
            </a:r>
            <a:r>
              <a:rPr lang="it-IT" sz="3200" dirty="0" err="1" smtClean="0">
                <a:solidFill>
                  <a:srgbClr val="000000"/>
                </a:solidFill>
                <a:latin typeface="+mn-lt"/>
              </a:rPr>
              <a:t>factor</a:t>
            </a:r>
            <a:r>
              <a:rPr lang="it-IT" sz="3200" dirty="0" smtClean="0">
                <a:solidFill>
                  <a:srgbClr val="000000"/>
                </a:solidFill>
                <a:latin typeface="+mn-lt"/>
              </a:rPr>
              <a:t> (</a:t>
            </a:r>
            <a:r>
              <a:rPr lang="it-IT" sz="3200" dirty="0" err="1" smtClean="0">
                <a:solidFill>
                  <a:srgbClr val="000000"/>
                </a:solidFill>
                <a:latin typeface="+mn-lt"/>
              </a:rPr>
              <a:t>objects</a:t>
            </a:r>
            <a:r>
              <a:rPr lang="it-IT" sz="3200" dirty="0" smtClean="0">
                <a:solidFill>
                  <a:srgbClr val="000000"/>
                </a:solidFill>
                <a:latin typeface="+mn-lt"/>
              </a:rPr>
              <a:t>, </a:t>
            </a:r>
            <a:r>
              <a:rPr lang="it-IT" sz="3200" dirty="0" err="1" smtClean="0">
                <a:solidFill>
                  <a:srgbClr val="000000"/>
                </a:solidFill>
                <a:latin typeface="+mn-lt"/>
              </a:rPr>
              <a:t>substances</a:t>
            </a:r>
            <a:r>
              <a:rPr lang="it-IT" sz="3200" dirty="0" smtClean="0">
                <a:solidFill>
                  <a:srgbClr val="000000"/>
                </a:solidFill>
                <a:latin typeface="+mn-lt"/>
              </a:rPr>
              <a:t>, </a:t>
            </a:r>
            <a:r>
              <a:rPr lang="it-IT" sz="3200" dirty="0" err="1" smtClean="0">
                <a:solidFill>
                  <a:srgbClr val="000000"/>
                </a:solidFill>
                <a:latin typeface="+mn-lt"/>
              </a:rPr>
              <a:t>machines</a:t>
            </a:r>
            <a:r>
              <a:rPr lang="it-IT" sz="3200" dirty="0" smtClean="0">
                <a:solidFill>
                  <a:srgbClr val="000000"/>
                </a:solidFill>
                <a:latin typeface="+mn-lt"/>
              </a:rPr>
              <a:t>, etc.) </a:t>
            </a:r>
            <a:r>
              <a:rPr lang="it-IT" sz="3200" dirty="0" err="1" smtClean="0">
                <a:solidFill>
                  <a:srgbClr val="000000"/>
                </a:solidFill>
                <a:latin typeface="+mn-lt"/>
              </a:rPr>
              <a:t>having</a:t>
            </a:r>
            <a:r>
              <a:rPr lang="it-IT" sz="3200" dirty="0" smtClean="0">
                <a:solidFill>
                  <a:srgbClr val="000000"/>
                </a:solidFill>
                <a:latin typeface="+mn-lt"/>
              </a:rPr>
              <a:t> the </a:t>
            </a:r>
            <a:r>
              <a:rPr lang="it-IT" sz="3200" dirty="0" err="1" smtClean="0">
                <a:solidFill>
                  <a:srgbClr val="000000"/>
                </a:solidFill>
                <a:latin typeface="+mn-lt"/>
              </a:rPr>
              <a:t>possibility</a:t>
            </a:r>
            <a:r>
              <a:rPr lang="it-IT" sz="3200" dirty="0" smtClean="0">
                <a:solidFill>
                  <a:srgbClr val="000000"/>
                </a:solidFill>
                <a:latin typeface="+mn-lt"/>
              </a:rPr>
              <a:t> </a:t>
            </a:r>
            <a:r>
              <a:rPr lang="it-IT" sz="3200" dirty="0" err="1" smtClean="0">
                <a:solidFill>
                  <a:srgbClr val="000000"/>
                </a:solidFill>
                <a:latin typeface="+mn-lt"/>
              </a:rPr>
              <a:t>to</a:t>
            </a:r>
            <a:r>
              <a:rPr lang="it-IT" sz="3200" dirty="0" smtClean="0">
                <a:solidFill>
                  <a:srgbClr val="000000"/>
                </a:solidFill>
                <a:latin typeface="+mn-lt"/>
              </a:rPr>
              <a:t> cause </a:t>
            </a:r>
            <a:r>
              <a:rPr lang="it-IT" sz="3200" dirty="0" err="1" smtClean="0">
                <a:solidFill>
                  <a:srgbClr val="000000"/>
                </a:solidFill>
                <a:latin typeface="+mn-lt"/>
              </a:rPr>
              <a:t>an</a:t>
            </a:r>
            <a:r>
              <a:rPr lang="it-IT" sz="3200" dirty="0" smtClean="0">
                <a:solidFill>
                  <a:srgbClr val="000000"/>
                </a:solidFill>
                <a:latin typeface="+mn-lt"/>
              </a:rPr>
              <a:t> </a:t>
            </a:r>
            <a:r>
              <a:rPr lang="it-IT" sz="3200" dirty="0" err="1" smtClean="0">
                <a:solidFill>
                  <a:srgbClr val="000000"/>
                </a:solidFill>
                <a:latin typeface="+mn-lt"/>
              </a:rPr>
              <a:t>injury</a:t>
            </a:r>
            <a:r>
              <a:rPr lang="it-IT" sz="3200" dirty="0" smtClean="0">
                <a:solidFill>
                  <a:schemeClr val="tx1"/>
                </a:solidFill>
                <a:latin typeface="+mn-lt"/>
              </a:rPr>
              <a:t>.</a:t>
            </a:r>
          </a:p>
          <a:p>
            <a:pPr marL="176213" indent="-176213">
              <a:buSzPct val="100000"/>
              <a:buFont typeface="Arial" pitchFamily="34" charset="0"/>
              <a:buChar char="•"/>
              <a:defRPr/>
            </a:pPr>
            <a:endParaRPr lang="it-IT" sz="3200" dirty="0" smtClean="0">
              <a:solidFill>
                <a:srgbClr val="000000"/>
              </a:solidFill>
              <a:latin typeface="+mn-lt"/>
            </a:endParaRPr>
          </a:p>
          <a:p>
            <a:pPr marL="176213" indent="-176213">
              <a:buSzPct val="100000"/>
              <a:buFont typeface="Arial" pitchFamily="34" charset="0"/>
              <a:buChar char="•"/>
              <a:defRPr/>
            </a:pPr>
            <a:r>
              <a:rPr lang="it-IT" sz="3200" dirty="0" err="1" smtClean="0">
                <a:solidFill>
                  <a:srgbClr val="000000"/>
                </a:solidFill>
                <a:latin typeface="+mn-lt"/>
              </a:rPr>
              <a:t>Hazard</a:t>
            </a:r>
            <a:r>
              <a:rPr lang="it-IT" sz="3200" dirty="0" smtClean="0">
                <a:solidFill>
                  <a:srgbClr val="000000"/>
                </a:solidFill>
                <a:latin typeface="+mn-lt"/>
              </a:rPr>
              <a:t> </a:t>
            </a:r>
            <a:r>
              <a:rPr lang="it-IT" sz="3200" dirty="0" err="1" smtClean="0">
                <a:solidFill>
                  <a:srgbClr val="000000"/>
                </a:solidFill>
                <a:latin typeface="+mn-lt"/>
              </a:rPr>
              <a:t>is</a:t>
            </a:r>
            <a:r>
              <a:rPr lang="it-IT" sz="3200" dirty="0" smtClean="0">
                <a:solidFill>
                  <a:srgbClr val="000000"/>
                </a:solidFill>
                <a:latin typeface="+mn-lt"/>
              </a:rPr>
              <a:t> </a:t>
            </a:r>
            <a:r>
              <a:rPr lang="it-IT" sz="3200" dirty="0" err="1" smtClean="0">
                <a:solidFill>
                  <a:srgbClr val="000000"/>
                </a:solidFill>
                <a:latin typeface="+mn-lt"/>
              </a:rPr>
              <a:t>an</a:t>
            </a:r>
            <a:r>
              <a:rPr lang="it-IT" sz="3200" dirty="0" smtClean="0">
                <a:solidFill>
                  <a:srgbClr val="000000"/>
                </a:solidFill>
                <a:latin typeface="+mn-lt"/>
              </a:rPr>
              <a:t> </a:t>
            </a:r>
            <a:r>
              <a:rPr lang="it-IT" sz="3200" dirty="0" err="1" smtClean="0">
                <a:solidFill>
                  <a:srgbClr val="000000"/>
                </a:solidFill>
                <a:latin typeface="+mn-lt"/>
              </a:rPr>
              <a:t>intrinsic</a:t>
            </a:r>
            <a:r>
              <a:rPr lang="it-IT" sz="3200" dirty="0" smtClean="0">
                <a:solidFill>
                  <a:srgbClr val="000000"/>
                </a:solidFill>
                <a:latin typeface="+mn-lt"/>
              </a:rPr>
              <a:t> </a:t>
            </a:r>
            <a:r>
              <a:rPr lang="it-IT" sz="3200" dirty="0" err="1" smtClean="0">
                <a:solidFill>
                  <a:srgbClr val="000000"/>
                </a:solidFill>
                <a:latin typeface="+mn-lt"/>
              </a:rPr>
              <a:t>property</a:t>
            </a:r>
            <a:r>
              <a:rPr lang="it-IT" sz="3200" dirty="0" smtClean="0">
                <a:solidFill>
                  <a:srgbClr val="000000"/>
                </a:solidFill>
                <a:latin typeface="+mn-lt"/>
              </a:rPr>
              <a:t> </a:t>
            </a:r>
            <a:r>
              <a:rPr lang="it-IT" sz="3200" dirty="0" err="1" smtClean="0">
                <a:solidFill>
                  <a:srgbClr val="000000"/>
                </a:solidFill>
                <a:latin typeface="+mn-lt"/>
              </a:rPr>
              <a:t>of</a:t>
            </a:r>
            <a:r>
              <a:rPr lang="it-IT" sz="3200" dirty="0" smtClean="0">
                <a:solidFill>
                  <a:srgbClr val="000000"/>
                </a:solidFill>
                <a:latin typeface="+mn-lt"/>
              </a:rPr>
              <a:t> the </a:t>
            </a:r>
            <a:r>
              <a:rPr lang="it-IT" sz="3200" dirty="0" err="1" smtClean="0">
                <a:solidFill>
                  <a:srgbClr val="000000"/>
                </a:solidFill>
                <a:latin typeface="+mn-lt"/>
              </a:rPr>
              <a:t>specific</a:t>
            </a:r>
            <a:r>
              <a:rPr lang="it-IT" sz="3200" dirty="0" smtClean="0">
                <a:solidFill>
                  <a:srgbClr val="000000"/>
                </a:solidFill>
                <a:latin typeface="+mn-lt"/>
              </a:rPr>
              <a:t> </a:t>
            </a:r>
            <a:r>
              <a:rPr lang="it-IT" sz="3200" dirty="0" err="1" smtClean="0">
                <a:solidFill>
                  <a:srgbClr val="000000"/>
                </a:solidFill>
                <a:latin typeface="+mn-lt"/>
              </a:rPr>
              <a:t>factor</a:t>
            </a:r>
            <a:r>
              <a:rPr lang="it-IT" sz="3200" dirty="0" smtClean="0">
                <a:solidFill>
                  <a:srgbClr val="000000"/>
                </a:solidFill>
                <a:latin typeface="+mn-lt"/>
              </a:rPr>
              <a:t>;</a:t>
            </a:r>
          </a:p>
          <a:p>
            <a:pPr marL="176213" indent="-176213">
              <a:buSzPct val="100000"/>
              <a:buFont typeface="Arial" pitchFamily="34" charset="0"/>
              <a:buChar char="•"/>
              <a:defRPr/>
            </a:pPr>
            <a:endParaRPr lang="it-IT" sz="3200" dirty="0" smtClean="0">
              <a:solidFill>
                <a:srgbClr val="000000"/>
              </a:solidFill>
              <a:latin typeface="+mn-lt"/>
            </a:endParaRPr>
          </a:p>
          <a:p>
            <a:pPr marL="176213" indent="-176213">
              <a:buSzPct val="100000"/>
              <a:buFont typeface="Arial" pitchFamily="34" charset="0"/>
              <a:buChar char="•"/>
              <a:defRPr/>
            </a:pPr>
            <a:r>
              <a:rPr lang="it-IT" sz="3200" dirty="0" err="1" smtClean="0">
                <a:solidFill>
                  <a:srgbClr val="000000"/>
                </a:solidFill>
                <a:latin typeface="+mn-lt"/>
              </a:rPr>
              <a:t>All</a:t>
            </a:r>
            <a:r>
              <a:rPr lang="it-IT" sz="3200" dirty="0" smtClean="0">
                <a:solidFill>
                  <a:srgbClr val="000000"/>
                </a:solidFill>
                <a:latin typeface="+mn-lt"/>
              </a:rPr>
              <a:t> the </a:t>
            </a:r>
            <a:r>
              <a:rPr lang="it-IT" sz="3200" dirty="0" err="1" smtClean="0">
                <a:solidFill>
                  <a:srgbClr val="000000"/>
                </a:solidFill>
                <a:latin typeface="+mn-lt"/>
              </a:rPr>
              <a:t>warnings</a:t>
            </a:r>
            <a:r>
              <a:rPr lang="it-IT" sz="3200" dirty="0" smtClean="0">
                <a:solidFill>
                  <a:srgbClr val="000000"/>
                </a:solidFill>
                <a:latin typeface="+mn-lt"/>
              </a:rPr>
              <a:t> in the </a:t>
            </a:r>
            <a:r>
              <a:rPr lang="it-IT" sz="3200" i="1" dirty="0" err="1" smtClean="0">
                <a:solidFill>
                  <a:srgbClr val="000000"/>
                </a:solidFill>
                <a:latin typeface="+mn-lt"/>
              </a:rPr>
              <a:t>User</a:t>
            </a:r>
            <a:r>
              <a:rPr lang="it-IT" sz="3200" i="1" dirty="0" smtClean="0">
                <a:solidFill>
                  <a:srgbClr val="000000"/>
                </a:solidFill>
                <a:latin typeface="+mn-lt"/>
              </a:rPr>
              <a:t>’s Guide </a:t>
            </a:r>
            <a:r>
              <a:rPr lang="it-IT" sz="3200" dirty="0" err="1" smtClean="0">
                <a:solidFill>
                  <a:srgbClr val="000000"/>
                </a:solidFill>
                <a:latin typeface="+mn-lt"/>
              </a:rPr>
              <a:t>concern</a:t>
            </a:r>
            <a:r>
              <a:rPr lang="it-IT" sz="3200" dirty="0" smtClean="0">
                <a:solidFill>
                  <a:srgbClr val="000000"/>
                </a:solidFill>
                <a:latin typeface="+mn-lt"/>
              </a:rPr>
              <a:t> the </a:t>
            </a:r>
            <a:r>
              <a:rPr lang="it-IT" sz="3200" dirty="0" err="1" smtClean="0">
                <a:solidFill>
                  <a:srgbClr val="000000"/>
                </a:solidFill>
                <a:latin typeface="+mn-lt"/>
              </a:rPr>
              <a:t>hazards</a:t>
            </a:r>
            <a:endParaRPr lang="it-IT" sz="3200" dirty="0" smtClean="0">
              <a:solidFill>
                <a:srgbClr val="000000"/>
              </a:solidFill>
              <a:latin typeface="+mn-lt"/>
            </a:endParaRPr>
          </a:p>
          <a:p>
            <a:pPr marL="176213" indent="-176213">
              <a:buSzPct val="100000"/>
              <a:buFont typeface="Arial" pitchFamily="34" charset="0"/>
              <a:buChar char="•"/>
              <a:defRPr/>
            </a:pPr>
            <a:endParaRPr lang="it-IT" sz="3200" dirty="0" smtClean="0">
              <a:solidFill>
                <a:srgbClr val="000000"/>
              </a:solidFill>
              <a:latin typeface="+mn-lt"/>
            </a:endParaRPr>
          </a:p>
          <a:p>
            <a:pPr>
              <a:defRPr/>
            </a:pPr>
            <a:endParaRPr lang="it-IT" sz="3200" dirty="0" smtClean="0">
              <a:solidFill>
                <a:schemeClr val="tx1"/>
              </a:solidFill>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a:xfrm>
            <a:off x="741363" y="557213"/>
            <a:ext cx="8607425" cy="1258887"/>
          </a:xfrm>
          <a:prstGeom prst="rect">
            <a:avLst/>
          </a:prstGeom>
        </p:spPr>
        <p:txBody>
          <a:bodyPr/>
          <a:lstStyle/>
          <a:p>
            <a:pPr marL="0" marR="0" lvl="0" indent="0" algn="ctr" defTabSz="449263" rtl="0" eaLnBrk="1" fontAlgn="base" latinLnBrk="0" hangingPunct="0">
              <a:lnSpc>
                <a:spcPct val="93000"/>
              </a:lnSpc>
              <a:spcBef>
                <a:spcPct val="0"/>
              </a:spcBef>
              <a:spcAft>
                <a:spcPct val="0"/>
              </a:spcAft>
              <a:buClr>
                <a:srgbClr val="000000"/>
              </a:buClr>
              <a:buSzPct val="45000"/>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Risk management</a:t>
            </a:r>
          </a:p>
        </p:txBody>
      </p:sp>
      <p:sp>
        <p:nvSpPr>
          <p:cNvPr id="3" name="Rectangle 2"/>
          <p:cNvSpPr txBox="1">
            <a:spLocks noChangeArrowheads="1"/>
          </p:cNvSpPr>
          <p:nvPr/>
        </p:nvSpPr>
        <p:spPr>
          <a:xfrm>
            <a:off x="741363" y="1899244"/>
            <a:ext cx="8607425" cy="5480993"/>
          </a:xfrm>
          <a:prstGeom prst="rect">
            <a:avLst/>
          </a:prstGeom>
        </p:spPr>
        <p:txBody>
          <a:bodyPr/>
          <a:lstStyle/>
          <a:p>
            <a:r>
              <a:rPr lang="it-IT" sz="2200" b="1" i="1" dirty="0" err="1" smtClean="0">
                <a:solidFill>
                  <a:schemeClr val="tx1"/>
                </a:solidFill>
                <a:latin typeface="+mn-lt"/>
              </a:rPr>
              <a:t>Step</a:t>
            </a:r>
            <a:r>
              <a:rPr lang="it-IT" sz="2200" b="1" i="1" dirty="0" smtClean="0">
                <a:solidFill>
                  <a:schemeClr val="tx1"/>
                </a:solidFill>
                <a:latin typeface="+mn-lt"/>
              </a:rPr>
              <a:t> 6) </a:t>
            </a:r>
            <a:r>
              <a:rPr lang="it-IT" sz="2200" b="1" i="1" dirty="0" err="1" smtClean="0">
                <a:solidFill>
                  <a:schemeClr val="tx1"/>
                </a:solidFill>
                <a:latin typeface="+mn-lt"/>
              </a:rPr>
              <a:t>Identification</a:t>
            </a:r>
            <a:r>
              <a:rPr lang="it-IT" sz="2200" b="1" i="1" dirty="0" smtClean="0">
                <a:solidFill>
                  <a:schemeClr val="tx1"/>
                </a:solidFill>
                <a:latin typeface="+mn-lt"/>
              </a:rPr>
              <a:t> and </a:t>
            </a:r>
            <a:r>
              <a:rPr lang="it-IT" sz="2200" b="1" i="1" dirty="0" err="1" smtClean="0">
                <a:solidFill>
                  <a:schemeClr val="tx1"/>
                </a:solidFill>
                <a:latin typeface="+mn-lt"/>
              </a:rPr>
              <a:t>risk-benefit</a:t>
            </a:r>
            <a:r>
              <a:rPr lang="it-IT" sz="2200" b="1" i="1" dirty="0" smtClean="0">
                <a:solidFill>
                  <a:schemeClr val="tx1"/>
                </a:solidFill>
                <a:latin typeface="+mn-lt"/>
              </a:rPr>
              <a:t> </a:t>
            </a:r>
            <a:r>
              <a:rPr lang="it-IT" sz="2200" b="1" i="1" dirty="0" err="1" smtClean="0">
                <a:solidFill>
                  <a:schemeClr val="tx1"/>
                </a:solidFill>
                <a:latin typeface="+mn-lt"/>
              </a:rPr>
              <a:t>analysis</a:t>
            </a:r>
            <a:r>
              <a:rPr lang="it-IT" sz="2200" b="1" i="1" dirty="0" smtClean="0">
                <a:solidFill>
                  <a:schemeClr val="tx1"/>
                </a:solidFill>
                <a:latin typeface="+mn-lt"/>
              </a:rPr>
              <a:t> </a:t>
            </a:r>
            <a:r>
              <a:rPr lang="it-IT" sz="2200" b="1" i="1" dirty="0" err="1" smtClean="0">
                <a:solidFill>
                  <a:schemeClr val="tx1"/>
                </a:solidFill>
                <a:latin typeface="+mn-lt"/>
              </a:rPr>
              <a:t>of</a:t>
            </a:r>
            <a:r>
              <a:rPr lang="it-IT" sz="2200" b="1" i="1" dirty="0" smtClean="0">
                <a:solidFill>
                  <a:schemeClr val="tx1"/>
                </a:solidFill>
                <a:latin typeface="+mn-lt"/>
              </a:rPr>
              <a:t> </a:t>
            </a:r>
            <a:r>
              <a:rPr lang="it-IT" sz="2200" b="1" i="1" dirty="0" err="1" smtClean="0">
                <a:solidFill>
                  <a:schemeClr val="tx1"/>
                </a:solidFill>
                <a:latin typeface="+mn-lt"/>
              </a:rPr>
              <a:t>risk</a:t>
            </a:r>
            <a:r>
              <a:rPr lang="it-IT" sz="2200" b="1" i="1" dirty="0" smtClean="0">
                <a:solidFill>
                  <a:schemeClr val="tx1"/>
                </a:solidFill>
                <a:latin typeface="+mn-lt"/>
              </a:rPr>
              <a:t> </a:t>
            </a:r>
            <a:r>
              <a:rPr lang="it-IT" sz="2200" b="1" i="1" dirty="0" err="1" smtClean="0">
                <a:solidFill>
                  <a:schemeClr val="tx1"/>
                </a:solidFill>
                <a:latin typeface="+mn-lt"/>
              </a:rPr>
              <a:t>reduction</a:t>
            </a:r>
            <a:r>
              <a:rPr lang="it-IT" sz="2200" b="1" i="1" dirty="0" smtClean="0">
                <a:solidFill>
                  <a:schemeClr val="tx1"/>
                </a:solidFill>
                <a:latin typeface="+mn-lt"/>
              </a:rPr>
              <a:t>  </a:t>
            </a:r>
            <a:r>
              <a:rPr lang="it-IT" sz="2200" b="1" i="1" dirty="0" err="1" smtClean="0">
                <a:solidFill>
                  <a:schemeClr val="tx1"/>
                </a:solidFill>
                <a:latin typeface="+mn-lt"/>
              </a:rPr>
              <a:t>options</a:t>
            </a:r>
            <a:r>
              <a:rPr lang="en-US" sz="2200" dirty="0" smtClean="0">
                <a:solidFill>
                  <a:schemeClr val="tx1"/>
                </a:solidFill>
                <a:latin typeface="+mn-lt"/>
              </a:rPr>
              <a:t>:</a:t>
            </a:r>
          </a:p>
          <a:p>
            <a:r>
              <a:rPr lang="en-US" sz="2200" dirty="0" smtClean="0">
                <a:solidFill>
                  <a:schemeClr val="tx1"/>
                </a:solidFill>
                <a:latin typeface="+mn-lt"/>
              </a:rPr>
              <a:t>Once risk classification has been completed and risk reduction is thought necessary, the next consideration is the identification and analysis of options for risk reduction, and eventually selection of the most appropriate risk reduction option(s).</a:t>
            </a:r>
          </a:p>
          <a:p>
            <a:endParaRPr lang="en-US" sz="2200" dirty="0" smtClean="0">
              <a:solidFill>
                <a:schemeClr val="tx1"/>
              </a:solidFill>
              <a:latin typeface="+mn-lt"/>
            </a:endParaRPr>
          </a:p>
          <a:p>
            <a:r>
              <a:rPr lang="en-US" sz="2200" dirty="0" smtClean="0">
                <a:solidFill>
                  <a:schemeClr val="tx1"/>
                </a:solidFill>
                <a:latin typeface="+mn-lt"/>
              </a:rPr>
              <a:t>The options for the risk reduction of chemicals range from slight adaptation of the production process or the intended use of the</a:t>
            </a:r>
          </a:p>
          <a:p>
            <a:r>
              <a:rPr lang="en-US" sz="2200" dirty="0" smtClean="0">
                <a:solidFill>
                  <a:schemeClr val="tx1"/>
                </a:solidFill>
                <a:latin typeface="+mn-lt"/>
              </a:rPr>
              <a:t>chemical to a complete ban on the production or use of a chemical.</a:t>
            </a:r>
          </a:p>
          <a:p>
            <a:endParaRPr lang="en-US" sz="2200" dirty="0" smtClean="0">
              <a:solidFill>
                <a:schemeClr val="tx1"/>
              </a:solidFill>
              <a:latin typeface="+mn-lt"/>
            </a:endParaRPr>
          </a:p>
          <a:p>
            <a:r>
              <a:rPr lang="en-US" sz="2200" dirty="0" smtClean="0">
                <a:solidFill>
                  <a:schemeClr val="tx1"/>
                </a:solidFill>
                <a:latin typeface="+mn-lt"/>
              </a:rPr>
              <a:t>To that end a risk-benefit analysis </a:t>
            </a:r>
            <a:r>
              <a:rPr lang="en-US" sz="2200" i="1" dirty="0" err="1" smtClean="0">
                <a:solidFill>
                  <a:schemeClr val="tx1"/>
                </a:solidFill>
                <a:latin typeface="+mn-lt"/>
              </a:rPr>
              <a:t>sensu</a:t>
            </a:r>
            <a:r>
              <a:rPr lang="en-US" sz="2200" i="1" dirty="0" smtClean="0">
                <a:solidFill>
                  <a:schemeClr val="tx1"/>
                </a:solidFill>
                <a:latin typeface="+mn-lt"/>
              </a:rPr>
              <a:t> </a:t>
            </a:r>
            <a:r>
              <a:rPr lang="en-US" sz="2200" i="1" dirty="0" err="1" smtClean="0">
                <a:solidFill>
                  <a:schemeClr val="tx1"/>
                </a:solidFill>
                <a:latin typeface="+mn-lt"/>
              </a:rPr>
              <a:t>lato</a:t>
            </a:r>
            <a:r>
              <a:rPr lang="en-US" sz="2200" i="1" dirty="0" smtClean="0">
                <a:solidFill>
                  <a:schemeClr val="tx1"/>
                </a:solidFill>
                <a:latin typeface="+mn-lt"/>
              </a:rPr>
              <a:t> </a:t>
            </a:r>
            <a:r>
              <a:rPr lang="en-US" sz="2200" dirty="0" smtClean="0">
                <a:solidFill>
                  <a:schemeClr val="tx1"/>
                </a:solidFill>
                <a:latin typeface="+mn-lt"/>
              </a:rPr>
              <a:t>is carried out by drawing up of a balance sheet of the respective risks and benefits of a proposed risk-reducing intervention as compared to the baseline, i.e. the situation of not imposing risk reduction.</a:t>
            </a:r>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a:xfrm>
            <a:off x="741363" y="555625"/>
            <a:ext cx="8607425" cy="1260475"/>
          </a:xfrm>
        </p:spPr>
        <p:txBody>
          <a:bodyPr/>
          <a:lstStyle/>
          <a:p>
            <a:pPr eaLnBrk="1">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err="1" smtClean="0"/>
              <a:t>Underoxygenation</a:t>
            </a:r>
            <a:endParaRPr lang="en-GB" dirty="0" smtClean="0"/>
          </a:p>
        </p:txBody>
      </p:sp>
      <p:sp>
        <p:nvSpPr>
          <p:cNvPr id="33794" name="Rectangle 2"/>
          <p:cNvSpPr>
            <a:spLocks noGrp="1" noChangeArrowheads="1"/>
          </p:cNvSpPr>
          <p:nvPr>
            <p:ph type="body" idx="1"/>
          </p:nvPr>
        </p:nvSpPr>
        <p:spPr>
          <a:xfrm>
            <a:off x="741363" y="2101850"/>
            <a:ext cx="8607425" cy="4760913"/>
          </a:xfrm>
        </p:spPr>
        <p:txBody>
          <a:bodyPr anchor="ctr">
            <a:normAutofit lnSpcReduction="10000"/>
          </a:bodyPr>
          <a:lstStyle/>
          <a:p>
            <a:pPr eaLnBrk="1">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US" sz="2800" dirty="0" smtClean="0"/>
              <a:t>The O2 content in an environment can only be detected by suitable tools</a:t>
            </a:r>
            <a:endParaRPr lang="it-IT" sz="2800" dirty="0" smtClean="0"/>
          </a:p>
          <a:p>
            <a:pPr eaLnBrk="1">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US" sz="2800" dirty="0" err="1" smtClean="0"/>
              <a:t>Underoxygenation</a:t>
            </a:r>
            <a:r>
              <a:rPr lang="en-US" sz="2800" dirty="0" smtClean="0"/>
              <a:t> can lead to attenuation of attention, a deformation of judgment and, in a short time, brain injury</a:t>
            </a:r>
            <a:endParaRPr lang="it-IT" sz="2800" dirty="0" smtClean="0"/>
          </a:p>
          <a:p>
            <a:pPr eaLnBrk="1">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US" sz="2800" dirty="0" smtClean="0"/>
              <a:t>Loss of knowledge and death occur without any warning or alarm</a:t>
            </a:r>
            <a:endParaRPr lang="it-IT" sz="2800" dirty="0" smtClean="0"/>
          </a:p>
          <a:p>
            <a:pPr eaLnBrk="1">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US" sz="2800" dirty="0" smtClean="0"/>
              <a:t>Symptoms such as drowsiness, fatigue, and evaluation errors can be masked by a state of euphoria that causes a false sense of security and well-being</a:t>
            </a:r>
            <a:endParaRPr lang="it-IT" sz="2800"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741363" y="555625"/>
            <a:ext cx="8607425" cy="1260475"/>
          </a:xfrm>
        </p:spPr>
        <p:txBody>
          <a:bodyPr/>
          <a:lstStyle/>
          <a:p>
            <a:pPr eaLnBrk="1">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err="1" smtClean="0"/>
              <a:t>Underoxygenation</a:t>
            </a:r>
            <a:r>
              <a:rPr lang="it-IT" dirty="0" smtClean="0"/>
              <a:t> </a:t>
            </a:r>
            <a:r>
              <a:rPr lang="it-IT" dirty="0" err="1" smtClean="0"/>
              <a:t>hazard</a:t>
            </a:r>
            <a:endParaRPr lang="it-IT" dirty="0" smtClean="0"/>
          </a:p>
        </p:txBody>
      </p:sp>
      <p:sp>
        <p:nvSpPr>
          <p:cNvPr id="33795" name="Rectangle 2"/>
          <p:cNvSpPr>
            <a:spLocks noGrp="1" noChangeArrowheads="1"/>
          </p:cNvSpPr>
          <p:nvPr>
            <p:ph type="body" idx="1"/>
          </p:nvPr>
        </p:nvSpPr>
        <p:spPr>
          <a:xfrm>
            <a:off x="741363" y="2101850"/>
            <a:ext cx="8607425" cy="4760913"/>
          </a:xfrm>
        </p:spPr>
        <p:txBody>
          <a:bodyPr anchor="ctr"/>
          <a:lstStyle/>
          <a:p>
            <a:pPr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dirty="0" smtClean="0"/>
              <a:t>The risk of </a:t>
            </a:r>
            <a:r>
              <a:rPr lang="en-US" dirty="0" err="1" smtClean="0"/>
              <a:t>underoxygenation</a:t>
            </a:r>
            <a:r>
              <a:rPr lang="en-US" dirty="0" smtClean="0"/>
              <a:t> is present in the following cases </a:t>
            </a:r>
            <a:r>
              <a:rPr lang="it-IT" dirty="0" smtClean="0"/>
              <a:t>:</a:t>
            </a:r>
          </a:p>
          <a:p>
            <a:pPr lvl="1"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b="1" dirty="0" err="1" smtClean="0"/>
              <a:t>Closed</a:t>
            </a:r>
            <a:r>
              <a:rPr lang="it-IT" b="1" dirty="0" smtClean="0"/>
              <a:t> </a:t>
            </a:r>
            <a:r>
              <a:rPr lang="it-IT" b="1" dirty="0" err="1" smtClean="0"/>
              <a:t>spaces</a:t>
            </a:r>
            <a:r>
              <a:rPr lang="it-IT" dirty="0" smtClean="0"/>
              <a:t>: </a:t>
            </a:r>
            <a:r>
              <a:rPr lang="it-IT" dirty="0" err="1" smtClean="0"/>
              <a:t>tunnels</a:t>
            </a:r>
            <a:r>
              <a:rPr lang="it-IT" dirty="0" smtClean="0"/>
              <a:t>, </a:t>
            </a:r>
            <a:r>
              <a:rPr lang="it-IT" dirty="0" err="1" smtClean="0"/>
              <a:t>cobblestones</a:t>
            </a:r>
            <a:r>
              <a:rPr lang="it-IT" dirty="0" smtClean="0"/>
              <a:t>, </a:t>
            </a:r>
            <a:r>
              <a:rPr lang="it-IT" dirty="0" err="1" smtClean="0"/>
              <a:t>reservoirs</a:t>
            </a:r>
            <a:r>
              <a:rPr lang="it-IT" dirty="0" smtClean="0"/>
              <a:t>, etc.</a:t>
            </a:r>
          </a:p>
          <a:p>
            <a:pPr lvl="1"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b="1" dirty="0" err="1" smtClean="0"/>
              <a:t>Semiclosed</a:t>
            </a:r>
            <a:r>
              <a:rPr lang="it-IT" b="1" dirty="0" smtClean="0"/>
              <a:t> </a:t>
            </a:r>
            <a:r>
              <a:rPr lang="it-IT" b="1" dirty="0" err="1" smtClean="0"/>
              <a:t>spaces</a:t>
            </a:r>
            <a:r>
              <a:rPr lang="it-IT" dirty="0" smtClean="0"/>
              <a:t>: </a:t>
            </a:r>
            <a:r>
              <a:rPr lang="it-IT" dirty="0" err="1" smtClean="0"/>
              <a:t>internal</a:t>
            </a:r>
            <a:r>
              <a:rPr lang="it-IT" dirty="0" smtClean="0"/>
              <a:t> </a:t>
            </a:r>
            <a:r>
              <a:rPr lang="it-IT" dirty="0" err="1" smtClean="0"/>
              <a:t>parts</a:t>
            </a:r>
            <a:r>
              <a:rPr lang="it-IT" dirty="0" smtClean="0"/>
              <a:t> </a:t>
            </a:r>
            <a:r>
              <a:rPr lang="it-IT" dirty="0" err="1" smtClean="0"/>
              <a:t>of</a:t>
            </a:r>
            <a:r>
              <a:rPr lang="it-IT" dirty="0" smtClean="0"/>
              <a:t> </a:t>
            </a:r>
            <a:r>
              <a:rPr lang="it-IT" dirty="0" err="1" smtClean="0"/>
              <a:t>buildings</a:t>
            </a:r>
            <a:r>
              <a:rPr lang="it-IT" dirty="0" smtClean="0"/>
              <a:t>, </a:t>
            </a:r>
            <a:r>
              <a:rPr lang="it-IT" dirty="0" err="1" smtClean="0"/>
              <a:t>laboratories</a:t>
            </a:r>
            <a:r>
              <a:rPr lang="it-IT" dirty="0" smtClean="0"/>
              <a:t>, under </a:t>
            </a:r>
            <a:r>
              <a:rPr lang="it-IT" dirty="0" err="1" smtClean="0"/>
              <a:t>machinery</a:t>
            </a:r>
            <a:r>
              <a:rPr lang="it-IT" dirty="0" smtClean="0"/>
              <a:t> </a:t>
            </a:r>
            <a:r>
              <a:rPr lang="it-IT" dirty="0" err="1" smtClean="0"/>
              <a:t>pit</a:t>
            </a:r>
            <a:r>
              <a:rPr lang="it-IT" dirty="0" smtClean="0"/>
              <a:t>, etc.</a:t>
            </a:r>
          </a:p>
          <a:p>
            <a:pPr lvl="1"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b="1" dirty="0" smtClean="0"/>
              <a:t>Gas </a:t>
            </a:r>
            <a:r>
              <a:rPr lang="it-IT" b="1" dirty="0" err="1" smtClean="0"/>
              <a:t>leakage</a:t>
            </a:r>
            <a:r>
              <a:rPr lang="it-IT" dirty="0" smtClean="0"/>
              <a:t>: </a:t>
            </a:r>
            <a:r>
              <a:rPr lang="it-IT" dirty="0" err="1" smtClean="0"/>
              <a:t>from</a:t>
            </a:r>
            <a:r>
              <a:rPr lang="it-IT" dirty="0" smtClean="0"/>
              <a:t> a container, a pipeline, a valve, a </a:t>
            </a:r>
            <a:r>
              <a:rPr lang="it-IT" dirty="0" err="1" smtClean="0"/>
              <a:t>regulator</a:t>
            </a:r>
            <a:r>
              <a:rPr lang="it-IT" dirty="0" smtClean="0"/>
              <a:t>, etc.</a:t>
            </a:r>
          </a:p>
          <a:p>
            <a:pPr lvl="1"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b="1" dirty="0" err="1" smtClean="0"/>
              <a:t>Cryogenic</a:t>
            </a:r>
            <a:r>
              <a:rPr lang="it-IT" b="1" dirty="0" smtClean="0"/>
              <a:t> gas </a:t>
            </a:r>
            <a:r>
              <a:rPr lang="it-IT" b="1" dirty="0" err="1" smtClean="0"/>
              <a:t>evaporation</a:t>
            </a:r>
            <a:endParaRPr lang="it-IT" b="1"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a:xfrm>
            <a:off x="741363" y="555625"/>
            <a:ext cx="8607425" cy="1260475"/>
          </a:xfrm>
        </p:spPr>
        <p:txBody>
          <a:bodyPr/>
          <a:lstStyle/>
          <a:p>
            <a:pPr eaLnBrk="1">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Inert gas hazard prevention</a:t>
            </a:r>
          </a:p>
        </p:txBody>
      </p:sp>
      <p:sp>
        <p:nvSpPr>
          <p:cNvPr id="34819" name="Rectangle 2"/>
          <p:cNvSpPr>
            <a:spLocks noGrp="1" noChangeArrowheads="1"/>
          </p:cNvSpPr>
          <p:nvPr>
            <p:ph type="body" idx="1"/>
          </p:nvPr>
        </p:nvSpPr>
        <p:spPr>
          <a:xfrm>
            <a:off x="741363" y="2101850"/>
            <a:ext cx="8607425" cy="2757488"/>
          </a:xfrm>
        </p:spPr>
        <p:txBody>
          <a:bodyPr/>
          <a:lstStyle/>
          <a:p>
            <a:pPr eaLnBrk="1">
              <a:lnSpc>
                <a:spcPct val="8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dirty="0" err="1" smtClean="0"/>
              <a:t>Precautions</a:t>
            </a:r>
            <a:endParaRPr lang="it-IT" dirty="0" smtClean="0"/>
          </a:p>
          <a:p>
            <a:pPr lvl="1" eaLnBrk="1">
              <a:lnSpc>
                <a:spcPct val="8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2400" dirty="0" smtClean="0"/>
              <a:t>If you experience a gas leak</a:t>
            </a:r>
          </a:p>
          <a:p>
            <a:pPr lvl="1" eaLnBrk="1">
              <a:lnSpc>
                <a:spcPct val="8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2400" dirty="0" smtClean="0"/>
              <a:t>If you see cold vapors (air humidity condenses)</a:t>
            </a:r>
            <a:endParaRPr lang="it-IT" sz="2400" dirty="0" smtClean="0"/>
          </a:p>
          <a:p>
            <a:pPr lvl="1" eaLnBrk="1">
              <a:lnSpc>
                <a:spcPct val="8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sz="2400" dirty="0" err="1" smtClean="0"/>
              <a:t>If</a:t>
            </a:r>
            <a:r>
              <a:rPr lang="it-IT" sz="2400" dirty="0" smtClean="0"/>
              <a:t> </a:t>
            </a:r>
            <a:r>
              <a:rPr lang="it-IT" sz="2400" dirty="0" err="1" smtClean="0"/>
              <a:t>you</a:t>
            </a:r>
            <a:r>
              <a:rPr lang="it-IT" sz="2400" dirty="0" smtClean="0"/>
              <a:t>, or a </a:t>
            </a:r>
            <a:r>
              <a:rPr lang="it-IT" sz="2400" dirty="0" err="1" smtClean="0"/>
              <a:t>colleague</a:t>
            </a:r>
            <a:r>
              <a:rPr lang="it-IT" sz="2400" dirty="0" smtClean="0"/>
              <a:t> </a:t>
            </a:r>
            <a:r>
              <a:rPr lang="it-IT" sz="2400" dirty="0" err="1" smtClean="0"/>
              <a:t>have</a:t>
            </a:r>
            <a:r>
              <a:rPr lang="it-IT" sz="2400" dirty="0" smtClean="0"/>
              <a:t> a </a:t>
            </a:r>
            <a:r>
              <a:rPr lang="it-IT" sz="2400" dirty="0" err="1" smtClean="0"/>
              <a:t>malaise</a:t>
            </a:r>
            <a:endParaRPr lang="it-IT" sz="2400" dirty="0" smtClean="0"/>
          </a:p>
        </p:txBody>
      </p:sp>
      <p:sp>
        <p:nvSpPr>
          <p:cNvPr id="34820" name="Text Box 3"/>
          <p:cNvSpPr txBox="1">
            <a:spLocks noChangeArrowheads="1"/>
          </p:cNvSpPr>
          <p:nvPr/>
        </p:nvSpPr>
        <p:spPr bwMode="auto">
          <a:xfrm>
            <a:off x="359792" y="4303400"/>
            <a:ext cx="9505056" cy="988605"/>
          </a:xfrm>
          <a:prstGeom prst="rect">
            <a:avLst/>
          </a:prstGeom>
          <a:solidFill>
            <a:srgbClr val="00CC99"/>
          </a:solidFill>
          <a:ln w="9360">
            <a:solidFill>
              <a:srgbClr val="003366"/>
            </a:solidFill>
            <a:miter lim="800000"/>
            <a:headEnd/>
            <a:tailEnd/>
          </a:ln>
        </p:spPr>
        <p:txBody>
          <a:bodyPr wrap="square" lIns="90000" tIns="46800" rIns="90000" bIns="46800">
            <a:spAutoFit/>
          </a:bodyPr>
          <a:lstStyle/>
          <a:p>
            <a:pPr algn="ctr">
              <a:lnSpc>
                <a:spcPct val="95000"/>
              </a:lnSpc>
              <a:spcBef>
                <a:spcPts val="1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solidFill>
                  <a:srgbClr val="000000"/>
                </a:solidFill>
              </a:rPr>
              <a:t>ASSESS THE RISK AND IF YOU HAVE A DOUBT</a:t>
            </a:r>
            <a:endParaRPr lang="en-GB" dirty="0">
              <a:solidFill>
                <a:srgbClr val="000000"/>
              </a:solidFill>
            </a:endParaRPr>
          </a:p>
          <a:p>
            <a:pPr algn="ctr">
              <a:lnSpc>
                <a:spcPct val="95000"/>
              </a:lnSpc>
              <a:spcBef>
                <a:spcPts val="1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solidFill>
                  <a:srgbClr val="000000"/>
                </a:solidFill>
              </a:rPr>
              <a:t>GIVE THE ALARMA AND EVACUATE THE DANGEROUS ZONE</a:t>
            </a:r>
            <a:endParaRPr lang="en-GB" dirty="0">
              <a:solidFill>
                <a:srgbClr val="000000"/>
              </a:solidFill>
            </a:endParaRPr>
          </a:p>
        </p:txBody>
      </p:sp>
      <p:sp>
        <p:nvSpPr>
          <p:cNvPr id="34821" name="Rectangle 4"/>
          <p:cNvSpPr>
            <a:spLocks noChangeArrowheads="1"/>
          </p:cNvSpPr>
          <p:nvPr/>
        </p:nvSpPr>
        <p:spPr bwMode="auto">
          <a:xfrm>
            <a:off x="792163" y="5436021"/>
            <a:ext cx="8607425" cy="1656184"/>
          </a:xfrm>
          <a:prstGeom prst="rect">
            <a:avLst/>
          </a:prstGeom>
          <a:noFill/>
          <a:ln w="9525">
            <a:noFill/>
            <a:round/>
            <a:headEnd/>
            <a:tailEnd/>
          </a:ln>
        </p:spPr>
        <p:txBody>
          <a:bodyPr lIns="0" tIns="0" rIns="0" bIns="0"/>
          <a:lstStyle/>
          <a:p>
            <a:pPr marL="430213" indent="-323850">
              <a:lnSpc>
                <a:spcPct val="83000"/>
              </a:lnSpc>
              <a:spcAft>
                <a:spcPts val="1425"/>
              </a:spcAft>
              <a:buClr>
                <a:srgbClr val="0E594D"/>
              </a:buClr>
              <a:buFont typeface="Wingdings" pitchFamily="2" charset="2"/>
              <a:buChar char=""/>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pPr>
            <a:r>
              <a:rPr lang="en-US" sz="2800" dirty="0" smtClean="0">
                <a:solidFill>
                  <a:schemeClr val="tx1"/>
                </a:solidFill>
                <a:latin typeface="+mn-lt"/>
              </a:rPr>
              <a:t>In some departments, there are lockers with self-contained breathing apparatus</a:t>
            </a:r>
            <a:r>
              <a:rPr lang="en-GB" sz="2800" dirty="0" smtClean="0">
                <a:solidFill>
                  <a:srgbClr val="000000"/>
                </a:solidFill>
                <a:latin typeface="+mn-lt"/>
              </a:rPr>
              <a:t>.</a:t>
            </a:r>
            <a:endParaRPr lang="en-GB" sz="2800" dirty="0">
              <a:solidFill>
                <a:srgbClr val="000000"/>
              </a:solidFill>
              <a:latin typeface="+mn-lt"/>
            </a:endParaRPr>
          </a:p>
          <a:p>
            <a:pPr marL="430213" indent="-323850">
              <a:lnSpc>
                <a:spcPct val="83000"/>
              </a:lnSpc>
              <a:spcAft>
                <a:spcPts val="1425"/>
              </a:spcAft>
              <a:buClr>
                <a:srgbClr val="0E594D"/>
              </a:buClr>
              <a:buFont typeface="Wingdings" pitchFamily="2" charset="2"/>
              <a:buChar char=""/>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pPr>
            <a:r>
              <a:rPr lang="en-US" sz="2800" dirty="0" smtClean="0">
                <a:solidFill>
                  <a:schemeClr val="tx1"/>
                </a:solidFill>
                <a:latin typeface="+mn-lt"/>
              </a:rPr>
              <a:t>The gas masks are not effective in case of </a:t>
            </a:r>
            <a:r>
              <a:rPr lang="en-US" sz="2800" dirty="0" err="1" smtClean="0">
                <a:solidFill>
                  <a:schemeClr val="tx1"/>
                </a:solidFill>
                <a:latin typeface="+mn-lt"/>
              </a:rPr>
              <a:t>underoxygenated</a:t>
            </a:r>
            <a:r>
              <a:rPr lang="en-US" sz="2800" dirty="0" smtClean="0">
                <a:solidFill>
                  <a:schemeClr val="tx1"/>
                </a:solidFill>
                <a:latin typeface="+mn-lt"/>
              </a:rPr>
              <a:t> air</a:t>
            </a:r>
            <a:endParaRPr lang="it-IT" sz="2800" dirty="0">
              <a:solidFill>
                <a:schemeClr val="tx1"/>
              </a:solidFill>
              <a:latin typeface="+mn-l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a:xfrm>
            <a:off x="741363" y="555625"/>
            <a:ext cx="8607425" cy="1260475"/>
          </a:xfrm>
        </p:spPr>
        <p:txBody>
          <a:bodyPr/>
          <a:lstStyle/>
          <a:p>
            <a:pPr eaLnBrk="1">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Inert gases hazards prevention</a:t>
            </a:r>
          </a:p>
        </p:txBody>
      </p:sp>
      <p:sp>
        <p:nvSpPr>
          <p:cNvPr id="35843" name="Rectangle 2"/>
          <p:cNvSpPr>
            <a:spLocks noGrp="1" noChangeArrowheads="1"/>
          </p:cNvSpPr>
          <p:nvPr>
            <p:ph type="body" idx="1"/>
          </p:nvPr>
        </p:nvSpPr>
        <p:spPr>
          <a:xfrm>
            <a:off x="741363" y="2101850"/>
            <a:ext cx="8607425" cy="4918347"/>
          </a:xfrm>
        </p:spPr>
        <p:txBody>
          <a:bodyPr/>
          <a:lstStyle/>
          <a:p>
            <a:pPr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dirty="0" smtClean="0"/>
              <a:t>The risk is present as soon as the percentage of oxygen in the air falls below 17%</a:t>
            </a:r>
            <a:endParaRPr lang="it-IT" dirty="0" smtClean="0"/>
          </a:p>
          <a:p>
            <a:pPr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dirty="0" smtClean="0"/>
              <a:t>Avoid leakage into the environment</a:t>
            </a:r>
            <a:endParaRPr lang="it-IT" dirty="0" smtClean="0"/>
          </a:p>
          <a:p>
            <a:pPr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dirty="0" smtClean="0"/>
              <a:t>Bring </a:t>
            </a:r>
            <a:r>
              <a:rPr lang="en-US" dirty="0" err="1" smtClean="0"/>
              <a:t>ventings</a:t>
            </a:r>
            <a:r>
              <a:rPr lang="en-US" dirty="0" smtClean="0"/>
              <a:t> to the outside</a:t>
            </a:r>
          </a:p>
          <a:p>
            <a:r>
              <a:rPr lang="en-US" dirty="0" smtClean="0"/>
              <a:t>Indicate the possible presence of </a:t>
            </a:r>
            <a:r>
              <a:rPr lang="en-US" dirty="0" err="1" smtClean="0"/>
              <a:t>underoxygenated</a:t>
            </a:r>
            <a:r>
              <a:rPr lang="en-US" dirty="0" smtClean="0"/>
              <a:t> atmospheres</a:t>
            </a:r>
          </a:p>
          <a:p>
            <a:pPr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dirty="0" err="1" smtClean="0"/>
              <a:t>Sensors</a:t>
            </a:r>
            <a:endParaRPr lang="it-IT"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741363" y="555625"/>
            <a:ext cx="8607425" cy="1260475"/>
          </a:xfrm>
        </p:spPr>
        <p:txBody>
          <a:bodyPr/>
          <a:lstStyle/>
          <a:p>
            <a:pPr eaLnBrk="1">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err="1" smtClean="0"/>
              <a:t>Toxic</a:t>
            </a:r>
            <a:r>
              <a:rPr lang="it-IT" dirty="0" smtClean="0"/>
              <a:t> </a:t>
            </a:r>
            <a:r>
              <a:rPr lang="it-IT" dirty="0" err="1" smtClean="0"/>
              <a:t>gases</a:t>
            </a:r>
            <a:r>
              <a:rPr lang="it-IT" dirty="0" smtClean="0"/>
              <a:t> </a:t>
            </a:r>
            <a:r>
              <a:rPr lang="it-IT" dirty="0" err="1" smtClean="0"/>
              <a:t>precautions</a:t>
            </a:r>
            <a:endParaRPr lang="it-IT" dirty="0" smtClean="0"/>
          </a:p>
        </p:txBody>
      </p:sp>
      <p:sp>
        <p:nvSpPr>
          <p:cNvPr id="36867" name="Rectangle 2"/>
          <p:cNvSpPr>
            <a:spLocks noGrp="1" noChangeArrowheads="1"/>
          </p:cNvSpPr>
          <p:nvPr>
            <p:ph type="body" idx="1"/>
          </p:nvPr>
        </p:nvSpPr>
        <p:spPr>
          <a:xfrm>
            <a:off x="741363" y="2101850"/>
            <a:ext cx="8607425" cy="4760913"/>
          </a:xfrm>
        </p:spPr>
        <p:txBody>
          <a:bodyPr/>
          <a:lstStyle/>
          <a:p>
            <a:pPr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dirty="0" smtClean="0"/>
              <a:t>Work under </a:t>
            </a:r>
            <a:r>
              <a:rPr lang="it-IT" dirty="0" err="1" smtClean="0"/>
              <a:t>chemical</a:t>
            </a:r>
            <a:r>
              <a:rPr lang="it-IT" dirty="0" smtClean="0"/>
              <a:t> </a:t>
            </a:r>
            <a:r>
              <a:rPr lang="it-IT" dirty="0" err="1" smtClean="0"/>
              <a:t>hood</a:t>
            </a:r>
            <a:endParaRPr lang="it-IT" dirty="0" smtClean="0"/>
          </a:p>
          <a:p>
            <a:pPr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dirty="0" err="1" smtClean="0"/>
              <a:t>Ventilation</a:t>
            </a:r>
            <a:endParaRPr lang="it-IT" dirty="0" smtClean="0"/>
          </a:p>
          <a:p>
            <a:pPr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dirty="0" err="1" smtClean="0"/>
              <a:t>Monitoring</a:t>
            </a:r>
            <a:endParaRPr lang="it-IT" dirty="0" smtClean="0"/>
          </a:p>
          <a:p>
            <a:pPr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dirty="0" err="1" smtClean="0"/>
              <a:t>Suitable</a:t>
            </a:r>
            <a:r>
              <a:rPr lang="it-IT" dirty="0" smtClean="0"/>
              <a:t> </a:t>
            </a:r>
            <a:r>
              <a:rPr lang="it-IT" dirty="0" err="1" smtClean="0"/>
              <a:t>respiratory</a:t>
            </a:r>
            <a:r>
              <a:rPr lang="it-IT" dirty="0" smtClean="0"/>
              <a:t> </a:t>
            </a:r>
            <a:r>
              <a:rPr lang="it-IT" dirty="0" err="1" smtClean="0"/>
              <a:t>equipment</a:t>
            </a:r>
            <a:endParaRPr lang="it-IT" dirty="0" smtClean="0"/>
          </a:p>
          <a:p>
            <a:pPr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dirty="0" smtClean="0"/>
              <a:t>Personal </a:t>
            </a:r>
            <a:r>
              <a:rPr lang="it-IT" dirty="0" err="1" smtClean="0"/>
              <a:t>protective</a:t>
            </a:r>
            <a:r>
              <a:rPr lang="it-IT" dirty="0" smtClean="0"/>
              <a:t> </a:t>
            </a:r>
            <a:r>
              <a:rPr lang="it-IT" dirty="0" err="1" smtClean="0"/>
              <a:t>equipment</a:t>
            </a:r>
            <a:r>
              <a:rPr lang="it-IT" dirty="0" smtClean="0"/>
              <a:t>: </a:t>
            </a:r>
            <a:r>
              <a:rPr lang="it-IT" dirty="0" err="1" smtClean="0"/>
              <a:t>googles</a:t>
            </a:r>
            <a:r>
              <a:rPr lang="it-IT" dirty="0" smtClean="0"/>
              <a:t>, </a:t>
            </a:r>
            <a:r>
              <a:rPr lang="it-IT" dirty="0" err="1" smtClean="0"/>
              <a:t>gloves</a:t>
            </a:r>
            <a:r>
              <a:rPr lang="it-IT" dirty="0" smtClean="0"/>
              <a:t>, </a:t>
            </a:r>
            <a:r>
              <a:rPr lang="it-IT" dirty="0" err="1" smtClean="0"/>
              <a:t>hermetic</a:t>
            </a:r>
            <a:r>
              <a:rPr lang="it-IT" dirty="0" smtClean="0"/>
              <a:t> </a:t>
            </a:r>
            <a:r>
              <a:rPr lang="it-IT" dirty="0" err="1" smtClean="0"/>
              <a:t>suits</a:t>
            </a:r>
            <a:endParaRPr lang="it-IT"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a:xfrm>
            <a:off x="741363" y="555625"/>
            <a:ext cx="8607425" cy="1260475"/>
          </a:xfrm>
        </p:spPr>
        <p:txBody>
          <a:bodyPr/>
          <a:lstStyle/>
          <a:p>
            <a:pPr eaLnBrk="1">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Gas containers</a:t>
            </a:r>
          </a:p>
        </p:txBody>
      </p:sp>
      <p:sp>
        <p:nvSpPr>
          <p:cNvPr id="37891" name="Rectangle 2"/>
          <p:cNvSpPr>
            <a:spLocks noGrp="1" noChangeArrowheads="1"/>
          </p:cNvSpPr>
          <p:nvPr>
            <p:ph type="body" idx="1"/>
          </p:nvPr>
        </p:nvSpPr>
        <p:spPr>
          <a:xfrm>
            <a:off x="741363" y="2101850"/>
            <a:ext cx="8607425" cy="4760913"/>
          </a:xfrm>
        </p:spPr>
        <p:txBody>
          <a:bodyPr/>
          <a:lstStyle/>
          <a:p>
            <a:pPr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dirty="0" smtClean="0"/>
              <a:t>Gas containers are containers intended to contain fluids at a pressure other than atmospheric pressure. They can be</a:t>
            </a:r>
            <a:r>
              <a:rPr lang="it-IT" dirty="0" smtClean="0"/>
              <a:t>:</a:t>
            </a:r>
          </a:p>
          <a:p>
            <a:pPr lvl="1"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i="1" dirty="0" smtClean="0"/>
              <a:t>Steam generators</a:t>
            </a:r>
            <a:r>
              <a:rPr lang="en-US" dirty="0" smtClean="0"/>
              <a:t>: they convert a liquid into its steam to be used outside the generator. They are always fixed.</a:t>
            </a:r>
            <a:endParaRPr lang="it-IT" dirty="0" smtClean="0"/>
          </a:p>
          <a:p>
            <a:pPr lvl="1"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i="1" dirty="0" smtClean="0"/>
              <a:t>Steam or gas containers</a:t>
            </a:r>
            <a:r>
              <a:rPr lang="en-US" dirty="0" smtClean="0"/>
              <a:t>: they can be fixed or for transport. They are filled with the fluid to be used in locations other than the filling one.</a:t>
            </a:r>
            <a:endParaRPr lang="it-IT"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Grp="1" noChangeArrowheads="1"/>
          </p:cNvSpPr>
          <p:nvPr>
            <p:ph type="title"/>
          </p:nvPr>
        </p:nvSpPr>
        <p:spPr>
          <a:xfrm>
            <a:off x="741363" y="555625"/>
            <a:ext cx="8607425" cy="1260475"/>
          </a:xfrm>
        </p:spPr>
        <p:txBody>
          <a:bodyPr/>
          <a:lstStyle/>
          <a:p>
            <a:pPr eaLnBrk="1">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Fluids</a:t>
            </a:r>
          </a:p>
        </p:txBody>
      </p:sp>
      <p:sp>
        <p:nvSpPr>
          <p:cNvPr id="39939" name="Rectangle 2"/>
          <p:cNvSpPr>
            <a:spLocks noGrp="1" noChangeArrowheads="1"/>
          </p:cNvSpPr>
          <p:nvPr>
            <p:ph type="body" idx="1"/>
          </p:nvPr>
        </p:nvSpPr>
        <p:spPr>
          <a:xfrm>
            <a:off x="741363" y="2101850"/>
            <a:ext cx="8607425" cy="4760913"/>
          </a:xfrm>
        </p:spPr>
        <p:txBody>
          <a:bodyPr/>
          <a:lstStyle/>
          <a:p>
            <a:pPr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dirty="0" smtClean="0"/>
              <a:t>Pressurized vessels may contain fluids </a:t>
            </a:r>
            <a:r>
              <a:rPr lang="en-GB" dirty="0" smtClean="0"/>
              <a:t>:</a:t>
            </a:r>
          </a:p>
          <a:p>
            <a:pPr lvl="1"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t>Compressed</a:t>
            </a:r>
          </a:p>
          <a:p>
            <a:pPr lvl="1"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t>Liquefied</a:t>
            </a:r>
          </a:p>
          <a:p>
            <a:pPr lvl="1"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t>Dissolved</a:t>
            </a:r>
          </a:p>
          <a:p>
            <a:pPr lvl="1"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t>Highly refrigerated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Grp="1" noChangeArrowheads="1"/>
          </p:cNvSpPr>
          <p:nvPr>
            <p:ph type="title"/>
          </p:nvPr>
        </p:nvSpPr>
        <p:spPr>
          <a:xfrm>
            <a:off x="741363" y="555625"/>
            <a:ext cx="8607425" cy="1260475"/>
          </a:xfrm>
        </p:spPr>
        <p:txBody>
          <a:bodyPr/>
          <a:lstStyle/>
          <a:p>
            <a:pPr eaLnBrk="1">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Cylinders</a:t>
            </a:r>
          </a:p>
        </p:txBody>
      </p:sp>
      <p:sp>
        <p:nvSpPr>
          <p:cNvPr id="40963" name="Rectangle 2"/>
          <p:cNvSpPr>
            <a:spLocks noGrp="1" noChangeArrowheads="1"/>
          </p:cNvSpPr>
          <p:nvPr>
            <p:ph type="body" idx="1"/>
          </p:nvPr>
        </p:nvSpPr>
        <p:spPr>
          <a:xfrm>
            <a:off x="741363" y="2101850"/>
            <a:ext cx="8607425" cy="4760913"/>
          </a:xfrm>
        </p:spPr>
        <p:txBody>
          <a:bodyPr/>
          <a:lstStyle/>
          <a:p>
            <a:pPr eaLnBrk="1">
              <a:lnSpc>
                <a:spcPct val="8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dirty="0" smtClean="0"/>
              <a:t>The cylinders are pressure vessels, generally in steel alloy, designed to contain and transport gases </a:t>
            </a:r>
            <a:r>
              <a:rPr lang="it-IT" dirty="0" smtClean="0"/>
              <a:t>:</a:t>
            </a:r>
          </a:p>
          <a:p>
            <a:pPr lvl="2" eaLnBrk="1">
              <a:lnSpc>
                <a:spcPct val="8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dirty="0" err="1" smtClean="0"/>
              <a:t>Compressed</a:t>
            </a:r>
            <a:endParaRPr lang="it-IT" dirty="0" smtClean="0"/>
          </a:p>
          <a:p>
            <a:pPr lvl="2" eaLnBrk="1">
              <a:lnSpc>
                <a:spcPct val="8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dirty="0" err="1" smtClean="0"/>
              <a:t>Dissolved</a:t>
            </a:r>
            <a:endParaRPr lang="it-IT" dirty="0" smtClean="0"/>
          </a:p>
          <a:p>
            <a:pPr lvl="2" eaLnBrk="1">
              <a:lnSpc>
                <a:spcPct val="8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dirty="0" err="1" smtClean="0"/>
              <a:t>Liquefied</a:t>
            </a:r>
            <a:endParaRPr lang="it-IT" dirty="0" smtClean="0"/>
          </a:p>
          <a:p>
            <a:pPr eaLnBrk="1">
              <a:lnSpc>
                <a:spcPct val="8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dirty="0" smtClean="0"/>
              <a:t>The </a:t>
            </a:r>
            <a:r>
              <a:rPr lang="it-IT" dirty="0" err="1" smtClean="0"/>
              <a:t>cylinders</a:t>
            </a:r>
            <a:r>
              <a:rPr lang="it-IT" dirty="0" smtClean="0"/>
              <a:t> </a:t>
            </a:r>
            <a:r>
              <a:rPr lang="it-IT" dirty="0" err="1" smtClean="0"/>
              <a:t>have</a:t>
            </a:r>
            <a:r>
              <a:rPr lang="it-IT" dirty="0" smtClean="0"/>
              <a:t> </a:t>
            </a:r>
            <a:r>
              <a:rPr lang="it-IT" dirty="0" err="1" smtClean="0"/>
              <a:t>to</a:t>
            </a:r>
            <a:r>
              <a:rPr lang="it-IT" dirty="0" smtClean="0"/>
              <a:t>:</a:t>
            </a:r>
          </a:p>
          <a:p>
            <a:pPr lvl="2" eaLnBrk="1">
              <a:lnSpc>
                <a:spcPct val="8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dirty="0" err="1" smtClean="0"/>
              <a:t>Ensure</a:t>
            </a:r>
            <a:r>
              <a:rPr lang="it-IT" dirty="0" smtClean="0"/>
              <a:t> </a:t>
            </a:r>
            <a:r>
              <a:rPr lang="it-IT" dirty="0" err="1" smtClean="0"/>
              <a:t>an</a:t>
            </a:r>
            <a:r>
              <a:rPr lang="it-IT" dirty="0" smtClean="0"/>
              <a:t> </a:t>
            </a:r>
            <a:r>
              <a:rPr lang="it-IT" dirty="0" err="1" smtClean="0"/>
              <a:t>airtight</a:t>
            </a:r>
            <a:r>
              <a:rPr lang="it-IT" dirty="0" smtClean="0"/>
              <a:t> </a:t>
            </a:r>
            <a:r>
              <a:rPr lang="it-IT" dirty="0" err="1" smtClean="0"/>
              <a:t>seal</a:t>
            </a:r>
            <a:endParaRPr lang="it-IT" dirty="0" smtClean="0"/>
          </a:p>
          <a:p>
            <a:pPr lvl="2" eaLnBrk="1">
              <a:lnSpc>
                <a:spcPct val="8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dirty="0" smtClean="0"/>
              <a:t>Resist to pressure changes</a:t>
            </a:r>
          </a:p>
          <a:p>
            <a:pPr lvl="2" eaLnBrk="1">
              <a:lnSpc>
                <a:spcPct val="8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dirty="0" err="1" smtClean="0"/>
              <a:t>Resist</a:t>
            </a:r>
            <a:r>
              <a:rPr lang="it-IT" dirty="0" smtClean="0"/>
              <a:t> </a:t>
            </a:r>
            <a:r>
              <a:rPr lang="it-IT" dirty="0" err="1" smtClean="0"/>
              <a:t>to</a:t>
            </a:r>
            <a:r>
              <a:rPr lang="it-IT" dirty="0" smtClean="0"/>
              <a:t> the </a:t>
            </a:r>
            <a:r>
              <a:rPr lang="it-IT" dirty="0" err="1" smtClean="0"/>
              <a:t>mechanical</a:t>
            </a:r>
            <a:r>
              <a:rPr lang="it-IT" dirty="0" smtClean="0"/>
              <a:t> and </a:t>
            </a:r>
            <a:r>
              <a:rPr lang="it-IT" dirty="0" err="1" smtClean="0"/>
              <a:t>chemical</a:t>
            </a:r>
            <a:r>
              <a:rPr lang="it-IT" dirty="0" smtClean="0"/>
              <a:t> </a:t>
            </a:r>
            <a:r>
              <a:rPr lang="it-IT" dirty="0" err="1" smtClean="0"/>
              <a:t>properties</a:t>
            </a:r>
            <a:r>
              <a:rPr lang="it-IT" dirty="0" smtClean="0"/>
              <a:t> </a:t>
            </a:r>
            <a:r>
              <a:rPr lang="it-IT" dirty="0" err="1" smtClean="0"/>
              <a:t>of</a:t>
            </a:r>
            <a:r>
              <a:rPr lang="it-IT" dirty="0" smtClean="0"/>
              <a:t> the gas </a:t>
            </a:r>
            <a:r>
              <a:rPr lang="it-IT" dirty="0" err="1" smtClean="0"/>
              <a:t>contained</a:t>
            </a:r>
            <a:endParaRPr lang="it-IT"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ChangeArrowheads="1"/>
          </p:cNvSpPr>
          <p:nvPr>
            <p:ph type="title"/>
          </p:nvPr>
        </p:nvSpPr>
        <p:spPr>
          <a:xfrm>
            <a:off x="741363" y="555625"/>
            <a:ext cx="8607425" cy="1260475"/>
          </a:xfrm>
        </p:spPr>
        <p:txBody>
          <a:bodyPr/>
          <a:lstStyle/>
          <a:p>
            <a:pPr eaLnBrk="1">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Cylinder elements</a:t>
            </a:r>
          </a:p>
        </p:txBody>
      </p:sp>
      <p:pic>
        <p:nvPicPr>
          <p:cNvPr id="2684930" name="Picture 2" descr="Risultati immagini per gas cylinder components"/>
          <p:cNvPicPr>
            <a:picLocks noChangeAspect="1" noChangeArrowheads="1"/>
          </p:cNvPicPr>
          <p:nvPr/>
        </p:nvPicPr>
        <p:blipFill>
          <a:blip r:embed="rId3" cstate="print"/>
          <a:srcRect/>
          <a:stretch>
            <a:fillRect/>
          </a:stretch>
        </p:blipFill>
        <p:spPr bwMode="auto">
          <a:xfrm>
            <a:off x="227464" y="467469"/>
            <a:ext cx="9781400" cy="6696744"/>
          </a:xfrm>
          <a:prstGeom prst="rect">
            <a:avLst/>
          </a:prstGeom>
          <a:no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ChangeArrowheads="1"/>
          </p:cNvSpPr>
          <p:nvPr>
            <p:ph type="title"/>
          </p:nvPr>
        </p:nvSpPr>
        <p:spPr>
          <a:xfrm>
            <a:off x="741363" y="555625"/>
            <a:ext cx="8607425" cy="1260475"/>
          </a:xfrm>
        </p:spPr>
        <p:txBody>
          <a:bodyPr/>
          <a:lstStyle/>
          <a:p>
            <a:pPr eaLnBrk="1">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Cylinder identification</a:t>
            </a:r>
          </a:p>
        </p:txBody>
      </p:sp>
      <p:sp>
        <p:nvSpPr>
          <p:cNvPr id="43011" name="Rectangle 2"/>
          <p:cNvSpPr>
            <a:spLocks noGrp="1" noChangeArrowheads="1"/>
          </p:cNvSpPr>
          <p:nvPr>
            <p:ph type="body" idx="1"/>
          </p:nvPr>
        </p:nvSpPr>
        <p:spPr>
          <a:xfrm>
            <a:off x="741363" y="2101850"/>
            <a:ext cx="8607425" cy="4760913"/>
          </a:xfrm>
        </p:spPr>
        <p:txBody>
          <a:bodyPr/>
          <a:lstStyle/>
          <a:p>
            <a:pPr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dirty="0" smtClean="0"/>
              <a:t>The cylinders must bear the following data </a:t>
            </a:r>
            <a:r>
              <a:rPr lang="it-IT" dirty="0" smtClean="0"/>
              <a:t>:</a:t>
            </a:r>
          </a:p>
          <a:p>
            <a:pPr lvl="1"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b="1" dirty="0" smtClean="0"/>
              <a:t>Punching</a:t>
            </a:r>
            <a:r>
              <a:rPr lang="it-IT" dirty="0" smtClean="0"/>
              <a:t> </a:t>
            </a:r>
            <a:r>
              <a:rPr lang="it-IT" dirty="0" err="1" smtClean="0"/>
              <a:t>made</a:t>
            </a:r>
            <a:r>
              <a:rPr lang="it-IT" dirty="0" smtClean="0"/>
              <a:t> at the </a:t>
            </a:r>
            <a:r>
              <a:rPr lang="it-IT" dirty="0" err="1" smtClean="0"/>
              <a:t>time</a:t>
            </a:r>
            <a:r>
              <a:rPr lang="it-IT" dirty="0" smtClean="0"/>
              <a:t> </a:t>
            </a:r>
            <a:r>
              <a:rPr lang="it-IT" dirty="0" err="1" smtClean="0"/>
              <a:t>of</a:t>
            </a:r>
            <a:r>
              <a:rPr lang="it-IT" dirty="0" smtClean="0"/>
              <a:t> </a:t>
            </a:r>
            <a:r>
              <a:rPr lang="it-IT" dirty="0" err="1" smtClean="0"/>
              <a:t>construction</a:t>
            </a:r>
            <a:endParaRPr lang="it-IT" dirty="0" smtClean="0"/>
          </a:p>
          <a:p>
            <a:pPr lvl="1"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b="1" dirty="0" err="1" smtClean="0"/>
              <a:t>Operating</a:t>
            </a:r>
            <a:r>
              <a:rPr lang="it-IT" b="1" dirty="0" smtClean="0"/>
              <a:t> </a:t>
            </a:r>
            <a:r>
              <a:rPr lang="it-IT" b="1" dirty="0" err="1" smtClean="0"/>
              <a:t>pressure</a:t>
            </a:r>
            <a:r>
              <a:rPr lang="it-IT" b="1" dirty="0" smtClean="0"/>
              <a:t> at 15 °C </a:t>
            </a:r>
            <a:r>
              <a:rPr lang="it-IT" dirty="0" smtClean="0"/>
              <a:t>(</a:t>
            </a:r>
            <a:r>
              <a:rPr lang="it-IT" dirty="0" err="1" smtClean="0"/>
              <a:t>depending</a:t>
            </a:r>
            <a:r>
              <a:rPr lang="it-IT" dirty="0" smtClean="0"/>
              <a:t> on the </a:t>
            </a:r>
            <a:r>
              <a:rPr lang="it-IT" dirty="0" err="1" smtClean="0"/>
              <a:t>filling</a:t>
            </a:r>
            <a:r>
              <a:rPr lang="it-IT" dirty="0" smtClean="0"/>
              <a:t> </a:t>
            </a:r>
            <a:r>
              <a:rPr lang="it-IT" dirty="0" err="1" smtClean="0"/>
              <a:t>condition</a:t>
            </a:r>
            <a:r>
              <a:rPr lang="it-IT" dirty="0" smtClean="0"/>
              <a:t>)</a:t>
            </a:r>
            <a:r>
              <a:rPr lang="ar-SA" dirty="0" smtClean="0">
                <a:cs typeface="Arial" charset="0"/>
              </a:rPr>
              <a:t>‏</a:t>
            </a:r>
            <a:endParaRPr lang="it-IT" dirty="0" smtClean="0"/>
          </a:p>
          <a:p>
            <a:pPr lvl="1"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b="1" dirty="0" err="1" smtClean="0"/>
              <a:t>Hydraulic</a:t>
            </a:r>
            <a:r>
              <a:rPr lang="it-IT" b="1" dirty="0" smtClean="0"/>
              <a:t> test </a:t>
            </a:r>
            <a:r>
              <a:rPr lang="it-IT" b="1" dirty="0" err="1" smtClean="0"/>
              <a:t>pressure</a:t>
            </a:r>
            <a:endParaRPr lang="it-IT" b="1" dirty="0" smtClean="0"/>
          </a:p>
          <a:p>
            <a:pPr lvl="1"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b="1" dirty="0" err="1" smtClean="0"/>
              <a:t>Capacity</a:t>
            </a:r>
            <a:r>
              <a:rPr lang="it-IT" b="1" dirty="0" smtClean="0"/>
              <a:t> </a:t>
            </a:r>
            <a:r>
              <a:rPr lang="it-IT" dirty="0" smtClean="0"/>
              <a:t>in </a:t>
            </a:r>
            <a:r>
              <a:rPr lang="it-IT" dirty="0" err="1" smtClean="0"/>
              <a:t>liters</a:t>
            </a:r>
            <a:endParaRPr lang="it-IT" dirty="0" smtClean="0"/>
          </a:p>
          <a:p>
            <a:pPr lvl="1"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b="1" dirty="0" smtClean="0"/>
              <a:t>Material </a:t>
            </a:r>
            <a:r>
              <a:rPr lang="it-IT" b="1" dirty="0" err="1" smtClean="0"/>
              <a:t>type</a:t>
            </a:r>
            <a:endParaRPr lang="it-IT" b="1" dirty="0" smtClean="0"/>
          </a:p>
          <a:p>
            <a:pPr lvl="1"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b="1" dirty="0" err="1" smtClean="0"/>
              <a:t>Contained</a:t>
            </a:r>
            <a:r>
              <a:rPr lang="it-IT" b="1" dirty="0" smtClean="0"/>
              <a:t> gas</a:t>
            </a:r>
            <a:endParaRPr lang="it-IT" dirty="0" smtClean="0"/>
          </a:p>
          <a:p>
            <a:pPr lvl="1"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b="1" dirty="0" err="1" smtClean="0"/>
              <a:t>Periodicity</a:t>
            </a:r>
            <a:r>
              <a:rPr lang="it-IT" b="1" dirty="0" smtClean="0"/>
              <a:t> </a:t>
            </a:r>
            <a:r>
              <a:rPr lang="it-IT" b="1" dirty="0" err="1" smtClean="0"/>
              <a:t>of</a:t>
            </a:r>
            <a:r>
              <a:rPr lang="it-IT" b="1" dirty="0" smtClean="0"/>
              <a:t> the test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a:xfrm>
            <a:off x="741363" y="557213"/>
            <a:ext cx="8607425" cy="1258887"/>
          </a:xfrm>
          <a:prstGeom prst="rect">
            <a:avLst/>
          </a:prstGeom>
        </p:spPr>
        <p:txBody>
          <a:bodyPr/>
          <a:lstStyle/>
          <a:p>
            <a:pPr marL="0" marR="0" lvl="0" indent="0" algn="ctr" defTabSz="449263" rtl="0" eaLnBrk="1" fontAlgn="base" latinLnBrk="0" hangingPunct="0">
              <a:lnSpc>
                <a:spcPct val="93000"/>
              </a:lnSpc>
              <a:spcBef>
                <a:spcPct val="0"/>
              </a:spcBef>
              <a:spcAft>
                <a:spcPct val="0"/>
              </a:spcAft>
              <a:buClr>
                <a:srgbClr val="000000"/>
              </a:buClr>
              <a:buSzPct val="45000"/>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Risk management</a:t>
            </a:r>
          </a:p>
        </p:txBody>
      </p:sp>
      <p:sp>
        <p:nvSpPr>
          <p:cNvPr id="3" name="Rectangle 2"/>
          <p:cNvSpPr txBox="1">
            <a:spLocks noChangeArrowheads="1"/>
          </p:cNvSpPr>
          <p:nvPr/>
        </p:nvSpPr>
        <p:spPr>
          <a:xfrm>
            <a:off x="741363" y="1899244"/>
            <a:ext cx="8607425" cy="5480993"/>
          </a:xfrm>
          <a:prstGeom prst="rect">
            <a:avLst/>
          </a:prstGeom>
        </p:spPr>
        <p:txBody>
          <a:bodyPr/>
          <a:lstStyle/>
          <a:p>
            <a:r>
              <a:rPr lang="en-US" sz="2200" dirty="0" smtClean="0">
                <a:solidFill>
                  <a:schemeClr val="tx1"/>
                </a:solidFill>
                <a:latin typeface="+mn-lt"/>
              </a:rPr>
              <a:t>Once risk classification has been completed and risk reduction is thought necessary, the next consideration is the identification and analysis of options for risk reduction, and eventually selection of the most appropriate risk reduction option(s).</a:t>
            </a:r>
          </a:p>
          <a:p>
            <a:endParaRPr lang="en-US" sz="2200" dirty="0" smtClean="0">
              <a:solidFill>
                <a:schemeClr val="tx1"/>
              </a:solidFill>
              <a:latin typeface="+mn-lt"/>
            </a:endParaRPr>
          </a:p>
          <a:p>
            <a:r>
              <a:rPr lang="en-US" sz="2200" dirty="0" smtClean="0">
                <a:solidFill>
                  <a:schemeClr val="tx1"/>
                </a:solidFill>
                <a:latin typeface="+mn-lt"/>
              </a:rPr>
              <a:t>The options for the risk reduction of chemicals range from slight adaptation of the production process or the intended use of the</a:t>
            </a:r>
          </a:p>
          <a:p>
            <a:r>
              <a:rPr lang="en-US" sz="2200" dirty="0" smtClean="0">
                <a:solidFill>
                  <a:schemeClr val="tx1"/>
                </a:solidFill>
                <a:latin typeface="+mn-lt"/>
              </a:rPr>
              <a:t>chemical to a complete ban on the production or use of a chemical.</a:t>
            </a:r>
          </a:p>
          <a:p>
            <a:endParaRPr lang="en-US" sz="2200" dirty="0" smtClean="0">
              <a:solidFill>
                <a:schemeClr val="tx1"/>
              </a:solidFill>
              <a:latin typeface="+mn-lt"/>
            </a:endParaRPr>
          </a:p>
          <a:p>
            <a:r>
              <a:rPr lang="en-US" sz="2200" dirty="0" smtClean="0">
                <a:solidFill>
                  <a:schemeClr val="tx1"/>
                </a:solidFill>
                <a:latin typeface="+mn-lt"/>
              </a:rPr>
              <a:t>To that end a risk-benefit analysis </a:t>
            </a:r>
            <a:r>
              <a:rPr lang="en-US" sz="2200" i="1" dirty="0" err="1" smtClean="0">
                <a:solidFill>
                  <a:schemeClr val="tx1"/>
                </a:solidFill>
                <a:latin typeface="+mn-lt"/>
              </a:rPr>
              <a:t>sensu</a:t>
            </a:r>
            <a:r>
              <a:rPr lang="en-US" sz="2200" i="1" dirty="0" smtClean="0">
                <a:solidFill>
                  <a:schemeClr val="tx1"/>
                </a:solidFill>
                <a:latin typeface="+mn-lt"/>
              </a:rPr>
              <a:t> </a:t>
            </a:r>
            <a:r>
              <a:rPr lang="en-US" sz="2200" i="1" dirty="0" err="1" smtClean="0">
                <a:solidFill>
                  <a:schemeClr val="tx1"/>
                </a:solidFill>
                <a:latin typeface="+mn-lt"/>
              </a:rPr>
              <a:t>lato</a:t>
            </a:r>
            <a:r>
              <a:rPr lang="en-US" sz="2200" i="1" dirty="0" smtClean="0">
                <a:solidFill>
                  <a:schemeClr val="tx1"/>
                </a:solidFill>
                <a:latin typeface="+mn-lt"/>
              </a:rPr>
              <a:t> </a:t>
            </a:r>
            <a:r>
              <a:rPr lang="en-US" sz="2200" dirty="0" smtClean="0">
                <a:solidFill>
                  <a:schemeClr val="tx1"/>
                </a:solidFill>
                <a:latin typeface="+mn-lt"/>
              </a:rPr>
              <a:t>is carried out by drawing up of a balance sheet of the respective risks and benefits of a proposed risk-reducing intervention as compared to the baseline, i.e. the situation of not imposing risk reduction.</a:t>
            </a:r>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Pressure</a:t>
            </a:r>
            <a:r>
              <a:rPr lang="it-IT" dirty="0" smtClean="0"/>
              <a:t> </a:t>
            </a:r>
            <a:r>
              <a:rPr lang="it-IT" dirty="0" err="1" smtClean="0"/>
              <a:t>regulators</a:t>
            </a:r>
            <a:endParaRPr lang="it-IT" dirty="0"/>
          </a:p>
        </p:txBody>
      </p:sp>
      <p:sp>
        <p:nvSpPr>
          <p:cNvPr id="3" name="Segnaposto contenuto 2"/>
          <p:cNvSpPr>
            <a:spLocks noGrp="1"/>
          </p:cNvSpPr>
          <p:nvPr>
            <p:ph sz="half" idx="1"/>
          </p:nvPr>
        </p:nvSpPr>
        <p:spPr/>
        <p:txBody>
          <a:bodyPr/>
          <a:lstStyle/>
          <a:p>
            <a:r>
              <a:rPr lang="en-US" dirty="0" smtClean="0"/>
              <a:t>By opening the tap applied to the cylinder, the gas exits the internal pressure</a:t>
            </a:r>
            <a:r>
              <a:rPr lang="it-IT" dirty="0" smtClean="0"/>
              <a:t>;</a:t>
            </a:r>
          </a:p>
          <a:p>
            <a:r>
              <a:rPr lang="it-IT" dirty="0" err="1" smtClean="0"/>
              <a:t>Usually</a:t>
            </a:r>
            <a:r>
              <a:rPr lang="it-IT" dirty="0" smtClean="0"/>
              <a:t>, </a:t>
            </a:r>
            <a:r>
              <a:rPr lang="it-IT" dirty="0" err="1" smtClean="0"/>
              <a:t>therefore</a:t>
            </a:r>
            <a:r>
              <a:rPr lang="it-IT" dirty="0" smtClean="0"/>
              <a:t>, </a:t>
            </a:r>
            <a:r>
              <a:rPr lang="it-IT" dirty="0" err="1" smtClean="0"/>
              <a:t>it</a:t>
            </a:r>
            <a:r>
              <a:rPr lang="it-IT" dirty="0" smtClean="0"/>
              <a:t> </a:t>
            </a:r>
            <a:r>
              <a:rPr lang="it-IT" dirty="0" err="1" smtClean="0"/>
              <a:t>is</a:t>
            </a:r>
            <a:r>
              <a:rPr lang="it-IT" dirty="0" smtClean="0"/>
              <a:t> </a:t>
            </a:r>
            <a:r>
              <a:rPr lang="it-IT" dirty="0" err="1" smtClean="0"/>
              <a:t>installed</a:t>
            </a:r>
            <a:r>
              <a:rPr lang="it-IT" dirty="0" smtClean="0"/>
              <a:t> a </a:t>
            </a:r>
            <a:r>
              <a:rPr lang="it-IT" dirty="0" err="1" smtClean="0"/>
              <a:t>pressure</a:t>
            </a:r>
            <a:r>
              <a:rPr lang="it-IT" dirty="0" smtClean="0"/>
              <a:t> </a:t>
            </a:r>
            <a:r>
              <a:rPr lang="it-IT" dirty="0" err="1" smtClean="0"/>
              <a:t>regulator</a:t>
            </a:r>
            <a:r>
              <a:rPr lang="it-IT" dirty="0" smtClean="0"/>
              <a:t>, </a:t>
            </a:r>
            <a:r>
              <a:rPr lang="it-IT" dirty="0" err="1" smtClean="0"/>
              <a:t>often</a:t>
            </a:r>
            <a:r>
              <a:rPr lang="it-IT" dirty="0" smtClean="0"/>
              <a:t> a </a:t>
            </a:r>
            <a:r>
              <a:rPr lang="it-IT" dirty="0" err="1" smtClean="0"/>
              <a:t>two-stage</a:t>
            </a:r>
            <a:r>
              <a:rPr lang="it-IT" dirty="0" smtClean="0"/>
              <a:t> </a:t>
            </a:r>
            <a:r>
              <a:rPr lang="it-IT" dirty="0" err="1" smtClean="0"/>
              <a:t>regulator</a:t>
            </a:r>
            <a:endParaRPr lang="it-IT" dirty="0"/>
          </a:p>
        </p:txBody>
      </p:sp>
      <p:pic>
        <p:nvPicPr>
          <p:cNvPr id="4596738" name="Picture 2"/>
          <p:cNvPicPr>
            <a:picLocks noGrp="1" noChangeAspect="1" noChangeArrowheads="1"/>
          </p:cNvPicPr>
          <p:nvPr>
            <p:ph sz="half" idx="2"/>
          </p:nvPr>
        </p:nvPicPr>
        <p:blipFill>
          <a:blip r:embed="rId2" cstate="print"/>
          <a:srcRect/>
          <a:stretch>
            <a:fillRect/>
          </a:stretch>
        </p:blipFill>
        <p:spPr bwMode="auto">
          <a:xfrm>
            <a:off x="5544368" y="2483693"/>
            <a:ext cx="4225925" cy="31546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isultati immagini per gas cylinder components"/>
          <p:cNvPicPr>
            <a:picLocks noChangeAspect="1" noChangeArrowheads="1"/>
          </p:cNvPicPr>
          <p:nvPr/>
        </p:nvPicPr>
        <p:blipFill>
          <a:blip r:embed="rId2" cstate="print"/>
          <a:srcRect/>
          <a:stretch>
            <a:fillRect/>
          </a:stretch>
        </p:blipFill>
        <p:spPr bwMode="auto">
          <a:xfrm>
            <a:off x="1295896" y="-1"/>
            <a:ext cx="6984776" cy="7519573"/>
          </a:xfrm>
          <a:prstGeom prst="rect">
            <a:avLst/>
          </a:prstGeom>
          <a:noFill/>
        </p:spPr>
      </p:pic>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Two-stage</a:t>
            </a:r>
            <a:r>
              <a:rPr lang="it-IT" dirty="0" smtClean="0"/>
              <a:t> </a:t>
            </a:r>
            <a:r>
              <a:rPr lang="it-IT" dirty="0" err="1" smtClean="0"/>
              <a:t>pressure</a:t>
            </a:r>
            <a:r>
              <a:rPr lang="it-IT" dirty="0" smtClean="0"/>
              <a:t> </a:t>
            </a:r>
            <a:r>
              <a:rPr lang="it-IT" dirty="0" err="1" smtClean="0"/>
              <a:t>regulator</a:t>
            </a:r>
            <a:endParaRPr lang="it-IT" dirty="0"/>
          </a:p>
        </p:txBody>
      </p:sp>
      <p:sp>
        <p:nvSpPr>
          <p:cNvPr id="3" name="Segnaposto contenuto 2"/>
          <p:cNvSpPr>
            <a:spLocks noGrp="1"/>
          </p:cNvSpPr>
          <p:nvPr>
            <p:ph idx="1"/>
          </p:nvPr>
        </p:nvSpPr>
        <p:spPr>
          <a:xfrm>
            <a:off x="647824" y="2101849"/>
            <a:ext cx="9145015" cy="5206379"/>
          </a:xfrm>
        </p:spPr>
        <p:txBody>
          <a:bodyPr>
            <a:normAutofit fontScale="62500" lnSpcReduction="20000"/>
          </a:bodyPr>
          <a:lstStyle/>
          <a:p>
            <a:pPr>
              <a:lnSpc>
                <a:spcPct val="120000"/>
              </a:lnSpc>
            </a:pPr>
            <a:r>
              <a:rPr lang="it-IT" dirty="0" smtClean="0"/>
              <a:t>The </a:t>
            </a:r>
            <a:r>
              <a:rPr lang="it-IT" dirty="0" err="1" smtClean="0"/>
              <a:t>two-stage</a:t>
            </a:r>
            <a:r>
              <a:rPr lang="it-IT" dirty="0" smtClean="0"/>
              <a:t> </a:t>
            </a:r>
            <a:r>
              <a:rPr lang="it-IT" dirty="0" err="1" smtClean="0"/>
              <a:t>pressure</a:t>
            </a:r>
            <a:r>
              <a:rPr lang="it-IT" dirty="0" smtClean="0"/>
              <a:t> </a:t>
            </a:r>
            <a:r>
              <a:rPr lang="it-IT" dirty="0" err="1" smtClean="0"/>
              <a:t>regulator</a:t>
            </a:r>
            <a:r>
              <a:rPr lang="it-IT" dirty="0" smtClean="0"/>
              <a:t> are </a:t>
            </a:r>
            <a:r>
              <a:rPr lang="it-IT" dirty="0" err="1" smtClean="0"/>
              <a:t>used</a:t>
            </a:r>
            <a:r>
              <a:rPr lang="it-IT" dirty="0" smtClean="0"/>
              <a:t> </a:t>
            </a:r>
            <a:r>
              <a:rPr lang="it-IT" dirty="0" err="1" smtClean="0"/>
              <a:t>to</a:t>
            </a:r>
            <a:r>
              <a:rPr lang="it-IT" dirty="0" smtClean="0"/>
              <a:t> </a:t>
            </a:r>
            <a:r>
              <a:rPr lang="it-IT" dirty="0" err="1" smtClean="0"/>
              <a:t>lower</a:t>
            </a:r>
            <a:r>
              <a:rPr lang="it-IT" dirty="0" smtClean="0"/>
              <a:t> the </a:t>
            </a:r>
            <a:r>
              <a:rPr lang="it-IT" dirty="0" err="1" smtClean="0"/>
              <a:t>pressure</a:t>
            </a:r>
            <a:r>
              <a:rPr lang="it-IT" dirty="0" smtClean="0"/>
              <a:t> </a:t>
            </a:r>
            <a:r>
              <a:rPr lang="it-IT" dirty="0" err="1" smtClean="0"/>
              <a:t>of</a:t>
            </a:r>
            <a:r>
              <a:rPr lang="it-IT" dirty="0" smtClean="0"/>
              <a:t> the gas </a:t>
            </a:r>
            <a:r>
              <a:rPr lang="it-IT" dirty="0" err="1" smtClean="0"/>
              <a:t>contained</a:t>
            </a:r>
            <a:r>
              <a:rPr lang="it-IT" dirty="0" smtClean="0"/>
              <a:t> in the </a:t>
            </a:r>
            <a:r>
              <a:rPr lang="it-IT" dirty="0" err="1" smtClean="0"/>
              <a:t>cylinder</a:t>
            </a:r>
            <a:r>
              <a:rPr lang="it-IT" dirty="0" smtClean="0"/>
              <a:t> at high </a:t>
            </a:r>
            <a:r>
              <a:rPr lang="it-IT" dirty="0" err="1" smtClean="0"/>
              <a:t>pressure</a:t>
            </a:r>
            <a:r>
              <a:rPr lang="it-IT" dirty="0" smtClean="0"/>
              <a:t>.</a:t>
            </a:r>
          </a:p>
          <a:p>
            <a:pPr>
              <a:lnSpc>
                <a:spcPct val="120000"/>
              </a:lnSpc>
            </a:pPr>
            <a:r>
              <a:rPr lang="it-IT" dirty="0" err="1" smtClean="0"/>
              <a:t>They</a:t>
            </a:r>
            <a:r>
              <a:rPr lang="it-IT" dirty="0" smtClean="0"/>
              <a:t> are </a:t>
            </a:r>
            <a:r>
              <a:rPr lang="it-IT" dirty="0" err="1" smtClean="0"/>
              <a:t>made</a:t>
            </a:r>
            <a:r>
              <a:rPr lang="it-IT" dirty="0" smtClean="0"/>
              <a:t> </a:t>
            </a:r>
            <a:r>
              <a:rPr lang="it-IT" dirty="0" err="1" smtClean="0"/>
              <a:t>of</a:t>
            </a:r>
            <a:r>
              <a:rPr lang="it-IT" dirty="0" smtClean="0"/>
              <a:t> </a:t>
            </a:r>
            <a:r>
              <a:rPr lang="it-IT" dirty="0" err="1" smtClean="0"/>
              <a:t>brass</a:t>
            </a:r>
            <a:r>
              <a:rPr lang="it-IT" dirty="0" smtClean="0"/>
              <a:t> or </a:t>
            </a:r>
            <a:r>
              <a:rPr lang="it-IT" dirty="0" err="1" smtClean="0"/>
              <a:t>stainless</a:t>
            </a:r>
            <a:r>
              <a:rPr lang="it-IT" dirty="0" smtClean="0"/>
              <a:t> steel and are </a:t>
            </a:r>
            <a:r>
              <a:rPr lang="it-IT" dirty="0" err="1" smtClean="0"/>
              <a:t>equipped</a:t>
            </a:r>
            <a:r>
              <a:rPr lang="it-IT" dirty="0" smtClean="0"/>
              <a:t> </a:t>
            </a:r>
            <a:r>
              <a:rPr lang="it-IT" dirty="0" err="1" smtClean="0"/>
              <a:t>with</a:t>
            </a:r>
            <a:r>
              <a:rPr lang="it-IT" dirty="0" smtClean="0"/>
              <a:t> </a:t>
            </a:r>
            <a:r>
              <a:rPr lang="it-IT" dirty="0" err="1" smtClean="0"/>
              <a:t>two</a:t>
            </a:r>
            <a:r>
              <a:rPr lang="it-IT" dirty="0" smtClean="0"/>
              <a:t> </a:t>
            </a:r>
            <a:r>
              <a:rPr lang="it-IT" dirty="0" err="1" smtClean="0"/>
              <a:t>pressure</a:t>
            </a:r>
            <a:r>
              <a:rPr lang="it-IT" dirty="0" smtClean="0"/>
              <a:t> </a:t>
            </a:r>
            <a:r>
              <a:rPr lang="it-IT" dirty="0" err="1" smtClean="0"/>
              <a:t>gauges</a:t>
            </a:r>
            <a:r>
              <a:rPr lang="it-IT" dirty="0" smtClean="0"/>
              <a:t> </a:t>
            </a:r>
            <a:r>
              <a:rPr lang="en-US" dirty="0" smtClean="0"/>
              <a:t>(the first for the internal pressure and the second for the output pressure)</a:t>
            </a:r>
            <a:endParaRPr lang="it-IT" dirty="0" smtClean="0"/>
          </a:p>
          <a:p>
            <a:pPr>
              <a:lnSpc>
                <a:spcPct val="120000"/>
              </a:lnSpc>
            </a:pPr>
            <a:r>
              <a:rPr lang="en-US" dirty="0" smtClean="0"/>
              <a:t>The output pressure regulation is obtained with a screw knob and sometime can be present an output flow control valve. The versions with a </a:t>
            </a:r>
            <a:r>
              <a:rPr lang="en-US" dirty="0" err="1" smtClean="0"/>
              <a:t>flowmeter</a:t>
            </a:r>
            <a:r>
              <a:rPr lang="en-US" dirty="0" smtClean="0"/>
              <a:t> have a fixed pressure setting: only the flow (flow rate) of the output gas can be varied</a:t>
            </a:r>
            <a:r>
              <a:rPr lang="it-IT" dirty="0" smtClean="0"/>
              <a:t>.</a:t>
            </a:r>
          </a:p>
          <a:p>
            <a:pPr>
              <a:lnSpc>
                <a:spcPct val="120000"/>
              </a:lnSpc>
            </a:pPr>
            <a:r>
              <a:rPr lang="en-US" dirty="0" smtClean="0"/>
              <a:t>The connections of the regulators with the cylinder valve are all regulated by UNI standards, and are specially designed to withstand very high pressures. </a:t>
            </a:r>
            <a:r>
              <a:rPr lang="en-US" b="1" dirty="0" smtClean="0"/>
              <a:t>It is strictly forbidden to insert any other kind of connection between the cylinder valve and the pressure regulator</a:t>
            </a:r>
            <a:r>
              <a:rPr lang="it-IT" dirty="0" smtClean="0"/>
              <a:t>. </a:t>
            </a:r>
            <a:endParaRPr lang="it-IT" dirty="0"/>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One-stage</a:t>
            </a:r>
            <a:r>
              <a:rPr lang="it-IT" dirty="0" smtClean="0"/>
              <a:t> </a:t>
            </a:r>
            <a:r>
              <a:rPr lang="it-IT" dirty="0" err="1" smtClean="0"/>
              <a:t>pressure</a:t>
            </a:r>
            <a:r>
              <a:rPr lang="it-IT" dirty="0" smtClean="0"/>
              <a:t> </a:t>
            </a:r>
            <a:r>
              <a:rPr lang="it-IT" dirty="0" err="1" smtClean="0"/>
              <a:t>regulator</a:t>
            </a:r>
            <a:endParaRPr lang="it-IT" dirty="0"/>
          </a:p>
        </p:txBody>
      </p:sp>
      <p:sp>
        <p:nvSpPr>
          <p:cNvPr id="3" name="Segnaposto contenuto 2"/>
          <p:cNvSpPr>
            <a:spLocks noGrp="1"/>
          </p:cNvSpPr>
          <p:nvPr>
            <p:ph idx="1"/>
          </p:nvPr>
        </p:nvSpPr>
        <p:spPr>
          <a:xfrm>
            <a:off x="647824" y="2101849"/>
            <a:ext cx="9145015" cy="5206379"/>
          </a:xfrm>
        </p:spPr>
        <p:txBody>
          <a:bodyPr>
            <a:normAutofit fontScale="70000" lnSpcReduction="20000"/>
          </a:bodyPr>
          <a:lstStyle/>
          <a:p>
            <a:pPr>
              <a:lnSpc>
                <a:spcPct val="120000"/>
              </a:lnSpc>
            </a:pPr>
            <a:r>
              <a:rPr lang="it-IT" dirty="0" smtClean="0"/>
              <a:t>The </a:t>
            </a:r>
            <a:r>
              <a:rPr lang="it-IT" dirty="0" err="1" smtClean="0"/>
              <a:t>one-staeg</a:t>
            </a:r>
            <a:r>
              <a:rPr lang="it-IT" dirty="0" smtClean="0"/>
              <a:t> </a:t>
            </a:r>
            <a:r>
              <a:rPr lang="it-IT" dirty="0" err="1" smtClean="0"/>
              <a:t>pressure</a:t>
            </a:r>
            <a:r>
              <a:rPr lang="it-IT" dirty="0" smtClean="0"/>
              <a:t> </a:t>
            </a:r>
            <a:r>
              <a:rPr lang="it-IT" dirty="0" err="1" smtClean="0"/>
              <a:t>regulators</a:t>
            </a:r>
            <a:r>
              <a:rPr lang="it-IT" dirty="0" smtClean="0"/>
              <a:t> are </a:t>
            </a:r>
            <a:r>
              <a:rPr lang="it-IT" dirty="0" err="1" smtClean="0"/>
              <a:t>used</a:t>
            </a:r>
            <a:r>
              <a:rPr lang="it-IT" dirty="0" smtClean="0"/>
              <a:t> </a:t>
            </a:r>
            <a:r>
              <a:rPr lang="it-IT" dirty="0" err="1" smtClean="0"/>
              <a:t>to</a:t>
            </a:r>
            <a:r>
              <a:rPr lang="it-IT" dirty="0" smtClean="0"/>
              <a:t> </a:t>
            </a:r>
            <a:r>
              <a:rPr lang="it-IT" dirty="0" err="1" smtClean="0"/>
              <a:t>lower</a:t>
            </a:r>
            <a:r>
              <a:rPr lang="it-IT" dirty="0" smtClean="0"/>
              <a:t> and </a:t>
            </a:r>
            <a:r>
              <a:rPr lang="it-IT" dirty="0" err="1" smtClean="0"/>
              <a:t>controll</a:t>
            </a:r>
            <a:r>
              <a:rPr lang="it-IT" dirty="0" smtClean="0"/>
              <a:t> the </a:t>
            </a:r>
            <a:r>
              <a:rPr lang="it-IT" dirty="0" err="1" smtClean="0"/>
              <a:t>pressure</a:t>
            </a:r>
            <a:r>
              <a:rPr lang="it-IT" dirty="0" smtClean="0"/>
              <a:t> and the gas flow in a </a:t>
            </a:r>
            <a:r>
              <a:rPr lang="it-IT" dirty="0" err="1" smtClean="0"/>
              <a:t>dostribution</a:t>
            </a:r>
            <a:r>
              <a:rPr lang="it-IT" dirty="0" smtClean="0"/>
              <a:t> pipeline.</a:t>
            </a:r>
          </a:p>
          <a:p>
            <a:pPr>
              <a:lnSpc>
                <a:spcPct val="120000"/>
              </a:lnSpc>
            </a:pPr>
            <a:r>
              <a:rPr lang="it-IT" dirty="0" err="1" smtClean="0"/>
              <a:t>They</a:t>
            </a:r>
            <a:r>
              <a:rPr lang="it-IT" dirty="0" smtClean="0"/>
              <a:t> are </a:t>
            </a:r>
            <a:r>
              <a:rPr lang="it-IT" dirty="0" err="1" smtClean="0"/>
              <a:t>made</a:t>
            </a:r>
            <a:r>
              <a:rPr lang="it-IT" dirty="0" smtClean="0"/>
              <a:t> </a:t>
            </a:r>
            <a:r>
              <a:rPr lang="it-IT" dirty="0" err="1" smtClean="0"/>
              <a:t>of</a:t>
            </a:r>
            <a:r>
              <a:rPr lang="it-IT" dirty="0" smtClean="0"/>
              <a:t> </a:t>
            </a:r>
            <a:r>
              <a:rPr lang="it-IT" dirty="0" err="1" smtClean="0"/>
              <a:t>brass</a:t>
            </a:r>
            <a:r>
              <a:rPr lang="it-IT" dirty="0" smtClean="0"/>
              <a:t> or </a:t>
            </a:r>
            <a:r>
              <a:rPr lang="it-IT" dirty="0" err="1" smtClean="0"/>
              <a:t>stainless</a:t>
            </a:r>
            <a:r>
              <a:rPr lang="it-IT" dirty="0" smtClean="0"/>
              <a:t> steel. </a:t>
            </a:r>
            <a:r>
              <a:rPr lang="en-US" dirty="0" smtClean="0"/>
              <a:t>They have a single pressure gauge (displaying the output pressure from the gearbox), they have the possibility to regulate the output pressure, and they can have an output flow shut-off valve, which can be either ball or micrometer (depending on the models)</a:t>
            </a:r>
            <a:r>
              <a:rPr lang="it-IT" dirty="0" smtClean="0"/>
              <a:t>.</a:t>
            </a:r>
          </a:p>
          <a:p>
            <a:pPr>
              <a:lnSpc>
                <a:spcPct val="120000"/>
              </a:lnSpc>
            </a:pPr>
            <a:r>
              <a:rPr lang="en-US" dirty="0" smtClean="0"/>
              <a:t>The versions with a </a:t>
            </a:r>
            <a:r>
              <a:rPr lang="en-US" dirty="0" err="1" smtClean="0"/>
              <a:t>flowmeter</a:t>
            </a:r>
            <a:r>
              <a:rPr lang="en-US" dirty="0" smtClean="0"/>
              <a:t> in place (or in addition) of the pressure gauge can vary and also control the flow (flow rate) of the output gas.</a:t>
            </a:r>
            <a:endParaRPr lang="it-IT" dirty="0" smtClean="0"/>
          </a:p>
          <a:p>
            <a:pPr>
              <a:lnSpc>
                <a:spcPct val="120000"/>
              </a:lnSpc>
            </a:pPr>
            <a:r>
              <a:rPr lang="en-US" dirty="0" smtClean="0"/>
              <a:t>The connections of the second stage pressure regulators are normally GAS or NPT threads, so they are connection normally present in the market. </a:t>
            </a:r>
            <a:r>
              <a:rPr lang="en-US" b="1" dirty="0" smtClean="0"/>
              <a:t>However, be very careful about the working pressure of the pressure regulator, before inserting any type of fitting.</a:t>
            </a:r>
            <a:endParaRPr lang="it-IT" b="1" dirty="0"/>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err="1" smtClean="0"/>
              <a:t>Pressure</a:t>
            </a:r>
            <a:r>
              <a:rPr lang="it-IT" dirty="0" smtClean="0"/>
              <a:t> </a:t>
            </a:r>
            <a:r>
              <a:rPr lang="it-IT" dirty="0" err="1" smtClean="0"/>
              <a:t>regulator</a:t>
            </a:r>
            <a:endParaRPr lang="it-IT" dirty="0"/>
          </a:p>
        </p:txBody>
      </p:sp>
      <p:pic>
        <p:nvPicPr>
          <p:cNvPr id="7" name="Segnaposto contenuto 6" descr="1° stadio2.jpg"/>
          <p:cNvPicPr>
            <a:picLocks noGrp="1" noChangeAspect="1"/>
          </p:cNvPicPr>
          <p:nvPr>
            <p:ph sz="half" idx="1"/>
          </p:nvPr>
        </p:nvPicPr>
        <p:blipFill>
          <a:blip r:embed="rId2" cstate="print"/>
          <a:stretch>
            <a:fillRect/>
          </a:stretch>
        </p:blipFill>
        <p:spPr>
          <a:xfrm>
            <a:off x="1439912" y="2123653"/>
            <a:ext cx="2507552" cy="2520280"/>
          </a:xfrm>
        </p:spPr>
      </p:pic>
      <p:pic>
        <p:nvPicPr>
          <p:cNvPr id="8" name="Segnaposto contenuto 7" descr="2° stadio 123-138.jpg"/>
          <p:cNvPicPr>
            <a:picLocks noGrp="1" noChangeAspect="1"/>
          </p:cNvPicPr>
          <p:nvPr>
            <p:ph sz="half" idx="2"/>
          </p:nvPr>
        </p:nvPicPr>
        <p:blipFill>
          <a:blip r:embed="rId3" cstate="print"/>
          <a:stretch>
            <a:fillRect/>
          </a:stretch>
        </p:blipFill>
        <p:spPr>
          <a:xfrm>
            <a:off x="6336456" y="2195661"/>
            <a:ext cx="2155652" cy="2155652"/>
          </a:xfrm>
        </p:spPr>
      </p:pic>
      <p:sp>
        <p:nvSpPr>
          <p:cNvPr id="9" name="CasellaDiTesto 8"/>
          <p:cNvSpPr txBox="1"/>
          <p:nvPr/>
        </p:nvSpPr>
        <p:spPr>
          <a:xfrm>
            <a:off x="1007864" y="4787949"/>
            <a:ext cx="3528392" cy="424732"/>
          </a:xfrm>
          <a:prstGeom prst="rect">
            <a:avLst/>
          </a:prstGeom>
          <a:noFill/>
        </p:spPr>
        <p:txBody>
          <a:bodyPr wrap="square" rtlCol="0">
            <a:spAutoFit/>
          </a:bodyPr>
          <a:lstStyle/>
          <a:p>
            <a:r>
              <a:rPr lang="it-IT" dirty="0" err="1" smtClean="0">
                <a:solidFill>
                  <a:schemeClr val="tx1"/>
                </a:solidFill>
              </a:rPr>
              <a:t>Two-stages</a:t>
            </a:r>
            <a:r>
              <a:rPr lang="it-IT" dirty="0" smtClean="0">
                <a:solidFill>
                  <a:schemeClr val="tx1"/>
                </a:solidFill>
              </a:rPr>
              <a:t> </a:t>
            </a:r>
            <a:r>
              <a:rPr lang="it-IT" dirty="0" err="1" smtClean="0">
                <a:solidFill>
                  <a:schemeClr val="tx1"/>
                </a:solidFill>
              </a:rPr>
              <a:t>regulatore</a:t>
            </a:r>
            <a:endParaRPr lang="it-IT" dirty="0">
              <a:solidFill>
                <a:schemeClr val="tx1"/>
              </a:solidFill>
            </a:endParaRPr>
          </a:p>
        </p:txBody>
      </p:sp>
      <p:sp>
        <p:nvSpPr>
          <p:cNvPr id="10" name="CasellaDiTesto 9"/>
          <p:cNvSpPr txBox="1"/>
          <p:nvPr/>
        </p:nvSpPr>
        <p:spPr>
          <a:xfrm>
            <a:off x="5400352" y="4715941"/>
            <a:ext cx="3816424" cy="424732"/>
          </a:xfrm>
          <a:prstGeom prst="rect">
            <a:avLst/>
          </a:prstGeom>
          <a:noFill/>
        </p:spPr>
        <p:txBody>
          <a:bodyPr wrap="square" rtlCol="0">
            <a:spAutoFit/>
          </a:bodyPr>
          <a:lstStyle/>
          <a:p>
            <a:r>
              <a:rPr lang="it-IT" dirty="0" err="1" smtClean="0">
                <a:solidFill>
                  <a:schemeClr val="tx1"/>
                </a:solidFill>
              </a:rPr>
              <a:t>One-stage</a:t>
            </a:r>
            <a:r>
              <a:rPr lang="it-IT" dirty="0" smtClean="0">
                <a:solidFill>
                  <a:schemeClr val="tx1"/>
                </a:solidFill>
              </a:rPr>
              <a:t> </a:t>
            </a:r>
            <a:r>
              <a:rPr lang="it-IT" dirty="0" err="1" smtClean="0">
                <a:solidFill>
                  <a:schemeClr val="tx1"/>
                </a:solidFill>
              </a:rPr>
              <a:t>regulator</a:t>
            </a:r>
            <a:endParaRPr lang="it-IT" dirty="0">
              <a:solidFill>
                <a:schemeClr val="tx1"/>
              </a:solidFill>
            </a:endParaRPr>
          </a:p>
        </p:txBody>
      </p:sp>
      <p:sp>
        <p:nvSpPr>
          <p:cNvPr id="11" name="CasellaDiTesto 10"/>
          <p:cNvSpPr txBox="1"/>
          <p:nvPr/>
        </p:nvSpPr>
        <p:spPr>
          <a:xfrm>
            <a:off x="863848" y="5652045"/>
            <a:ext cx="8712968" cy="1255728"/>
          </a:xfrm>
          <a:prstGeom prst="rect">
            <a:avLst/>
          </a:prstGeom>
          <a:noFill/>
        </p:spPr>
        <p:txBody>
          <a:bodyPr wrap="square" rtlCol="0">
            <a:spAutoFit/>
          </a:bodyPr>
          <a:lstStyle/>
          <a:p>
            <a:r>
              <a:rPr lang="en-US" sz="2800" b="1" dirty="0" smtClean="0">
                <a:solidFill>
                  <a:schemeClr val="tx1"/>
                </a:solidFill>
                <a:latin typeface="+mn-lt"/>
              </a:rPr>
              <a:t>Pressure regulators and associated equipment are specific to each type of gas and should not be exchanged</a:t>
            </a:r>
            <a:r>
              <a:rPr lang="en-US" sz="2800" dirty="0" smtClean="0">
                <a:solidFill>
                  <a:schemeClr val="tx1"/>
                </a:solidFill>
                <a:latin typeface="+mn-lt"/>
              </a:rPr>
              <a:t>.</a:t>
            </a:r>
            <a:endParaRPr lang="en-US" sz="2800" dirty="0">
              <a:solidFill>
                <a:schemeClr val="tx1"/>
              </a:solidFill>
              <a:latin typeface="+mn-lt"/>
            </a:endParaRPr>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Grp="1" noChangeArrowheads="1"/>
          </p:cNvSpPr>
          <p:nvPr>
            <p:ph type="title"/>
          </p:nvPr>
        </p:nvSpPr>
        <p:spPr>
          <a:xfrm>
            <a:off x="741363" y="555625"/>
            <a:ext cx="8607425" cy="1260475"/>
          </a:xfrm>
        </p:spPr>
        <p:txBody>
          <a:bodyPr/>
          <a:lstStyle/>
          <a:p>
            <a:pPr marL="1588" eaLnBrk="1">
              <a:lnSpc>
                <a:spcPct val="93000"/>
              </a:lnSpc>
              <a:tabLst>
                <a:tab pos="0" algn="l"/>
                <a:tab pos="1885950" algn="l"/>
                <a:tab pos="2335213" algn="l"/>
                <a:tab pos="2784475" algn="l"/>
                <a:tab pos="3233738" algn="l"/>
                <a:tab pos="3683000" algn="l"/>
                <a:tab pos="4132263" algn="l"/>
                <a:tab pos="4581525" algn="l"/>
                <a:tab pos="5030788" algn="l"/>
                <a:tab pos="5480050" algn="l"/>
                <a:tab pos="5929313" algn="l"/>
                <a:tab pos="6378575" algn="l"/>
                <a:tab pos="6827838" algn="l"/>
                <a:tab pos="7277100" algn="l"/>
                <a:tab pos="7726363" algn="l"/>
                <a:tab pos="8175625" algn="l"/>
                <a:tab pos="8624888" algn="l"/>
                <a:tab pos="9074150" algn="l"/>
                <a:tab pos="9523413" algn="l"/>
                <a:tab pos="9972675" algn="l"/>
                <a:tab pos="10421938" algn="l"/>
              </a:tabLst>
            </a:pPr>
            <a:r>
              <a:rPr lang="it-IT" dirty="0" err="1" smtClean="0"/>
              <a:t>Degree</a:t>
            </a:r>
            <a:r>
              <a:rPr lang="it-IT" dirty="0" smtClean="0"/>
              <a:t> </a:t>
            </a:r>
            <a:r>
              <a:rPr lang="it-IT" dirty="0" err="1" smtClean="0"/>
              <a:t>of</a:t>
            </a:r>
            <a:r>
              <a:rPr lang="it-IT" dirty="0" smtClean="0"/>
              <a:t> gas </a:t>
            </a:r>
            <a:r>
              <a:rPr lang="it-IT" dirty="0" err="1" smtClean="0"/>
              <a:t>purity</a:t>
            </a:r>
            <a:endParaRPr lang="it-IT" dirty="0" smtClean="0"/>
          </a:p>
        </p:txBody>
      </p:sp>
      <p:sp>
        <p:nvSpPr>
          <p:cNvPr id="44035" name="Rectangle 2"/>
          <p:cNvSpPr>
            <a:spLocks noGrp="1" noChangeArrowheads="1"/>
          </p:cNvSpPr>
          <p:nvPr>
            <p:ph type="body" idx="1"/>
          </p:nvPr>
        </p:nvSpPr>
        <p:spPr>
          <a:xfrm>
            <a:off x="741363" y="2101850"/>
            <a:ext cx="8607425" cy="4760913"/>
          </a:xfrm>
        </p:spPr>
        <p:txBody>
          <a:bodyPr/>
          <a:lstStyle/>
          <a:p>
            <a:pPr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2800" dirty="0" smtClean="0"/>
              <a:t>The impurity content is mostly expressed in </a:t>
            </a:r>
            <a:r>
              <a:rPr lang="en-US" sz="2800" dirty="0" err="1" smtClean="0"/>
              <a:t>ppm</a:t>
            </a:r>
            <a:r>
              <a:rPr lang="en-US" sz="2800" dirty="0" smtClean="0"/>
              <a:t>, ppb or ppt.</a:t>
            </a:r>
          </a:p>
          <a:p>
            <a:pPr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2800" dirty="0" smtClean="0"/>
              <a:t>Commercially, purity is indicated by a two-digit symbol. For example:</a:t>
            </a:r>
            <a:endParaRPr lang="it-IT" sz="2800" dirty="0" smtClean="0"/>
          </a:p>
          <a:p>
            <a:pPr algn="ctr" eaLnBrk="1">
              <a:lnSpc>
                <a:spcPct val="93000"/>
              </a:lnSpc>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sz="2800" b="1" dirty="0" smtClean="0">
                <a:solidFill>
                  <a:srgbClr val="009900"/>
                </a:solidFill>
              </a:rPr>
              <a:t>ARGON N 56</a:t>
            </a:r>
          </a:p>
          <a:p>
            <a:pPr lvl="1" eaLnBrk="1">
              <a:lnSpc>
                <a:spcPct val="93000"/>
              </a:lnSpc>
              <a:buFont typeface="Arial"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sz="2400" dirty="0" smtClean="0"/>
              <a:t>The first </a:t>
            </a:r>
            <a:r>
              <a:rPr lang="it-IT" sz="2400" dirty="0" err="1" smtClean="0"/>
              <a:t>digit</a:t>
            </a:r>
            <a:r>
              <a:rPr lang="it-IT" sz="2400" dirty="0" smtClean="0"/>
              <a:t> </a:t>
            </a:r>
            <a:r>
              <a:rPr lang="it-IT" sz="2400" dirty="0" err="1" smtClean="0"/>
              <a:t>indicates</a:t>
            </a:r>
            <a:r>
              <a:rPr lang="it-IT" sz="2400" dirty="0" smtClean="0"/>
              <a:t> the </a:t>
            </a:r>
            <a:r>
              <a:rPr lang="it-IT" sz="2400" dirty="0" err="1" smtClean="0"/>
              <a:t>number</a:t>
            </a:r>
            <a:r>
              <a:rPr lang="it-IT" sz="2400" dirty="0" smtClean="0"/>
              <a:t> </a:t>
            </a:r>
            <a:r>
              <a:rPr lang="it-IT" sz="2400" dirty="0" err="1" smtClean="0"/>
              <a:t>of</a:t>
            </a:r>
            <a:r>
              <a:rPr lang="it-IT" sz="2400" dirty="0" smtClean="0"/>
              <a:t> 9</a:t>
            </a:r>
          </a:p>
          <a:p>
            <a:pPr lvl="1" eaLnBrk="1">
              <a:lnSpc>
                <a:spcPct val="93000"/>
              </a:lnSpc>
              <a:buFont typeface="Arial"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sz="2400" dirty="0" smtClean="0"/>
              <a:t>The </a:t>
            </a:r>
            <a:r>
              <a:rPr lang="it-IT" sz="2400" dirty="0" err="1" smtClean="0"/>
              <a:t>second</a:t>
            </a:r>
            <a:r>
              <a:rPr lang="it-IT" sz="2400" dirty="0" smtClean="0"/>
              <a:t> </a:t>
            </a:r>
            <a:r>
              <a:rPr lang="it-IT" sz="2400" dirty="0" err="1" smtClean="0"/>
              <a:t>digit</a:t>
            </a:r>
            <a:r>
              <a:rPr lang="it-IT" sz="2400" dirty="0" smtClean="0"/>
              <a:t> </a:t>
            </a:r>
            <a:r>
              <a:rPr lang="it-IT" sz="2400" dirty="0" err="1" smtClean="0"/>
              <a:t>indicates</a:t>
            </a:r>
            <a:r>
              <a:rPr lang="it-IT" sz="2400" dirty="0" smtClean="0"/>
              <a:t> the first </a:t>
            </a:r>
            <a:r>
              <a:rPr lang="it-IT" sz="2400" dirty="0" err="1" smtClean="0"/>
              <a:t>digit</a:t>
            </a:r>
            <a:r>
              <a:rPr lang="it-IT" sz="2400" dirty="0" smtClean="0"/>
              <a:t> </a:t>
            </a:r>
            <a:r>
              <a:rPr lang="it-IT" sz="2400" dirty="0" err="1" smtClean="0"/>
              <a:t>after</a:t>
            </a:r>
            <a:r>
              <a:rPr lang="it-IT" sz="2400" dirty="0" smtClean="0"/>
              <a:t> the 9</a:t>
            </a:r>
          </a:p>
          <a:p>
            <a:pPr lvl="1" eaLnBrk="1">
              <a:lnSpc>
                <a:spcPct val="93000"/>
              </a:lnSpc>
              <a:buFont typeface="Arial"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sz="2400" dirty="0" smtClean="0"/>
              <a:t>In </a:t>
            </a:r>
            <a:r>
              <a:rPr lang="it-IT" sz="2400" dirty="0" err="1" smtClean="0"/>
              <a:t>this</a:t>
            </a:r>
            <a:r>
              <a:rPr lang="it-IT" sz="2400" dirty="0" smtClean="0"/>
              <a:t> case Ar </a:t>
            </a:r>
            <a:r>
              <a:rPr lang="it-IT" sz="2400" dirty="0" err="1" smtClean="0"/>
              <a:t>purity</a:t>
            </a:r>
            <a:r>
              <a:rPr lang="it-IT" sz="2400" dirty="0" smtClean="0"/>
              <a:t> </a:t>
            </a:r>
            <a:r>
              <a:rPr lang="it-IT" sz="2400" dirty="0" err="1" smtClean="0"/>
              <a:t>is</a:t>
            </a:r>
            <a:r>
              <a:rPr lang="it-IT" sz="2400" dirty="0" smtClean="0"/>
              <a:t> 99,9996%, or the </a:t>
            </a:r>
            <a:r>
              <a:rPr lang="it-IT" sz="2400" dirty="0" err="1" smtClean="0"/>
              <a:t>impurity</a:t>
            </a:r>
            <a:r>
              <a:rPr lang="it-IT" sz="2400" dirty="0" smtClean="0"/>
              <a:t> </a:t>
            </a:r>
            <a:r>
              <a:rPr lang="it-IT" sz="2400" dirty="0" err="1" smtClean="0"/>
              <a:t>content</a:t>
            </a:r>
            <a:r>
              <a:rPr lang="it-IT" sz="2400" dirty="0" smtClean="0"/>
              <a:t> </a:t>
            </a:r>
            <a:r>
              <a:rPr lang="it-IT" sz="2400" dirty="0" err="1" smtClean="0"/>
              <a:t>is</a:t>
            </a:r>
            <a:r>
              <a:rPr lang="it-IT" sz="2400" dirty="0" smtClean="0"/>
              <a:t> 4 ppm .</a:t>
            </a:r>
          </a:p>
          <a:p>
            <a:pPr algn="ctr" eaLnBrk="1">
              <a:lnSpc>
                <a:spcPct val="93000"/>
              </a:lnSpc>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smtClean="0"/>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Grp="1" noChangeArrowheads="1"/>
          </p:cNvSpPr>
          <p:nvPr>
            <p:ph type="title"/>
          </p:nvPr>
        </p:nvSpPr>
        <p:spPr>
          <a:xfrm>
            <a:off x="741363" y="555625"/>
            <a:ext cx="8607425" cy="1260475"/>
          </a:xfrm>
        </p:spPr>
        <p:txBody>
          <a:bodyPr/>
          <a:lstStyle/>
          <a:p>
            <a:pPr eaLnBrk="1">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err="1" smtClean="0"/>
              <a:t>Color</a:t>
            </a:r>
            <a:r>
              <a:rPr lang="en-GB" dirty="0" smtClean="0"/>
              <a:t> code</a:t>
            </a:r>
          </a:p>
        </p:txBody>
      </p:sp>
      <p:sp>
        <p:nvSpPr>
          <p:cNvPr id="45059" name="Rectangle 2"/>
          <p:cNvSpPr>
            <a:spLocks noGrp="1" noChangeArrowheads="1"/>
          </p:cNvSpPr>
          <p:nvPr>
            <p:ph type="body" idx="1"/>
          </p:nvPr>
        </p:nvSpPr>
        <p:spPr>
          <a:xfrm>
            <a:off x="741363" y="2101850"/>
            <a:ext cx="8607425" cy="4760913"/>
          </a:xfrm>
        </p:spPr>
        <p:txBody>
          <a:bodyPr/>
          <a:lstStyle/>
          <a:p>
            <a:pPr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2800" dirty="0" smtClean="0"/>
              <a:t>To facilitate their identification, the cylinders have a characteristic coloration depending on the content</a:t>
            </a:r>
          </a:p>
          <a:p>
            <a:pPr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2800" dirty="0" smtClean="0"/>
              <a:t>The color of the body of the cylinder is decided by the manufacturer while the cylinder collar must comply with the conventional colors established by the norm UNI EN 1089 - 3, transposed with D.M. 7 January 1999</a:t>
            </a:r>
            <a:endParaRPr lang="it-IT" sz="2800" dirty="0" smtClean="0"/>
          </a:p>
          <a:p>
            <a:pPr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2800" dirty="0" smtClean="0"/>
              <a:t>The cylinder must also have be labeled with the characteristic label of the substance and the GHS pictograms, as any other packaging of chemicals</a:t>
            </a:r>
            <a:r>
              <a:rPr lang="it-IT" sz="2800" dirty="0" smtClean="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741363" y="493713"/>
            <a:ext cx="8605837" cy="1320800"/>
          </a:xfrm>
        </p:spPr>
        <p:txBody>
          <a:bodyPr anchor="t">
            <a:normAutofit fontScale="90000"/>
          </a:bodyPr>
          <a:lstStyle/>
          <a:p>
            <a:pPr eaLnBrk="1">
              <a:lnSpc>
                <a:spcPct val="100000"/>
              </a:lnSpc>
              <a:defRPr/>
            </a:pPr>
            <a:r>
              <a:rPr lang="it-IT" dirty="0" smtClean="0"/>
              <a:t>Color code</a:t>
            </a:r>
            <a:br>
              <a:rPr lang="it-IT" dirty="0" smtClean="0"/>
            </a:br>
            <a:r>
              <a:rPr lang="it-IT" dirty="0" err="1" smtClean="0"/>
              <a:t>Specific</a:t>
            </a:r>
            <a:r>
              <a:rPr lang="it-IT" dirty="0" smtClean="0"/>
              <a:t> </a:t>
            </a:r>
            <a:r>
              <a:rPr lang="it-IT" dirty="0" err="1" smtClean="0"/>
              <a:t>gases</a:t>
            </a:r>
            <a:r>
              <a:rPr lang="it-IT" dirty="0" smtClean="0"/>
              <a:t/>
            </a:r>
            <a:br>
              <a:rPr lang="it-IT" dirty="0" smtClean="0"/>
            </a:br>
            <a:endParaRPr lang="it-IT" dirty="0" smtClean="0"/>
          </a:p>
        </p:txBody>
      </p:sp>
      <p:sp>
        <p:nvSpPr>
          <p:cNvPr id="46083" name="Segnaposto contenuto 6"/>
          <p:cNvSpPr>
            <a:spLocks noGrp="1"/>
          </p:cNvSpPr>
          <p:nvPr>
            <p:ph idx="1"/>
          </p:nvPr>
        </p:nvSpPr>
        <p:spPr/>
        <p:txBody>
          <a:bodyPr anchor="ctr"/>
          <a:lstStyle/>
          <a:p>
            <a:pPr eaLnBrk="1"/>
            <a:r>
              <a:rPr lang="it-IT" b="1" dirty="0" err="1" smtClean="0"/>
              <a:t>Acetylene</a:t>
            </a:r>
            <a:r>
              <a:rPr lang="it-IT" dirty="0" smtClean="0"/>
              <a:t>: RUSSET</a:t>
            </a:r>
          </a:p>
          <a:p>
            <a:pPr eaLnBrk="1"/>
            <a:r>
              <a:rPr lang="it-IT" b="1" dirty="0" err="1" smtClean="0"/>
              <a:t>Oxigen</a:t>
            </a:r>
            <a:r>
              <a:rPr lang="it-IT" dirty="0" smtClean="0"/>
              <a:t>: WHITE</a:t>
            </a:r>
          </a:p>
          <a:p>
            <a:pPr eaLnBrk="1"/>
            <a:r>
              <a:rPr lang="it-IT" b="1" dirty="0" err="1" smtClean="0"/>
              <a:t>Nitrous</a:t>
            </a:r>
            <a:r>
              <a:rPr lang="it-IT" b="1" dirty="0" smtClean="0"/>
              <a:t> </a:t>
            </a:r>
            <a:r>
              <a:rPr lang="it-IT" b="1" dirty="0" err="1" smtClean="0"/>
              <a:t>oxide</a:t>
            </a:r>
            <a:r>
              <a:rPr lang="it-IT" dirty="0" smtClean="0"/>
              <a:t>: BLUE</a:t>
            </a:r>
          </a:p>
          <a:p>
            <a:pPr eaLnBrk="1"/>
            <a:r>
              <a:rPr lang="it-IT" b="1" dirty="0" smtClean="0"/>
              <a:t>Argon</a:t>
            </a:r>
            <a:r>
              <a:rPr lang="it-IT" dirty="0" smtClean="0"/>
              <a:t>: DARK GREEN</a:t>
            </a:r>
          </a:p>
          <a:p>
            <a:pPr eaLnBrk="1"/>
            <a:r>
              <a:rPr lang="it-IT" b="1" dirty="0" err="1" smtClean="0"/>
              <a:t>Nitrogen</a:t>
            </a:r>
            <a:r>
              <a:rPr lang="it-IT" dirty="0" smtClean="0"/>
              <a:t>: BLACK</a:t>
            </a:r>
          </a:p>
          <a:p>
            <a:pPr eaLnBrk="1"/>
            <a:r>
              <a:rPr lang="it-IT" b="1" dirty="0" err="1" smtClean="0"/>
              <a:t>Carbon</a:t>
            </a:r>
            <a:r>
              <a:rPr lang="it-IT" b="1" dirty="0" smtClean="0"/>
              <a:t> </a:t>
            </a:r>
            <a:r>
              <a:rPr lang="it-IT" b="1" dirty="0" err="1" smtClean="0"/>
              <a:t>dioxide</a:t>
            </a:r>
            <a:r>
              <a:rPr lang="it-IT" dirty="0" smtClean="0"/>
              <a:t>: GREY</a:t>
            </a:r>
          </a:p>
          <a:p>
            <a:pPr eaLnBrk="1"/>
            <a:r>
              <a:rPr lang="it-IT" b="1" dirty="0" err="1" smtClean="0"/>
              <a:t>Helium</a:t>
            </a:r>
            <a:r>
              <a:rPr lang="it-IT" dirty="0" smtClean="0"/>
              <a:t>: BROWN</a:t>
            </a:r>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olo 1"/>
          <p:cNvSpPr>
            <a:spLocks noGrp="1"/>
          </p:cNvSpPr>
          <p:nvPr>
            <p:ph type="title"/>
          </p:nvPr>
        </p:nvSpPr>
        <p:spPr/>
        <p:txBody>
          <a:bodyPr/>
          <a:lstStyle/>
          <a:p>
            <a:pPr eaLnBrk="1"/>
            <a:r>
              <a:rPr lang="it-IT" dirty="0" smtClean="0"/>
              <a:t>Color code</a:t>
            </a:r>
            <a:br>
              <a:rPr lang="it-IT" dirty="0" smtClean="0"/>
            </a:br>
            <a:r>
              <a:rPr lang="it-IT" sz="3600" dirty="0" err="1" smtClean="0"/>
              <a:t>according</a:t>
            </a:r>
            <a:r>
              <a:rPr lang="it-IT" sz="3600" dirty="0" smtClean="0"/>
              <a:t> </a:t>
            </a:r>
            <a:r>
              <a:rPr lang="it-IT" sz="3600" dirty="0" err="1" smtClean="0"/>
              <a:t>to</a:t>
            </a:r>
            <a:r>
              <a:rPr lang="it-IT" sz="3600" dirty="0" smtClean="0"/>
              <a:t> the </a:t>
            </a:r>
            <a:r>
              <a:rPr lang="it-IT" sz="3600" dirty="0" err="1" smtClean="0"/>
              <a:t>hazard</a:t>
            </a:r>
            <a:endParaRPr lang="it-IT" dirty="0" smtClean="0"/>
          </a:p>
        </p:txBody>
      </p:sp>
      <p:sp>
        <p:nvSpPr>
          <p:cNvPr id="47107" name="Segnaposto contenuto 2"/>
          <p:cNvSpPr>
            <a:spLocks noGrp="1"/>
          </p:cNvSpPr>
          <p:nvPr>
            <p:ph idx="1"/>
          </p:nvPr>
        </p:nvSpPr>
        <p:spPr/>
        <p:txBody>
          <a:bodyPr/>
          <a:lstStyle/>
          <a:p>
            <a:pPr eaLnBrk="1"/>
            <a:r>
              <a:rPr lang="en-US" dirty="0" smtClean="0"/>
              <a:t>With the exception of specific gases, all gas and gas mixtures must be identified by a color coding that indicates the properties of the contents in accordance with the hazard labels</a:t>
            </a:r>
            <a:endParaRPr lang="it-IT" dirty="0" smtClean="0"/>
          </a:p>
          <a:p>
            <a:pPr eaLnBrk="1"/>
            <a:r>
              <a:rPr lang="it-IT" b="1" dirty="0" err="1" smtClean="0"/>
              <a:t>Toxico</a:t>
            </a:r>
            <a:r>
              <a:rPr lang="it-IT" b="1" dirty="0" smtClean="0"/>
              <a:t> and/or corrosive</a:t>
            </a:r>
            <a:r>
              <a:rPr lang="it-IT" dirty="0" smtClean="0"/>
              <a:t>: YELLOW</a:t>
            </a:r>
          </a:p>
          <a:p>
            <a:pPr eaLnBrk="1"/>
            <a:r>
              <a:rPr lang="it-IT" dirty="0" smtClean="0"/>
              <a:t> </a:t>
            </a:r>
            <a:r>
              <a:rPr lang="it-IT" b="1" dirty="0" err="1" smtClean="0"/>
              <a:t>Flammable</a:t>
            </a:r>
            <a:r>
              <a:rPr lang="it-IT" dirty="0" smtClean="0"/>
              <a:t>: RED</a:t>
            </a:r>
          </a:p>
          <a:p>
            <a:pPr eaLnBrk="1"/>
            <a:r>
              <a:rPr lang="it-IT" b="1" dirty="0" err="1" smtClean="0"/>
              <a:t>Oxidising</a:t>
            </a:r>
            <a:r>
              <a:rPr lang="it-IT" dirty="0" smtClean="0"/>
              <a:t>: LIGHT BLUE</a:t>
            </a:r>
          </a:p>
          <a:p>
            <a:pPr eaLnBrk="1"/>
            <a:r>
              <a:rPr lang="it-IT" b="1" dirty="0" err="1" smtClean="0"/>
              <a:t>Inert</a:t>
            </a:r>
            <a:r>
              <a:rPr lang="it-IT" dirty="0" smtClean="0"/>
              <a:t>: BRIGHT GREEN</a:t>
            </a:r>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Grp="1" noChangeArrowheads="1"/>
          </p:cNvSpPr>
          <p:nvPr>
            <p:ph type="title"/>
          </p:nvPr>
        </p:nvSpPr>
        <p:spPr>
          <a:xfrm>
            <a:off x="503238" y="555625"/>
            <a:ext cx="9217025" cy="1260475"/>
          </a:xfrm>
        </p:spPr>
        <p:txBody>
          <a:bodyPr/>
          <a:lstStyle/>
          <a:p>
            <a:pPr marL="1438275" algn="l" eaLnBrk="1">
              <a:lnSpc>
                <a:spcPct val="93000"/>
              </a:lnSpc>
              <a:tabLst>
                <a:tab pos="1438275" algn="l"/>
                <a:tab pos="1885950" algn="l"/>
                <a:tab pos="2335213" algn="l"/>
                <a:tab pos="2784475" algn="l"/>
                <a:tab pos="3233738" algn="l"/>
                <a:tab pos="3683000" algn="l"/>
                <a:tab pos="4132263" algn="l"/>
                <a:tab pos="4581525" algn="l"/>
                <a:tab pos="5030788" algn="l"/>
                <a:tab pos="5480050" algn="l"/>
                <a:tab pos="5929313" algn="l"/>
                <a:tab pos="6378575" algn="l"/>
                <a:tab pos="6827838" algn="l"/>
                <a:tab pos="7277100" algn="l"/>
                <a:tab pos="7726363" algn="l"/>
                <a:tab pos="8175625" algn="l"/>
                <a:tab pos="8624888" algn="l"/>
                <a:tab pos="9074150" algn="l"/>
                <a:tab pos="9523413" algn="l"/>
                <a:tab pos="9972675" algn="l"/>
                <a:tab pos="10421938" algn="l"/>
              </a:tabLst>
            </a:pPr>
            <a:r>
              <a:rPr lang="en-GB" sz="4000" smtClean="0"/>
              <a:t>Colorazione bombole miscele</a:t>
            </a:r>
          </a:p>
        </p:txBody>
      </p:sp>
      <p:pic>
        <p:nvPicPr>
          <p:cNvPr id="51203" name="Picture 2"/>
          <p:cNvPicPr>
            <a:picLocks noChangeAspect="1" noChangeArrowheads="1"/>
          </p:cNvPicPr>
          <p:nvPr/>
        </p:nvPicPr>
        <p:blipFill>
          <a:blip r:embed="rId3" cstate="print"/>
          <a:srcRect/>
          <a:stretch>
            <a:fillRect/>
          </a:stretch>
        </p:blipFill>
        <p:spPr bwMode="auto">
          <a:xfrm>
            <a:off x="-249" y="27036"/>
            <a:ext cx="10020849" cy="7353201"/>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a:xfrm>
            <a:off x="741363" y="557213"/>
            <a:ext cx="8607425" cy="1258887"/>
          </a:xfrm>
          <a:prstGeom prst="rect">
            <a:avLst/>
          </a:prstGeom>
        </p:spPr>
        <p:txBody>
          <a:bodyPr/>
          <a:lstStyle/>
          <a:p>
            <a:pPr marL="0" marR="0" lvl="0" indent="0" algn="ctr" defTabSz="449263" rtl="0" eaLnBrk="1" fontAlgn="base" latinLnBrk="0" hangingPunct="0">
              <a:lnSpc>
                <a:spcPct val="93000"/>
              </a:lnSpc>
              <a:spcBef>
                <a:spcPct val="0"/>
              </a:spcBef>
              <a:spcAft>
                <a:spcPct val="0"/>
              </a:spcAft>
              <a:buClr>
                <a:srgbClr val="000000"/>
              </a:buClr>
              <a:buSzPct val="45000"/>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Risk management</a:t>
            </a:r>
          </a:p>
        </p:txBody>
      </p:sp>
      <p:sp>
        <p:nvSpPr>
          <p:cNvPr id="3" name="Rectangle 2"/>
          <p:cNvSpPr txBox="1">
            <a:spLocks noChangeArrowheads="1"/>
          </p:cNvSpPr>
          <p:nvPr/>
        </p:nvSpPr>
        <p:spPr>
          <a:xfrm>
            <a:off x="741363" y="1899244"/>
            <a:ext cx="8607425" cy="5480993"/>
          </a:xfrm>
          <a:prstGeom prst="rect">
            <a:avLst/>
          </a:prstGeom>
        </p:spPr>
        <p:txBody>
          <a:bodyPr/>
          <a:lstStyle/>
          <a:p>
            <a:r>
              <a:rPr lang="en-US" sz="2200" dirty="0" smtClean="0">
                <a:solidFill>
                  <a:schemeClr val="tx1"/>
                </a:solidFill>
                <a:latin typeface="+mn-lt"/>
              </a:rPr>
              <a:t>Selecting risk-reducing options will trigger “acceptability” discussions, not only about the predicted risks themselves but also about the anticipated consequences of risk reduction measures. This requires </a:t>
            </a:r>
            <a:r>
              <a:rPr lang="en-US" sz="2200" i="1" dirty="0" smtClean="0">
                <a:solidFill>
                  <a:schemeClr val="tx1"/>
                </a:solidFill>
                <a:latin typeface="+mn-lt"/>
              </a:rPr>
              <a:t>risk communication: a process by which stakeholders</a:t>
            </a:r>
          </a:p>
          <a:p>
            <a:r>
              <a:rPr lang="en-US" sz="2200" dirty="0" smtClean="0">
                <a:solidFill>
                  <a:schemeClr val="tx1"/>
                </a:solidFill>
                <a:latin typeface="+mn-lt"/>
              </a:rPr>
              <a:t>discuss risks and consequences with one another. Because the perception of risks often differs widely, risk communication typically requires a sensitive approach and should involve genuine dialogue.</a:t>
            </a:r>
          </a:p>
          <a:p>
            <a:endParaRPr lang="en-US" sz="2200" dirty="0" smtClean="0">
              <a:solidFill>
                <a:schemeClr val="tx1"/>
              </a:solidFill>
              <a:latin typeface="+mn-lt"/>
            </a:endParaRPr>
          </a:p>
          <a:p>
            <a:r>
              <a:rPr lang="en-US" sz="2200" dirty="0" smtClean="0">
                <a:solidFill>
                  <a:schemeClr val="tx1"/>
                </a:solidFill>
                <a:latin typeface="+mn-lt"/>
              </a:rPr>
              <a:t>In conclusion, selecting the options for risk reduction using risk-benefit analysis is a multifaceted task centering on discussions about acceptability. Acceptability revolves around facts, value </a:t>
            </a:r>
            <a:r>
              <a:rPr lang="en-US" sz="2200" dirty="0" err="1" smtClean="0">
                <a:solidFill>
                  <a:schemeClr val="tx1"/>
                </a:solidFill>
                <a:latin typeface="+mn-lt"/>
              </a:rPr>
              <a:t>judgements</a:t>
            </a:r>
            <a:r>
              <a:rPr lang="en-US" sz="2200" dirty="0" smtClean="0">
                <a:solidFill>
                  <a:schemeClr val="tx1"/>
                </a:solidFill>
                <a:latin typeface="+mn-lt"/>
              </a:rPr>
              <a:t> and communication. It is this part of the risk management process in particular, where the lines between science, science policy and policy become fuzzy, that much conflict arises over where the boundary should be drawn.</a:t>
            </a:r>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Grp="1" noChangeArrowheads="1"/>
          </p:cNvSpPr>
          <p:nvPr>
            <p:ph type="title"/>
          </p:nvPr>
        </p:nvSpPr>
        <p:spPr>
          <a:xfrm>
            <a:off x="741363" y="555625"/>
            <a:ext cx="8607425" cy="1260475"/>
          </a:xfrm>
        </p:spPr>
        <p:txBody>
          <a:bodyPr/>
          <a:lstStyle/>
          <a:p>
            <a:pPr eaLnBrk="1">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err="1" smtClean="0"/>
              <a:t>Risk</a:t>
            </a:r>
            <a:r>
              <a:rPr lang="it-IT" dirty="0" smtClean="0"/>
              <a:t> </a:t>
            </a:r>
            <a:r>
              <a:rPr lang="it-IT" dirty="0" err="1" smtClean="0"/>
              <a:t>assesment</a:t>
            </a:r>
            <a:r>
              <a:rPr lang="it-IT" dirty="0" smtClean="0"/>
              <a:t>  (1)</a:t>
            </a:r>
            <a:r>
              <a:rPr lang="it-IT" dirty="0" smtClean="0">
                <a:cs typeface="Arial" charset="0"/>
              </a:rPr>
              <a:t>‏</a:t>
            </a:r>
            <a:endParaRPr lang="it-IT" dirty="0" smtClean="0"/>
          </a:p>
        </p:txBody>
      </p:sp>
      <p:sp>
        <p:nvSpPr>
          <p:cNvPr id="52227" name="Rectangle 2"/>
          <p:cNvSpPr>
            <a:spLocks noGrp="1" noChangeArrowheads="1"/>
          </p:cNvSpPr>
          <p:nvPr>
            <p:ph type="body" idx="1"/>
          </p:nvPr>
        </p:nvSpPr>
        <p:spPr>
          <a:xfrm>
            <a:off x="741363" y="2101850"/>
            <a:ext cx="8607425" cy="4760913"/>
          </a:xfrm>
        </p:spPr>
        <p:txBody>
          <a:bodyPr/>
          <a:lstStyle/>
          <a:p>
            <a:pPr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dirty="0" smtClean="0"/>
              <a:t>The risks associated with the use of cylinders are</a:t>
            </a:r>
            <a:r>
              <a:rPr lang="it-IT" dirty="0" smtClean="0"/>
              <a:t>:</a:t>
            </a:r>
          </a:p>
          <a:p>
            <a:pPr lvl="1"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b="1" dirty="0" smtClean="0"/>
              <a:t>Weight of containers</a:t>
            </a:r>
            <a:r>
              <a:rPr lang="en-US" dirty="0" smtClean="0"/>
              <a:t>: this is the main cause of a cylinder injury. A full tank can weigh up to 100 kg</a:t>
            </a:r>
            <a:r>
              <a:rPr lang="it-IT" dirty="0" smtClean="0"/>
              <a:t>.</a:t>
            </a:r>
          </a:p>
          <a:p>
            <a:pPr lvl="1"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dirty="0" smtClean="0"/>
              <a:t>When handling and transporting the cylinders, </a:t>
            </a:r>
            <a:r>
              <a:rPr lang="en-US" b="1" dirty="0" smtClean="0"/>
              <a:t>gloves must be used</a:t>
            </a:r>
            <a:r>
              <a:rPr lang="en-US" dirty="0" smtClean="0"/>
              <a:t> and handling must be carried out with </a:t>
            </a:r>
            <a:r>
              <a:rPr lang="en-US" b="1" dirty="0" smtClean="0"/>
              <a:t>special trolleys</a:t>
            </a:r>
            <a:r>
              <a:rPr lang="en-US" dirty="0" smtClean="0"/>
              <a:t>. Steel toe-boot should be used for extended movements</a:t>
            </a:r>
            <a:endParaRPr lang="it-IT"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4" descr="carrello porta bombole.gif"/>
          <p:cNvPicPr>
            <a:picLocks noGrp="1" noChangeAspect="1"/>
          </p:cNvPicPr>
          <p:nvPr>
            <p:ph sz="half" idx="4294967295"/>
          </p:nvPr>
        </p:nvPicPr>
        <p:blipFill>
          <a:blip r:embed="rId2" cstate="print"/>
          <a:stretch>
            <a:fillRect/>
          </a:stretch>
        </p:blipFill>
        <p:spPr>
          <a:xfrm>
            <a:off x="143768" y="107429"/>
            <a:ext cx="9760994" cy="7308230"/>
          </a:xfrm>
          <a:prstGeom prst="rect">
            <a:avLst/>
          </a:prstGeom>
        </p:spPr>
      </p:pic>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Grp="1" noChangeArrowheads="1"/>
          </p:cNvSpPr>
          <p:nvPr>
            <p:ph type="title"/>
          </p:nvPr>
        </p:nvSpPr>
        <p:spPr>
          <a:xfrm>
            <a:off x="741363" y="555625"/>
            <a:ext cx="8607425" cy="1260475"/>
          </a:xfrm>
        </p:spPr>
        <p:txBody>
          <a:bodyPr/>
          <a:lstStyle/>
          <a:p>
            <a:pPr eaLnBrk="1">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err="1" smtClean="0"/>
              <a:t>Risk</a:t>
            </a:r>
            <a:r>
              <a:rPr lang="it-IT" dirty="0" smtClean="0"/>
              <a:t> </a:t>
            </a:r>
            <a:r>
              <a:rPr lang="it-IT" dirty="0" err="1" smtClean="0"/>
              <a:t>assesment</a:t>
            </a:r>
            <a:r>
              <a:rPr lang="it-IT" dirty="0" smtClean="0"/>
              <a:t> (2)</a:t>
            </a:r>
            <a:r>
              <a:rPr lang="it-IT" dirty="0" smtClean="0">
                <a:cs typeface="Arial" charset="0"/>
              </a:rPr>
              <a:t>‏</a:t>
            </a:r>
            <a:endParaRPr lang="it-IT" dirty="0" smtClean="0"/>
          </a:p>
        </p:txBody>
      </p:sp>
      <p:sp>
        <p:nvSpPr>
          <p:cNvPr id="53251" name="Rectangle 2"/>
          <p:cNvSpPr>
            <a:spLocks noGrp="1" noChangeArrowheads="1"/>
          </p:cNvSpPr>
          <p:nvPr>
            <p:ph type="body" idx="1"/>
          </p:nvPr>
        </p:nvSpPr>
        <p:spPr>
          <a:xfrm>
            <a:off x="741363" y="2101850"/>
            <a:ext cx="8607425" cy="4760913"/>
          </a:xfrm>
        </p:spPr>
        <p:txBody>
          <a:bodyPr/>
          <a:lstStyle/>
          <a:p>
            <a:pPr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b="1" dirty="0" err="1" smtClean="0"/>
              <a:t>Cylinder</a:t>
            </a:r>
            <a:r>
              <a:rPr lang="it-IT" b="1" dirty="0" smtClean="0"/>
              <a:t> </a:t>
            </a:r>
            <a:r>
              <a:rPr lang="it-IT" b="1" dirty="0" err="1" smtClean="0"/>
              <a:t>explosion</a:t>
            </a:r>
            <a:r>
              <a:rPr lang="it-IT" dirty="0" smtClean="0"/>
              <a:t>: </a:t>
            </a:r>
            <a:r>
              <a:rPr lang="en-US" dirty="0" smtClean="0"/>
              <a:t>The cylinders can burst when the internal pressure rises at high temperatures. This risk is very strong in the event of a fire</a:t>
            </a:r>
            <a:r>
              <a:rPr lang="it-IT" dirty="0" smtClean="0"/>
              <a:t>.</a:t>
            </a:r>
          </a:p>
          <a:p>
            <a:pPr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b="1" dirty="0" smtClean="0"/>
              <a:t>Valve </a:t>
            </a:r>
            <a:r>
              <a:rPr lang="it-IT" b="1" dirty="0" err="1" smtClean="0"/>
              <a:t>fitting</a:t>
            </a:r>
            <a:r>
              <a:rPr lang="it-IT" dirty="0" smtClean="0"/>
              <a:t>:</a:t>
            </a:r>
            <a:r>
              <a:rPr lang="en-US" dirty="0" smtClean="0"/>
              <a:t> Various fittings can be mounted on different cylinders. Care should be taken when connecting equipment to make incorrect connections</a:t>
            </a:r>
            <a:r>
              <a:rPr lang="it-IT" dirty="0" smtClean="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noGrp="1" noChangeArrowheads="1"/>
          </p:cNvSpPr>
          <p:nvPr>
            <p:ph type="title"/>
          </p:nvPr>
        </p:nvSpPr>
        <p:spPr>
          <a:xfrm>
            <a:off x="741363" y="555625"/>
            <a:ext cx="8607425" cy="1260475"/>
          </a:xfrm>
        </p:spPr>
        <p:txBody>
          <a:bodyPr/>
          <a:lstStyle/>
          <a:p>
            <a:pPr eaLnBrk="1">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err="1" smtClean="0"/>
              <a:t>Risk</a:t>
            </a:r>
            <a:r>
              <a:rPr lang="it-IT" dirty="0" smtClean="0"/>
              <a:t> </a:t>
            </a:r>
            <a:r>
              <a:rPr lang="it-IT" dirty="0" err="1" smtClean="0"/>
              <a:t>assesment</a:t>
            </a:r>
            <a:r>
              <a:rPr lang="it-IT" dirty="0" smtClean="0"/>
              <a:t> (3)</a:t>
            </a:r>
            <a:r>
              <a:rPr lang="it-IT" dirty="0" smtClean="0">
                <a:cs typeface="Arial" charset="0"/>
              </a:rPr>
              <a:t>‏</a:t>
            </a:r>
            <a:endParaRPr lang="it-IT" dirty="0" smtClean="0"/>
          </a:p>
        </p:txBody>
      </p:sp>
      <p:sp>
        <p:nvSpPr>
          <p:cNvPr id="54275" name="Rectangle 2"/>
          <p:cNvSpPr>
            <a:spLocks noGrp="1" noChangeArrowheads="1"/>
          </p:cNvSpPr>
          <p:nvPr>
            <p:ph type="body" idx="1"/>
          </p:nvPr>
        </p:nvSpPr>
        <p:spPr>
          <a:xfrm>
            <a:off x="741363" y="2101850"/>
            <a:ext cx="8607425" cy="4760913"/>
          </a:xfrm>
        </p:spPr>
        <p:txBody>
          <a:bodyPr/>
          <a:lstStyle/>
          <a:p>
            <a:r>
              <a:rPr lang="it-IT" b="1" dirty="0" err="1" smtClean="0"/>
              <a:t>Improper</a:t>
            </a:r>
            <a:r>
              <a:rPr lang="it-IT" b="1" dirty="0" smtClean="0"/>
              <a:t> </a:t>
            </a:r>
            <a:r>
              <a:rPr lang="it-IT" b="1" dirty="0" err="1" smtClean="0"/>
              <a:t>use</a:t>
            </a:r>
            <a:r>
              <a:rPr lang="it-IT" b="1" dirty="0" smtClean="0"/>
              <a:t> </a:t>
            </a:r>
            <a:r>
              <a:rPr lang="it-IT" b="1" dirty="0" err="1" smtClean="0"/>
              <a:t>of</a:t>
            </a:r>
            <a:r>
              <a:rPr lang="it-IT" b="1" dirty="0" smtClean="0"/>
              <a:t> </a:t>
            </a:r>
            <a:r>
              <a:rPr lang="it-IT" b="1" dirty="0" err="1" smtClean="0"/>
              <a:t>containers</a:t>
            </a:r>
            <a:r>
              <a:rPr lang="it-IT" dirty="0" smtClean="0"/>
              <a:t>: </a:t>
            </a:r>
            <a:r>
              <a:rPr lang="en-US" dirty="0" smtClean="0"/>
              <a:t>It is dangerous to use gas containers, full or empty, for uses other than those for which they were built.</a:t>
            </a:r>
          </a:p>
          <a:p>
            <a:pPr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b="1" dirty="0" err="1" smtClean="0"/>
              <a:t>Inventories</a:t>
            </a:r>
            <a:r>
              <a:rPr lang="it-IT" dirty="0" smtClean="0"/>
              <a:t>: </a:t>
            </a:r>
            <a:r>
              <a:rPr lang="en-US" dirty="0" smtClean="0"/>
              <a:t>The cylinders must be kept in special, dry, cool and well-ventilated rooms with controlled access. They can be kept in the labs only in exceptional cases. In any case, they must be secured to a fixed stand. </a:t>
            </a:r>
            <a:endParaRPr lang="it-IT"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Grp="1" noChangeArrowheads="1"/>
          </p:cNvSpPr>
          <p:nvPr>
            <p:ph type="title"/>
          </p:nvPr>
        </p:nvSpPr>
        <p:spPr/>
        <p:txBody>
          <a:bodyPr/>
          <a:lstStyle/>
          <a:p>
            <a:pPr eaLnBrk="1">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FF0000"/>
                </a:solidFill>
              </a:rPr>
              <a:t>Precautions in the use of cylinders</a:t>
            </a:r>
            <a:endParaRPr lang="en-GB" dirty="0" smtClean="0">
              <a:solidFill>
                <a:srgbClr val="FF0000"/>
              </a:solidFill>
            </a:endParaRPr>
          </a:p>
        </p:txBody>
      </p:sp>
      <p:sp>
        <p:nvSpPr>
          <p:cNvPr id="55299" name="Rectangle 2"/>
          <p:cNvSpPr>
            <a:spLocks noGrp="1" noChangeArrowheads="1"/>
          </p:cNvSpPr>
          <p:nvPr>
            <p:ph sz="half" idx="1"/>
          </p:nvPr>
        </p:nvSpPr>
        <p:spPr>
          <a:xfrm>
            <a:off x="503808" y="2101849"/>
            <a:ext cx="8928992" cy="5134371"/>
          </a:xfrm>
        </p:spPr>
        <p:txBody>
          <a:bodyPr>
            <a:noAutofit/>
          </a:bodyPr>
          <a:lstStyle/>
          <a:p>
            <a:pPr marL="352425" indent="-247650" eaLnBrk="1">
              <a:lnSpc>
                <a:spcPct val="120000"/>
              </a:lnSpc>
              <a:buClr>
                <a:srgbClr val="FF0000"/>
              </a:buClr>
              <a:buSzPct val="80000"/>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sz="2000" dirty="0" err="1" smtClean="0">
                <a:solidFill>
                  <a:srgbClr val="CC0000"/>
                </a:solidFill>
              </a:rPr>
              <a:t>Never</a:t>
            </a:r>
            <a:r>
              <a:rPr lang="it-IT" sz="2000" dirty="0" smtClean="0">
                <a:solidFill>
                  <a:srgbClr val="CC0000"/>
                </a:solidFill>
              </a:rPr>
              <a:t> </a:t>
            </a:r>
            <a:r>
              <a:rPr lang="it-IT" sz="2000" dirty="0" err="1" smtClean="0">
                <a:solidFill>
                  <a:srgbClr val="CC0000"/>
                </a:solidFill>
              </a:rPr>
              <a:t>move</a:t>
            </a:r>
            <a:r>
              <a:rPr lang="it-IT" sz="2000" dirty="0" smtClean="0">
                <a:solidFill>
                  <a:srgbClr val="CC0000"/>
                </a:solidFill>
              </a:rPr>
              <a:t> a </a:t>
            </a:r>
            <a:r>
              <a:rPr lang="it-IT" sz="2000" dirty="0" err="1" smtClean="0">
                <a:solidFill>
                  <a:srgbClr val="CC0000"/>
                </a:solidFill>
              </a:rPr>
              <a:t>cylinder</a:t>
            </a:r>
            <a:r>
              <a:rPr lang="it-IT" sz="2000" dirty="0" smtClean="0">
                <a:solidFill>
                  <a:srgbClr val="CC0000"/>
                </a:solidFill>
              </a:rPr>
              <a:t> </a:t>
            </a:r>
            <a:r>
              <a:rPr lang="it-IT" sz="2000" dirty="0" err="1" smtClean="0">
                <a:solidFill>
                  <a:srgbClr val="CC0000"/>
                </a:solidFill>
              </a:rPr>
              <a:t>without</a:t>
            </a:r>
            <a:r>
              <a:rPr lang="it-IT" sz="2000" dirty="0" smtClean="0">
                <a:solidFill>
                  <a:srgbClr val="CC0000"/>
                </a:solidFill>
              </a:rPr>
              <a:t> the </a:t>
            </a:r>
            <a:r>
              <a:rPr lang="it-IT" sz="2000" dirty="0" err="1" smtClean="0">
                <a:solidFill>
                  <a:srgbClr val="CC0000"/>
                </a:solidFill>
              </a:rPr>
              <a:t>cap</a:t>
            </a:r>
            <a:r>
              <a:rPr lang="it-IT" sz="2000" dirty="0" smtClean="0">
                <a:solidFill>
                  <a:srgbClr val="CC0000"/>
                </a:solidFill>
              </a:rPr>
              <a:t> </a:t>
            </a:r>
            <a:r>
              <a:rPr lang="it-IT" sz="2000" dirty="0" err="1" smtClean="0">
                <a:solidFill>
                  <a:srgbClr val="CC0000"/>
                </a:solidFill>
              </a:rPr>
              <a:t>properly</a:t>
            </a:r>
            <a:r>
              <a:rPr lang="it-IT" sz="2000" dirty="0" smtClean="0">
                <a:solidFill>
                  <a:srgbClr val="CC0000"/>
                </a:solidFill>
              </a:rPr>
              <a:t> </a:t>
            </a:r>
            <a:r>
              <a:rPr lang="it-IT" sz="2000" dirty="0" err="1" smtClean="0">
                <a:solidFill>
                  <a:srgbClr val="CC0000"/>
                </a:solidFill>
              </a:rPr>
              <a:t>inserted</a:t>
            </a:r>
            <a:endParaRPr lang="it-IT" sz="2000" dirty="0" smtClean="0">
              <a:solidFill>
                <a:srgbClr val="CC0000"/>
              </a:solidFill>
            </a:endParaRPr>
          </a:p>
          <a:p>
            <a:pPr marL="352425" indent="-247650" eaLnBrk="1">
              <a:lnSpc>
                <a:spcPct val="120000"/>
              </a:lnSpc>
              <a:buClr>
                <a:srgbClr val="FF0000"/>
              </a:buClr>
              <a:buSzPct val="80000"/>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sz="2000" dirty="0" smtClean="0">
                <a:solidFill>
                  <a:srgbClr val="CC0000"/>
                </a:solidFill>
              </a:rPr>
              <a:t>Do </a:t>
            </a:r>
            <a:r>
              <a:rPr lang="it-IT" sz="2000" dirty="0" err="1" smtClean="0">
                <a:solidFill>
                  <a:srgbClr val="CC0000"/>
                </a:solidFill>
              </a:rPr>
              <a:t>not</a:t>
            </a:r>
            <a:r>
              <a:rPr lang="it-IT" sz="2000" dirty="0" smtClean="0">
                <a:solidFill>
                  <a:srgbClr val="CC0000"/>
                </a:solidFill>
              </a:rPr>
              <a:t> </a:t>
            </a:r>
            <a:r>
              <a:rPr lang="it-IT" sz="2000" dirty="0" err="1" smtClean="0">
                <a:solidFill>
                  <a:srgbClr val="CC0000"/>
                </a:solidFill>
              </a:rPr>
              <a:t>use</a:t>
            </a:r>
            <a:r>
              <a:rPr lang="it-IT" sz="2000" dirty="0" smtClean="0">
                <a:solidFill>
                  <a:srgbClr val="CC0000"/>
                </a:solidFill>
              </a:rPr>
              <a:t> the </a:t>
            </a:r>
            <a:r>
              <a:rPr lang="it-IT" sz="2000" dirty="0" err="1" smtClean="0">
                <a:solidFill>
                  <a:srgbClr val="CC0000"/>
                </a:solidFill>
              </a:rPr>
              <a:t>cylinder</a:t>
            </a:r>
            <a:r>
              <a:rPr lang="it-IT" sz="2000" dirty="0" smtClean="0">
                <a:solidFill>
                  <a:srgbClr val="CC0000"/>
                </a:solidFill>
              </a:rPr>
              <a:t> </a:t>
            </a:r>
            <a:r>
              <a:rPr lang="it-IT" sz="2000" dirty="0" err="1" smtClean="0">
                <a:solidFill>
                  <a:srgbClr val="CC0000"/>
                </a:solidFill>
              </a:rPr>
              <a:t>cap</a:t>
            </a:r>
            <a:r>
              <a:rPr lang="it-IT" sz="2000" dirty="0" smtClean="0">
                <a:solidFill>
                  <a:srgbClr val="CC0000"/>
                </a:solidFill>
              </a:rPr>
              <a:t> sa a </a:t>
            </a:r>
            <a:r>
              <a:rPr lang="it-IT" sz="2000" dirty="0" err="1" smtClean="0">
                <a:solidFill>
                  <a:srgbClr val="CC0000"/>
                </a:solidFill>
              </a:rPr>
              <a:t>gripping</a:t>
            </a:r>
            <a:r>
              <a:rPr lang="it-IT" sz="2000" dirty="0" smtClean="0">
                <a:solidFill>
                  <a:srgbClr val="CC0000"/>
                </a:solidFill>
              </a:rPr>
              <a:t> </a:t>
            </a:r>
            <a:r>
              <a:rPr lang="it-IT" sz="2000" dirty="0" err="1" smtClean="0">
                <a:solidFill>
                  <a:srgbClr val="CC0000"/>
                </a:solidFill>
              </a:rPr>
              <a:t>point</a:t>
            </a:r>
            <a:endParaRPr lang="it-IT" sz="2000" dirty="0" smtClean="0">
              <a:solidFill>
                <a:srgbClr val="CC0000"/>
              </a:solidFill>
            </a:endParaRPr>
          </a:p>
          <a:p>
            <a:pPr marL="352425" indent="-247650" eaLnBrk="1">
              <a:lnSpc>
                <a:spcPct val="120000"/>
              </a:lnSpc>
              <a:buClr>
                <a:srgbClr val="FF0000"/>
              </a:buClr>
              <a:buSzPct val="80000"/>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2000" dirty="0" smtClean="0">
                <a:solidFill>
                  <a:srgbClr val="C00000"/>
                </a:solidFill>
              </a:rPr>
              <a:t>Do not leave the cylinders under hoist or other heavy objects whose movements can bump or fall on them</a:t>
            </a:r>
            <a:endParaRPr lang="it-IT" sz="2000" dirty="0" smtClean="0">
              <a:solidFill>
                <a:srgbClr val="CC0000"/>
              </a:solidFill>
            </a:endParaRPr>
          </a:p>
          <a:p>
            <a:pPr marL="352425" indent="-247650" eaLnBrk="1">
              <a:lnSpc>
                <a:spcPct val="120000"/>
              </a:lnSpc>
              <a:buClr>
                <a:srgbClr val="FF0000"/>
              </a:buClr>
              <a:buSzPct val="80000"/>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2000" dirty="0" smtClean="0">
                <a:solidFill>
                  <a:srgbClr val="C00000"/>
                </a:solidFill>
              </a:rPr>
              <a:t>Do not transport the cylinders by rolling them on the floor</a:t>
            </a:r>
            <a:endParaRPr lang="it-IT" sz="2000" dirty="0" smtClean="0">
              <a:solidFill>
                <a:srgbClr val="CC0000"/>
              </a:solidFill>
            </a:endParaRPr>
          </a:p>
          <a:p>
            <a:pPr marL="352425" indent="-247650" eaLnBrk="1">
              <a:lnSpc>
                <a:spcPct val="120000"/>
              </a:lnSpc>
              <a:buClr>
                <a:srgbClr val="FF0000"/>
              </a:buClr>
              <a:buSzPct val="80000"/>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2000" dirty="0" smtClean="0">
                <a:solidFill>
                  <a:srgbClr val="C00000"/>
                </a:solidFill>
              </a:rPr>
              <a:t>Do not use cylinders such as rollers, supports, anvils or as source of electric arc</a:t>
            </a:r>
            <a:endParaRPr lang="it-IT" sz="2000" dirty="0" smtClean="0">
              <a:solidFill>
                <a:srgbClr val="CC0000"/>
              </a:solidFill>
            </a:endParaRPr>
          </a:p>
          <a:p>
            <a:pPr marL="352425" indent="-247650" eaLnBrk="1">
              <a:lnSpc>
                <a:spcPct val="120000"/>
              </a:lnSpc>
              <a:buClr>
                <a:srgbClr val="FF0000"/>
              </a:buClr>
              <a:buSzPct val="80000"/>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2000" dirty="0" smtClean="0">
                <a:solidFill>
                  <a:srgbClr val="C00000"/>
                </a:solidFill>
              </a:rPr>
              <a:t>Do not subject the cylinders to violent mechanical shocks</a:t>
            </a:r>
            <a:endParaRPr lang="it-IT" sz="2000" dirty="0" smtClean="0">
              <a:solidFill>
                <a:srgbClr val="CC0000"/>
              </a:solidFill>
            </a:endParaRPr>
          </a:p>
          <a:p>
            <a:pPr marL="352425" indent="-247650" eaLnBrk="1">
              <a:lnSpc>
                <a:spcPct val="120000"/>
              </a:lnSpc>
              <a:buClr>
                <a:srgbClr val="FF0000"/>
              </a:buClr>
              <a:buSzPct val="80000"/>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2000" dirty="0" smtClean="0">
                <a:solidFill>
                  <a:srgbClr val="C00000"/>
                </a:solidFill>
              </a:rPr>
              <a:t>Do not use cylinders after the expiration period</a:t>
            </a:r>
            <a:endParaRPr lang="it-IT" sz="2000" dirty="0" smtClean="0">
              <a:solidFill>
                <a:srgbClr val="CC0000"/>
              </a:solidFill>
            </a:endParaRPr>
          </a:p>
          <a:p>
            <a:pPr marL="352425" indent="-247650" eaLnBrk="1">
              <a:lnSpc>
                <a:spcPct val="120000"/>
              </a:lnSpc>
              <a:buClr>
                <a:srgbClr val="FF0000"/>
              </a:buClr>
              <a:buSzPct val="80000"/>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2000" dirty="0" smtClean="0">
                <a:solidFill>
                  <a:srgbClr val="C00000"/>
                </a:solidFill>
              </a:rPr>
              <a:t>Never lubricate the parts to be connected with oils, greases etc.</a:t>
            </a:r>
            <a:endParaRPr lang="it-IT" sz="2000" dirty="0" smtClean="0">
              <a:solidFill>
                <a:srgbClr val="CC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p:cNvSpPr>
            <a:spLocks noGrp="1" noChangeArrowheads="1"/>
          </p:cNvSpPr>
          <p:nvPr>
            <p:ph type="title"/>
          </p:nvPr>
        </p:nvSpPr>
        <p:spPr/>
        <p:txBody>
          <a:bodyPr/>
          <a:lstStyle/>
          <a:p>
            <a:pPr eaLnBrk="1">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Cryogenics</a:t>
            </a:r>
          </a:p>
        </p:txBody>
      </p:sp>
      <p:sp>
        <p:nvSpPr>
          <p:cNvPr id="56323" name="Rectangle 2"/>
          <p:cNvSpPr>
            <a:spLocks noGrp="1" noChangeArrowheads="1"/>
          </p:cNvSpPr>
          <p:nvPr>
            <p:ph sz="half" idx="1"/>
          </p:nvPr>
        </p:nvSpPr>
        <p:spPr/>
        <p:txBody>
          <a:bodyPr/>
          <a:lstStyle/>
          <a:p>
            <a:pPr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dirty="0" smtClean="0"/>
              <a:t>Some gaseous substances at room temperature, are liquefied at high pressure to obtain cryogenic liquids.</a:t>
            </a:r>
            <a:r>
              <a:rPr lang="it-IT" sz="2800" dirty="0" smtClean="0"/>
              <a:t> </a:t>
            </a:r>
          </a:p>
          <a:p>
            <a:pPr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dirty="0" smtClean="0"/>
              <a:t>The gases generally used to produce cryogenic liquids are nitrogen, argon, helium and oxygen.</a:t>
            </a:r>
            <a:endParaRPr lang="it-IT" sz="2800" dirty="0" smtClean="0"/>
          </a:p>
          <a:p>
            <a:pPr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sz="2800" dirty="0" smtClean="0"/>
          </a:p>
        </p:txBody>
      </p:sp>
      <p:graphicFrame>
        <p:nvGraphicFramePr>
          <p:cNvPr id="5" name="Segnaposto contenuto 4"/>
          <p:cNvGraphicFramePr>
            <a:graphicFrameLocks noGrp="1"/>
          </p:cNvGraphicFramePr>
          <p:nvPr>
            <p:ph sz="half" idx="2"/>
          </p:nvPr>
        </p:nvGraphicFramePr>
        <p:xfrm>
          <a:off x="5119688" y="2101850"/>
          <a:ext cx="4673152" cy="3694210"/>
        </p:xfrm>
        <a:graphic>
          <a:graphicData uri="http://schemas.openxmlformats.org/drawingml/2006/table">
            <a:tbl>
              <a:tblPr firstRow="1" bandRow="1">
                <a:tableStyleId>{5C22544A-7EE6-4342-B048-85BDC9FD1C3A}</a:tableStyleId>
              </a:tblPr>
              <a:tblGrid>
                <a:gridCol w="2368896"/>
                <a:gridCol w="2304256"/>
              </a:tblGrid>
              <a:tr h="1113566">
                <a:tc>
                  <a:txBody>
                    <a:bodyPr/>
                    <a:lstStyle/>
                    <a:p>
                      <a:pPr algn="ctr"/>
                      <a:r>
                        <a:rPr lang="it-IT" sz="2400" dirty="0" err="1" smtClean="0"/>
                        <a:t>Substance</a:t>
                      </a:r>
                      <a:endParaRPr lang="it-IT" sz="2400" dirty="0"/>
                    </a:p>
                  </a:txBody>
                  <a:tcPr anchor="ctr"/>
                </a:tc>
                <a:tc>
                  <a:txBody>
                    <a:bodyPr/>
                    <a:lstStyle/>
                    <a:p>
                      <a:pPr algn="ctr"/>
                      <a:r>
                        <a:rPr lang="it-IT" sz="2400" dirty="0" err="1" smtClean="0"/>
                        <a:t>Boiling</a:t>
                      </a:r>
                      <a:r>
                        <a:rPr lang="it-IT" sz="2400" dirty="0" smtClean="0"/>
                        <a:t> </a:t>
                      </a:r>
                      <a:r>
                        <a:rPr lang="it-IT" sz="2400" dirty="0" err="1" smtClean="0"/>
                        <a:t>point</a:t>
                      </a:r>
                      <a:r>
                        <a:rPr lang="it-IT" sz="2400" dirty="0" smtClean="0"/>
                        <a:t> (K)</a:t>
                      </a:r>
                      <a:endParaRPr lang="it-IT" sz="2400" dirty="0"/>
                    </a:p>
                  </a:txBody>
                  <a:tcPr anchor="ctr"/>
                </a:tc>
              </a:tr>
              <a:tr h="645161">
                <a:tc>
                  <a:txBody>
                    <a:bodyPr/>
                    <a:lstStyle/>
                    <a:p>
                      <a:r>
                        <a:rPr lang="it-IT" sz="2400" dirty="0" err="1" smtClean="0"/>
                        <a:t>Nitrogen</a:t>
                      </a:r>
                      <a:endParaRPr lang="it-IT" sz="2400" dirty="0"/>
                    </a:p>
                  </a:txBody>
                  <a:tcPr anchor="ctr"/>
                </a:tc>
                <a:tc>
                  <a:txBody>
                    <a:bodyPr/>
                    <a:lstStyle/>
                    <a:p>
                      <a:pPr algn="ctr"/>
                      <a:r>
                        <a:rPr lang="it-IT" sz="2400" dirty="0" smtClean="0"/>
                        <a:t>77</a:t>
                      </a:r>
                      <a:endParaRPr lang="it-IT" sz="2400" dirty="0"/>
                    </a:p>
                  </a:txBody>
                  <a:tcPr anchor="ctr"/>
                </a:tc>
              </a:tr>
              <a:tr h="645161">
                <a:tc>
                  <a:txBody>
                    <a:bodyPr/>
                    <a:lstStyle/>
                    <a:p>
                      <a:r>
                        <a:rPr lang="it-IT" sz="2400" dirty="0" smtClean="0"/>
                        <a:t>Argon</a:t>
                      </a:r>
                      <a:endParaRPr lang="it-IT" sz="2400" dirty="0"/>
                    </a:p>
                  </a:txBody>
                  <a:tcPr anchor="ctr"/>
                </a:tc>
                <a:tc>
                  <a:txBody>
                    <a:bodyPr/>
                    <a:lstStyle/>
                    <a:p>
                      <a:pPr algn="ctr"/>
                      <a:r>
                        <a:rPr lang="it-IT" sz="2400" dirty="0" smtClean="0"/>
                        <a:t>87</a:t>
                      </a:r>
                      <a:endParaRPr lang="it-IT" sz="2400" dirty="0"/>
                    </a:p>
                  </a:txBody>
                  <a:tcPr anchor="ctr"/>
                </a:tc>
              </a:tr>
              <a:tr h="645161">
                <a:tc>
                  <a:txBody>
                    <a:bodyPr/>
                    <a:lstStyle/>
                    <a:p>
                      <a:r>
                        <a:rPr lang="it-IT" sz="2400" dirty="0" err="1" smtClean="0"/>
                        <a:t>Helium</a:t>
                      </a:r>
                      <a:endParaRPr lang="it-IT" sz="2400" dirty="0" smtClean="0"/>
                    </a:p>
                  </a:txBody>
                  <a:tcPr anchor="ctr"/>
                </a:tc>
                <a:tc>
                  <a:txBody>
                    <a:bodyPr/>
                    <a:lstStyle/>
                    <a:p>
                      <a:pPr algn="ctr"/>
                      <a:r>
                        <a:rPr lang="it-IT" sz="2400" dirty="0" smtClean="0"/>
                        <a:t>4</a:t>
                      </a:r>
                      <a:endParaRPr lang="it-IT" sz="2400" dirty="0"/>
                    </a:p>
                  </a:txBody>
                  <a:tcPr anchor="ctr"/>
                </a:tc>
              </a:tr>
              <a:tr h="645161">
                <a:tc>
                  <a:txBody>
                    <a:bodyPr/>
                    <a:lstStyle/>
                    <a:p>
                      <a:r>
                        <a:rPr lang="it-IT" sz="2400" dirty="0" err="1" smtClean="0"/>
                        <a:t>Oxygen</a:t>
                      </a:r>
                      <a:endParaRPr lang="it-IT" sz="2400" dirty="0"/>
                    </a:p>
                  </a:txBody>
                  <a:tcPr anchor="ctr"/>
                </a:tc>
                <a:tc>
                  <a:txBody>
                    <a:bodyPr/>
                    <a:lstStyle/>
                    <a:p>
                      <a:pPr algn="ctr"/>
                      <a:r>
                        <a:rPr lang="it-IT" sz="2400" dirty="0" smtClean="0"/>
                        <a:t>90</a:t>
                      </a:r>
                    </a:p>
                  </a:txBody>
                  <a:tcPr anchor="ctr"/>
                </a:tc>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Cryogenics</a:t>
            </a:r>
            <a:r>
              <a:rPr lang="it-IT" dirty="0" smtClean="0"/>
              <a:t/>
            </a:r>
            <a:br>
              <a:rPr lang="it-IT" dirty="0" smtClean="0"/>
            </a:br>
            <a:r>
              <a:rPr lang="it-IT" sz="3600" dirty="0" err="1" smtClean="0"/>
              <a:t>characteristics</a:t>
            </a:r>
            <a:r>
              <a:rPr lang="it-IT" sz="3600" dirty="0" smtClean="0"/>
              <a:t> and </a:t>
            </a:r>
            <a:r>
              <a:rPr lang="it-IT" sz="3600" dirty="0" err="1" smtClean="0"/>
              <a:t>hazards</a:t>
            </a:r>
            <a:endParaRPr lang="it-IT" dirty="0"/>
          </a:p>
        </p:txBody>
      </p:sp>
      <p:sp>
        <p:nvSpPr>
          <p:cNvPr id="3" name="Segnaposto contenuto 2"/>
          <p:cNvSpPr>
            <a:spLocks noGrp="1"/>
          </p:cNvSpPr>
          <p:nvPr>
            <p:ph idx="1"/>
          </p:nvPr>
        </p:nvSpPr>
        <p:spPr/>
        <p:txBody>
          <a:bodyPr>
            <a:normAutofit/>
          </a:bodyPr>
          <a:lstStyle/>
          <a:p>
            <a:pPr>
              <a:buNone/>
            </a:pPr>
            <a:r>
              <a:rPr lang="en-US" sz="3600" dirty="0" smtClean="0"/>
              <a:t>	Potential hazards deriving by cryogenics manipulations are due to the following characteristics:</a:t>
            </a:r>
          </a:p>
          <a:p>
            <a:pPr marL="538163" lvl="1" indent="-274638"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3200" dirty="0" smtClean="0"/>
              <a:t>are </a:t>
            </a:r>
            <a:r>
              <a:rPr lang="en-US" sz="3200" b="1" dirty="0" smtClean="0"/>
              <a:t>extremely cold</a:t>
            </a:r>
            <a:r>
              <a:rPr lang="en-US" sz="3200" dirty="0" smtClean="0"/>
              <a:t> (helium is the coldest),</a:t>
            </a:r>
            <a:endParaRPr lang="it-IT" sz="3200" dirty="0" smtClean="0"/>
          </a:p>
          <a:p>
            <a:pPr marL="538163" lvl="1" indent="-274638"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3200" b="1" dirty="0" smtClean="0"/>
              <a:t>very small amounts of liquid are converted into large volumes of gas</a:t>
            </a:r>
            <a:r>
              <a:rPr lang="en-US" sz="3200" dirty="0" smtClean="0"/>
              <a:t> (</a:t>
            </a:r>
            <a:r>
              <a:rPr lang="en-US" sz="3200" dirty="0" err="1" smtClean="0"/>
              <a:t>eg</a:t>
            </a:r>
            <a:r>
              <a:rPr lang="en-US" sz="3200" dirty="0" smtClean="0"/>
              <a:t> 1 liter of liquid nitrogen expands under standard conditions to about 700 liters of gas)</a:t>
            </a:r>
            <a:endParaRPr lang="it-IT" sz="3200" dirty="0" smtClean="0"/>
          </a:p>
          <a:p>
            <a:pPr eaLnBrk="1">
              <a:lnSpc>
                <a:spcPct val="93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400" dirty="0" smtClean="0"/>
          </a:p>
          <a:p>
            <a:endParaRPr lang="it-IT" dirty="0"/>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
          <p:cNvSpPr>
            <a:spLocks noGrp="1" noChangeArrowheads="1"/>
          </p:cNvSpPr>
          <p:nvPr>
            <p:ph type="title"/>
          </p:nvPr>
        </p:nvSpPr>
        <p:spPr>
          <a:xfrm>
            <a:off x="791840" y="395461"/>
            <a:ext cx="8607425" cy="1260475"/>
          </a:xfrm>
        </p:spPr>
        <p:txBody>
          <a:bodyPr/>
          <a:lstStyle/>
          <a:p>
            <a:pPr eaLnBrk="1">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err="1" smtClean="0"/>
              <a:t>Risks</a:t>
            </a:r>
            <a:r>
              <a:rPr lang="it-IT" dirty="0" smtClean="0"/>
              <a:t> </a:t>
            </a:r>
            <a:r>
              <a:rPr lang="it-IT" dirty="0" err="1" smtClean="0"/>
              <a:t>involved</a:t>
            </a:r>
            <a:r>
              <a:rPr lang="it-IT" dirty="0" smtClean="0"/>
              <a:t> in </a:t>
            </a:r>
            <a:r>
              <a:rPr lang="it-IT" dirty="0" err="1" smtClean="0"/>
              <a:t>cryogenics</a:t>
            </a:r>
            <a:r>
              <a:rPr lang="it-IT" dirty="0" smtClean="0"/>
              <a:t> </a:t>
            </a:r>
            <a:r>
              <a:rPr lang="it-IT" dirty="0" err="1" smtClean="0"/>
              <a:t>use</a:t>
            </a:r>
            <a:endParaRPr lang="it-IT" dirty="0" smtClean="0"/>
          </a:p>
        </p:txBody>
      </p:sp>
      <p:sp>
        <p:nvSpPr>
          <p:cNvPr id="57347" name="Rectangle 2"/>
          <p:cNvSpPr>
            <a:spLocks noGrp="1" noChangeArrowheads="1"/>
          </p:cNvSpPr>
          <p:nvPr>
            <p:ph type="body" idx="1"/>
          </p:nvPr>
        </p:nvSpPr>
        <p:spPr>
          <a:xfrm>
            <a:off x="741363" y="2101850"/>
            <a:ext cx="8607425" cy="5062363"/>
          </a:xfrm>
        </p:spPr>
        <p:txBody>
          <a:bodyPr/>
          <a:lstStyle/>
          <a:p>
            <a:pPr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dirty="0" smtClean="0"/>
              <a:t>Contact of body parts with cryogenic substance. </a:t>
            </a:r>
            <a:r>
              <a:rPr lang="en-US" b="1" dirty="0" smtClean="0"/>
              <a:t>Freezing injuries</a:t>
            </a:r>
            <a:r>
              <a:rPr lang="en-US" dirty="0" smtClean="0"/>
              <a:t> can result in permanent damage.</a:t>
            </a:r>
            <a:endParaRPr lang="it-IT" dirty="0" smtClean="0"/>
          </a:p>
          <a:p>
            <a:pPr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dirty="0" smtClean="0"/>
              <a:t>Reduction of the amount of oxygen in ambient air and consequent risk of </a:t>
            </a:r>
            <a:r>
              <a:rPr lang="en-US" b="1" dirty="0" smtClean="0"/>
              <a:t>asphyxiation</a:t>
            </a:r>
            <a:r>
              <a:rPr lang="en-US" dirty="0" smtClean="0"/>
              <a:t>. These risks are higher than those with compressed gases.</a:t>
            </a:r>
            <a:endParaRPr lang="it-IT" dirty="0" smtClean="0"/>
          </a:p>
          <a:p>
            <a:pPr eaLnBrk="1">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b="1" dirty="0" smtClean="0"/>
              <a:t>Explosion</a:t>
            </a:r>
            <a:r>
              <a:rPr lang="en-US" dirty="0" smtClean="0"/>
              <a:t> if the cryogenic is contained in a closed vessel.</a:t>
            </a:r>
            <a:endParaRPr lang="it-IT"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Cryogenics</a:t>
            </a:r>
            <a:r>
              <a:rPr lang="it-IT" dirty="0" smtClean="0"/>
              <a:t/>
            </a:r>
            <a:br>
              <a:rPr lang="it-IT" dirty="0" smtClean="0"/>
            </a:br>
            <a:r>
              <a:rPr lang="it-IT" sz="3200" dirty="0" err="1" smtClean="0"/>
              <a:t>Freeze</a:t>
            </a:r>
            <a:r>
              <a:rPr lang="it-IT" sz="3200" dirty="0" smtClean="0"/>
              <a:t> </a:t>
            </a:r>
            <a:r>
              <a:rPr lang="it-IT" sz="3200" dirty="0" err="1" smtClean="0"/>
              <a:t>injury</a:t>
            </a:r>
            <a:endParaRPr lang="it-IT" sz="3200" dirty="0"/>
          </a:p>
        </p:txBody>
      </p:sp>
      <p:sp>
        <p:nvSpPr>
          <p:cNvPr id="3" name="Segnaposto contenuto 2"/>
          <p:cNvSpPr>
            <a:spLocks noGrp="1"/>
          </p:cNvSpPr>
          <p:nvPr>
            <p:ph idx="1"/>
          </p:nvPr>
        </p:nvSpPr>
        <p:spPr/>
        <p:txBody>
          <a:bodyPr/>
          <a:lstStyle/>
          <a:p>
            <a:r>
              <a:rPr lang="en-US" dirty="0" smtClean="0"/>
              <a:t>Any contact of a cryogenic with the skin or eyes causes damage due to tissues freezing.</a:t>
            </a:r>
          </a:p>
          <a:p>
            <a:r>
              <a:rPr lang="en-US" dirty="0" smtClean="0"/>
              <a:t>The skin that comes into contact with a strongly cooled material binds to it and the removal can be very painful.</a:t>
            </a:r>
            <a:endParaRPr lang="it-IT" dirty="0" smtClean="0"/>
          </a:p>
          <a:p>
            <a:r>
              <a:rPr lang="en-US" dirty="0" smtClean="0"/>
              <a:t>The frozen tissue at first does not hurt, but when it warms up the pain can be very strong and there is the risk of infections, edema and blood clots</a:t>
            </a:r>
            <a:endParaRPr lang="it-IT" dirty="0" smtClean="0"/>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Cryogenics</a:t>
            </a:r>
            <a:r>
              <a:rPr lang="it-IT" dirty="0" smtClean="0"/>
              <a:t/>
            </a:r>
            <a:br>
              <a:rPr lang="it-IT" dirty="0" smtClean="0"/>
            </a:br>
            <a:r>
              <a:rPr lang="it-IT" sz="3600" dirty="0" err="1" smtClean="0"/>
              <a:t>explosions</a:t>
            </a:r>
            <a:endParaRPr lang="it-IT" sz="3600" dirty="0"/>
          </a:p>
        </p:txBody>
      </p:sp>
      <p:sp>
        <p:nvSpPr>
          <p:cNvPr id="3" name="Segnaposto contenuto 2"/>
          <p:cNvSpPr>
            <a:spLocks noGrp="1"/>
          </p:cNvSpPr>
          <p:nvPr>
            <p:ph idx="1"/>
          </p:nvPr>
        </p:nvSpPr>
        <p:spPr>
          <a:xfrm>
            <a:off x="741362" y="2101849"/>
            <a:ext cx="8907461" cy="5206380"/>
          </a:xfrm>
        </p:spPr>
        <p:txBody>
          <a:bodyPr>
            <a:normAutofit fontScale="85000" lnSpcReduction="20000"/>
          </a:bodyPr>
          <a:lstStyle/>
          <a:p>
            <a:pPr>
              <a:lnSpc>
                <a:spcPct val="110000"/>
              </a:lnSpc>
            </a:pPr>
            <a:r>
              <a:rPr lang="en-US" dirty="0" smtClean="0"/>
              <a:t>The evaporation of a cryogenic leads to the formation of many volumes of gas. For this reason, cryogenics should never be sealed in containers that do not withstand the great pressures that would form when they evaporated.</a:t>
            </a:r>
            <a:r>
              <a:rPr lang="it-IT" dirty="0" smtClean="0"/>
              <a:t>.</a:t>
            </a:r>
          </a:p>
          <a:p>
            <a:pPr>
              <a:lnSpc>
                <a:spcPct val="110000"/>
              </a:lnSpc>
            </a:pPr>
            <a:r>
              <a:rPr lang="en-US" dirty="0" smtClean="0"/>
              <a:t>Cryogenics can cause the liquefaction of higher boiling gases in sealed containers that are cooled, which then explode when the container reaches the boiling point of the gas. A typical case is that of oxygen liquefaction (90 K) at the liquid nitrogen temperature (77 K).</a:t>
            </a:r>
            <a:endParaRPr lang="it-IT" dirty="0" smtClean="0"/>
          </a:p>
          <a:p>
            <a:pPr>
              <a:lnSpc>
                <a:spcPct val="110000"/>
              </a:lnSpc>
            </a:pPr>
            <a:r>
              <a:rPr lang="en-US" dirty="0" smtClean="0"/>
              <a:t>In this case we are presence of a BLEVE (Boiling Liquid Expanding Vapor Explosion) without subsequent fire.</a:t>
            </a:r>
            <a:endParaRPr lang="it-IT" dirty="0"/>
          </a:p>
        </p:txBody>
      </p:sp>
    </p:spTree>
    <p:extLst>
      <p:ext uri="{BB962C8B-B14F-4D97-AF65-F5344CB8AC3E}">
        <p14:creationId xmlns:p14="http://schemas.microsoft.com/office/powerpoint/2010/main" xmlns="" val="4234313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a:xfrm>
            <a:off x="741363" y="557213"/>
            <a:ext cx="8607425" cy="1258887"/>
          </a:xfrm>
          <a:prstGeom prst="rect">
            <a:avLst/>
          </a:prstGeom>
        </p:spPr>
        <p:txBody>
          <a:bodyPr/>
          <a:lstStyle/>
          <a:p>
            <a:pPr marL="0" marR="0" lvl="0" indent="0" algn="ctr" defTabSz="449263" rtl="0" eaLnBrk="1" fontAlgn="base" latinLnBrk="0" hangingPunct="0">
              <a:lnSpc>
                <a:spcPct val="93000"/>
              </a:lnSpc>
              <a:spcBef>
                <a:spcPct val="0"/>
              </a:spcBef>
              <a:spcAft>
                <a:spcPct val="0"/>
              </a:spcAft>
              <a:buClr>
                <a:srgbClr val="000000"/>
              </a:buClr>
              <a:buSzPct val="45000"/>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Risk management</a:t>
            </a:r>
          </a:p>
        </p:txBody>
      </p:sp>
      <p:sp>
        <p:nvSpPr>
          <p:cNvPr id="3" name="Rectangle 2"/>
          <p:cNvSpPr txBox="1">
            <a:spLocks noChangeArrowheads="1"/>
          </p:cNvSpPr>
          <p:nvPr/>
        </p:nvSpPr>
        <p:spPr>
          <a:xfrm>
            <a:off x="741363" y="1899244"/>
            <a:ext cx="8607425" cy="5480993"/>
          </a:xfrm>
          <a:prstGeom prst="rect">
            <a:avLst/>
          </a:prstGeom>
        </p:spPr>
        <p:txBody>
          <a:bodyPr/>
          <a:lstStyle/>
          <a:p>
            <a:r>
              <a:rPr lang="it-IT" sz="2200" b="1" i="1" dirty="0" err="1" smtClean="0">
                <a:solidFill>
                  <a:schemeClr val="tx1"/>
                </a:solidFill>
                <a:latin typeface="+mn-lt"/>
              </a:rPr>
              <a:t>Step</a:t>
            </a:r>
            <a:r>
              <a:rPr lang="it-IT" sz="2200" b="1" i="1" dirty="0" smtClean="0">
                <a:solidFill>
                  <a:schemeClr val="tx1"/>
                </a:solidFill>
                <a:latin typeface="+mn-lt"/>
              </a:rPr>
              <a:t> 7) </a:t>
            </a:r>
            <a:r>
              <a:rPr lang="it-IT" sz="2200" b="1" i="1" dirty="0" err="1" smtClean="0">
                <a:solidFill>
                  <a:schemeClr val="tx1"/>
                </a:solidFill>
                <a:latin typeface="+mn-lt"/>
              </a:rPr>
              <a:t>Risk</a:t>
            </a:r>
            <a:r>
              <a:rPr lang="it-IT" sz="2200" b="1" i="1" dirty="0" smtClean="0">
                <a:solidFill>
                  <a:schemeClr val="tx1"/>
                </a:solidFill>
                <a:latin typeface="+mn-lt"/>
              </a:rPr>
              <a:t> </a:t>
            </a:r>
            <a:r>
              <a:rPr lang="it-IT" sz="2200" b="1" i="1" dirty="0" err="1" smtClean="0">
                <a:solidFill>
                  <a:schemeClr val="tx1"/>
                </a:solidFill>
                <a:latin typeface="+mn-lt"/>
              </a:rPr>
              <a:t>reduction</a:t>
            </a:r>
            <a:r>
              <a:rPr lang="en-US" sz="2200" dirty="0" smtClean="0">
                <a:solidFill>
                  <a:schemeClr val="tx1"/>
                </a:solidFill>
                <a:latin typeface="+mn-lt"/>
              </a:rPr>
              <a:t>:</a:t>
            </a:r>
          </a:p>
          <a:p>
            <a:r>
              <a:rPr lang="en-US" sz="2200" dirty="0" smtClean="0">
                <a:solidFill>
                  <a:schemeClr val="tx1"/>
                </a:solidFill>
                <a:latin typeface="+mn-lt"/>
              </a:rPr>
              <a:t>Risk reduction is taking measures to protect humans and/or the environment against the risks identified.</a:t>
            </a:r>
          </a:p>
          <a:p>
            <a:endParaRPr lang="en-US" sz="2200" dirty="0" smtClean="0">
              <a:solidFill>
                <a:schemeClr val="tx1"/>
              </a:solidFill>
              <a:latin typeface="+mn-lt"/>
            </a:endParaRPr>
          </a:p>
          <a:p>
            <a:r>
              <a:rPr lang="it-IT" sz="2200" dirty="0" smtClean="0">
                <a:solidFill>
                  <a:schemeClr val="tx1"/>
                </a:solidFill>
                <a:latin typeface="+mn-lt"/>
              </a:rPr>
              <a:t>1. </a:t>
            </a:r>
            <a:r>
              <a:rPr lang="it-IT" sz="2200" b="1" i="1" dirty="0" err="1" smtClean="0">
                <a:solidFill>
                  <a:schemeClr val="tx1"/>
                </a:solidFill>
                <a:latin typeface="+mn-lt"/>
              </a:rPr>
              <a:t>Classification</a:t>
            </a:r>
            <a:r>
              <a:rPr lang="it-IT" sz="2200" b="1" i="1" dirty="0" smtClean="0">
                <a:solidFill>
                  <a:schemeClr val="tx1"/>
                </a:solidFill>
                <a:latin typeface="+mn-lt"/>
              </a:rPr>
              <a:t> and </a:t>
            </a:r>
            <a:r>
              <a:rPr lang="it-IT" sz="2200" b="1" i="1" dirty="0" err="1" smtClean="0">
                <a:solidFill>
                  <a:schemeClr val="tx1"/>
                </a:solidFill>
                <a:latin typeface="+mn-lt"/>
              </a:rPr>
              <a:t>labelling</a:t>
            </a:r>
            <a:endParaRPr lang="it-IT" sz="2200" b="1" i="1" dirty="0" smtClean="0">
              <a:solidFill>
                <a:schemeClr val="tx1"/>
              </a:solidFill>
              <a:latin typeface="+mn-lt"/>
            </a:endParaRPr>
          </a:p>
          <a:p>
            <a:r>
              <a:rPr lang="en-US" sz="2200" dirty="0" err="1" smtClean="0">
                <a:solidFill>
                  <a:schemeClr val="tx1"/>
                </a:solidFill>
                <a:latin typeface="+mn-lt"/>
              </a:rPr>
              <a:t>Notifiers</a:t>
            </a:r>
            <a:r>
              <a:rPr lang="en-US" sz="2200" dirty="0" smtClean="0">
                <a:solidFill>
                  <a:schemeClr val="tx1"/>
                </a:solidFill>
                <a:latin typeface="+mn-lt"/>
              </a:rPr>
              <a:t> of chemicals are required to provisionally classify and label dangerous substances on the basis of the intrinsic properties of the chemical. The decision on how to classify and label a substance is based on a series of criteria which themselves are based on the results of standard laboratory tests. The classification and </a:t>
            </a:r>
            <a:r>
              <a:rPr lang="en-US" sz="2200" dirty="0" err="1" smtClean="0">
                <a:solidFill>
                  <a:schemeClr val="tx1"/>
                </a:solidFill>
                <a:latin typeface="+mn-lt"/>
              </a:rPr>
              <a:t>labelling</a:t>
            </a:r>
            <a:endParaRPr lang="en-US" sz="2200" dirty="0" smtClean="0">
              <a:solidFill>
                <a:schemeClr val="tx1"/>
              </a:solidFill>
              <a:latin typeface="+mn-lt"/>
            </a:endParaRPr>
          </a:p>
          <a:p>
            <a:r>
              <a:rPr lang="en-US" sz="2200" dirty="0" smtClean="0">
                <a:solidFill>
                  <a:schemeClr val="tx1"/>
                </a:solidFill>
                <a:latin typeface="+mn-lt"/>
              </a:rPr>
              <a:t>includes assigning a pictogram, a hazard statement and a precautionary statement. Classification and </a:t>
            </a:r>
            <a:r>
              <a:rPr lang="en-US" sz="2200" dirty="0" err="1" smtClean="0">
                <a:solidFill>
                  <a:schemeClr val="tx1"/>
                </a:solidFill>
                <a:latin typeface="+mn-lt"/>
              </a:rPr>
              <a:t>labelling</a:t>
            </a:r>
            <a:r>
              <a:rPr lang="en-US" sz="2200" dirty="0" smtClean="0">
                <a:solidFill>
                  <a:schemeClr val="tx1"/>
                </a:solidFill>
                <a:latin typeface="+mn-lt"/>
              </a:rPr>
              <a:t> can be considered to be the first risk management tool </a:t>
            </a:r>
            <a:r>
              <a:rPr lang="it-IT" sz="2200" dirty="0" err="1" smtClean="0">
                <a:solidFill>
                  <a:schemeClr val="tx1"/>
                </a:solidFill>
                <a:latin typeface="+mn-lt"/>
              </a:rPr>
              <a:t>for</a:t>
            </a:r>
            <a:r>
              <a:rPr lang="it-IT" sz="2200" dirty="0" smtClean="0">
                <a:solidFill>
                  <a:schemeClr val="tx1"/>
                </a:solidFill>
                <a:latin typeface="+mn-lt"/>
              </a:rPr>
              <a:t> </a:t>
            </a:r>
            <a:r>
              <a:rPr lang="it-IT" sz="2200" dirty="0" err="1" smtClean="0">
                <a:solidFill>
                  <a:schemeClr val="tx1"/>
                </a:solidFill>
                <a:latin typeface="+mn-lt"/>
              </a:rPr>
              <a:t>chemicals</a:t>
            </a:r>
            <a:r>
              <a:rPr lang="it-IT" sz="2200" dirty="0" smtClean="0">
                <a:solidFill>
                  <a:schemeClr val="tx1"/>
                </a:solidFill>
                <a:latin typeface="+mn-lt"/>
              </a:rPr>
              <a:t>.</a:t>
            </a:r>
            <a:endParaRPr lang="en-US" sz="2200" dirty="0" smtClean="0">
              <a:solidFill>
                <a:schemeClr val="tx1"/>
              </a:solidFill>
              <a:latin typeface="+mn-lt"/>
            </a:endParaRPr>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Cryogenics</a:t>
            </a:r>
            <a:r>
              <a:rPr lang="it-IT" dirty="0" smtClean="0"/>
              <a:t/>
            </a:r>
            <a:br>
              <a:rPr lang="it-IT" dirty="0" smtClean="0"/>
            </a:br>
            <a:r>
              <a:rPr lang="it-IT" sz="3600" dirty="0" err="1" smtClean="0"/>
              <a:t>asphyxia</a:t>
            </a:r>
            <a:endParaRPr lang="it-IT" sz="3600" dirty="0"/>
          </a:p>
        </p:txBody>
      </p:sp>
      <p:sp>
        <p:nvSpPr>
          <p:cNvPr id="3" name="Segnaposto contenuto 2"/>
          <p:cNvSpPr>
            <a:spLocks noGrp="1"/>
          </p:cNvSpPr>
          <p:nvPr>
            <p:ph idx="1"/>
          </p:nvPr>
        </p:nvSpPr>
        <p:spPr>
          <a:xfrm>
            <a:off x="741362" y="2101849"/>
            <a:ext cx="8907461" cy="5134371"/>
          </a:xfrm>
        </p:spPr>
        <p:txBody>
          <a:bodyPr>
            <a:normAutofit fontScale="92500" lnSpcReduction="20000"/>
          </a:bodyPr>
          <a:lstStyle/>
          <a:p>
            <a:pPr>
              <a:lnSpc>
                <a:spcPct val="110000"/>
              </a:lnSpc>
            </a:pPr>
            <a:r>
              <a:rPr lang="en-US" dirty="0" smtClean="0"/>
              <a:t>The spill of a cryogenic liquid with subsequent (rapid) evaporation can lead to a decrease in the percentage of oxygen with a serious risk of asphyxia</a:t>
            </a:r>
            <a:endParaRPr lang="it-IT" dirty="0" smtClean="0"/>
          </a:p>
          <a:p>
            <a:pPr>
              <a:lnSpc>
                <a:spcPct val="110000"/>
              </a:lnSpc>
            </a:pPr>
            <a:r>
              <a:rPr lang="en-US" dirty="0" smtClean="0"/>
              <a:t>One liter of cryogenic can produce 600-1200 liters of gas.</a:t>
            </a:r>
            <a:endParaRPr lang="it-IT" dirty="0" smtClean="0"/>
          </a:p>
          <a:p>
            <a:pPr>
              <a:lnSpc>
                <a:spcPct val="110000"/>
              </a:lnSpc>
            </a:pPr>
            <a:r>
              <a:rPr lang="en-US" dirty="0" smtClean="0"/>
              <a:t>Cryogenics should not be used in subsoil, basement, lifts and in confined environments in general.</a:t>
            </a:r>
            <a:endParaRPr lang="it-IT" dirty="0" smtClean="0"/>
          </a:p>
          <a:p>
            <a:pPr>
              <a:lnSpc>
                <a:spcPct val="110000"/>
              </a:lnSpc>
            </a:pPr>
            <a:r>
              <a:rPr lang="en-US" dirty="0" smtClean="0"/>
              <a:t>Oxygen sensors are often installed where cryogenics are used.</a:t>
            </a:r>
            <a:endParaRPr lang="it-IT" dirty="0" smtClean="0"/>
          </a:p>
        </p:txBody>
      </p:sp>
    </p:spTree>
    <p:extLst>
      <p:ext uri="{BB962C8B-B14F-4D97-AF65-F5344CB8AC3E}">
        <p14:creationId xmlns:p14="http://schemas.microsoft.com/office/powerpoint/2010/main" xmlns="" val="934287384"/>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noGrp="1" noChangeArrowheads="1"/>
          </p:cNvSpPr>
          <p:nvPr>
            <p:ph type="title"/>
          </p:nvPr>
        </p:nvSpPr>
        <p:spPr>
          <a:xfrm>
            <a:off x="719832" y="395461"/>
            <a:ext cx="8607425" cy="1260475"/>
          </a:xfrm>
        </p:spPr>
        <p:txBody>
          <a:bodyPr/>
          <a:lstStyle/>
          <a:p>
            <a:pPr eaLnBrk="1">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err="1" smtClean="0"/>
              <a:t>Cryogenics</a:t>
            </a:r>
            <a:r>
              <a:rPr lang="it-IT" dirty="0" smtClean="0"/>
              <a:t/>
            </a:r>
            <a:br>
              <a:rPr lang="it-IT" dirty="0" smtClean="0"/>
            </a:br>
            <a:r>
              <a:rPr lang="it-IT" sz="3600" dirty="0" err="1" smtClean="0"/>
              <a:t>Prevention</a:t>
            </a:r>
            <a:r>
              <a:rPr lang="it-IT" sz="3600" dirty="0" smtClean="0"/>
              <a:t> </a:t>
            </a:r>
            <a:r>
              <a:rPr lang="it-IT" sz="3600" dirty="0" err="1" smtClean="0"/>
              <a:t>measures</a:t>
            </a:r>
            <a:endParaRPr lang="it-IT" dirty="0" smtClean="0"/>
          </a:p>
        </p:txBody>
      </p:sp>
      <p:sp>
        <p:nvSpPr>
          <p:cNvPr id="58371" name="Rectangle 2"/>
          <p:cNvSpPr>
            <a:spLocks noGrp="1" noChangeArrowheads="1"/>
          </p:cNvSpPr>
          <p:nvPr>
            <p:ph type="body" idx="1"/>
          </p:nvPr>
        </p:nvSpPr>
        <p:spPr>
          <a:xfrm>
            <a:off x="741363" y="2101850"/>
            <a:ext cx="8607425" cy="5133975"/>
          </a:xfrm>
        </p:spPr>
        <p:txBody>
          <a:bodyPr>
            <a:normAutofit lnSpcReduction="10000"/>
          </a:bodyPr>
          <a:lstStyle/>
          <a:p>
            <a:pPr eaLnBrk="1">
              <a:lnSpc>
                <a:spcPct val="11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2800" b="1" dirty="0" smtClean="0"/>
              <a:t>Avoid accidental contact</a:t>
            </a:r>
            <a:r>
              <a:rPr lang="en-US" sz="2800" dirty="0" smtClean="0"/>
              <a:t> with cryogenic liquids or evaporated gases that are still at very low temperatures, as it can cause burns as serious as those caused by high temperature.</a:t>
            </a:r>
            <a:endParaRPr lang="it-IT" sz="2800" dirty="0" smtClean="0"/>
          </a:p>
          <a:p>
            <a:pPr eaLnBrk="1">
              <a:lnSpc>
                <a:spcPct val="11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2800" dirty="0" smtClean="0"/>
              <a:t>Keep the cryogenic liquid containers in </a:t>
            </a:r>
            <a:r>
              <a:rPr lang="en-US" sz="2800" b="1" dirty="0" smtClean="0"/>
              <a:t>well-ventilated areas</a:t>
            </a:r>
            <a:r>
              <a:rPr lang="en-US" sz="2800" dirty="0" smtClean="0"/>
              <a:t> as they may cause asphyxiation, depending on the room volume</a:t>
            </a:r>
            <a:r>
              <a:rPr lang="it-IT" sz="2800" dirty="0" smtClean="0"/>
              <a:t>. </a:t>
            </a:r>
          </a:p>
          <a:p>
            <a:pPr eaLnBrk="1">
              <a:lnSpc>
                <a:spcPct val="11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2800" dirty="0" smtClean="0"/>
              <a:t>Depending on the size of the room and the amount of cryogenic gas stored it may be necessary to set up an </a:t>
            </a:r>
            <a:r>
              <a:rPr lang="en-US" sz="2800" b="1" dirty="0" smtClean="0"/>
              <a:t>oxygen level sensor</a:t>
            </a:r>
            <a:r>
              <a:rPr lang="en-US" sz="2800" dirty="0" smtClean="0"/>
              <a:t>, connected to an alarm system</a:t>
            </a:r>
            <a:endParaRPr lang="it-IT" sz="2800"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body" idx="1"/>
          </p:nvPr>
        </p:nvSpPr>
        <p:spPr>
          <a:xfrm>
            <a:off x="741363" y="2101850"/>
            <a:ext cx="8607425" cy="5062363"/>
          </a:xfrm>
        </p:spPr>
        <p:txBody>
          <a:bodyPr/>
          <a:lstStyle/>
          <a:p>
            <a:pPr eaLnBrk="1">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sz="2800" b="1" dirty="0" smtClean="0"/>
              <a:t>Do </a:t>
            </a:r>
            <a:r>
              <a:rPr lang="it-IT" sz="2800" b="1" dirty="0" err="1" smtClean="0"/>
              <a:t>not</a:t>
            </a:r>
            <a:r>
              <a:rPr lang="it-IT" sz="2800" b="1" dirty="0" smtClean="0"/>
              <a:t> </a:t>
            </a:r>
            <a:r>
              <a:rPr lang="it-IT" sz="2800" b="1" dirty="0" err="1" smtClean="0"/>
              <a:t>use</a:t>
            </a:r>
            <a:r>
              <a:rPr lang="it-IT" sz="2800" b="1" dirty="0" smtClean="0"/>
              <a:t> </a:t>
            </a:r>
            <a:r>
              <a:rPr lang="it-IT" sz="2800" b="1" dirty="0" err="1" smtClean="0"/>
              <a:t>elevators</a:t>
            </a:r>
            <a:r>
              <a:rPr lang="it-IT" sz="2800" dirty="0" smtClean="0"/>
              <a:t>.</a:t>
            </a:r>
          </a:p>
          <a:p>
            <a:pPr eaLnBrk="1">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2800" dirty="0" smtClean="0"/>
              <a:t>Cryogenic transfer operations must be made by operators appropriately informed on the potential risks associated with its manipulation</a:t>
            </a:r>
            <a:r>
              <a:rPr lang="it-IT" sz="2800" dirty="0" smtClean="0"/>
              <a:t>.</a:t>
            </a:r>
          </a:p>
          <a:p>
            <a:pPr eaLnBrk="1">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sz="2800" dirty="0" err="1" smtClean="0"/>
              <a:t>During</a:t>
            </a:r>
            <a:r>
              <a:rPr lang="it-IT" sz="2800" dirty="0" smtClean="0"/>
              <a:t> the </a:t>
            </a:r>
            <a:r>
              <a:rPr lang="it-IT" sz="2800" dirty="0" err="1" smtClean="0"/>
              <a:t>tansfer</a:t>
            </a:r>
            <a:r>
              <a:rPr lang="it-IT" sz="2800" dirty="0" smtClean="0"/>
              <a:t> </a:t>
            </a:r>
            <a:r>
              <a:rPr lang="it-IT" sz="2800" dirty="0" err="1" smtClean="0"/>
              <a:t>operations</a:t>
            </a:r>
            <a:r>
              <a:rPr lang="it-IT" sz="2800" dirty="0" smtClean="0"/>
              <a:t>:</a:t>
            </a:r>
          </a:p>
          <a:p>
            <a:pPr lvl="1" eaLnBrk="1">
              <a:lnSpc>
                <a:spcPct val="100000"/>
              </a:lnSpc>
              <a:spcAft>
                <a:spcPct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2400" dirty="0" smtClean="0"/>
              <a:t>wear suitable </a:t>
            </a:r>
            <a:r>
              <a:rPr lang="en-US" sz="2400" b="1" dirty="0" smtClean="0"/>
              <a:t>protective equipment</a:t>
            </a:r>
            <a:r>
              <a:rPr lang="en-US" sz="2400" dirty="0" smtClean="0"/>
              <a:t> such as cold resistant gloves and, goggles</a:t>
            </a:r>
            <a:endParaRPr lang="it-IT" sz="2400" dirty="0" smtClean="0"/>
          </a:p>
          <a:p>
            <a:pPr lvl="1" eaLnBrk="1">
              <a:lnSpc>
                <a:spcPct val="100000"/>
              </a:lnSpc>
              <a:spcAft>
                <a:spcPct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2400" dirty="0" smtClean="0"/>
              <a:t>avoid </a:t>
            </a:r>
            <a:r>
              <a:rPr lang="en-US" sz="2400" b="1" dirty="0" smtClean="0"/>
              <a:t>any direct contact</a:t>
            </a:r>
            <a:r>
              <a:rPr lang="en-US" sz="2400" dirty="0" smtClean="0"/>
              <a:t> with cryogenic substances</a:t>
            </a:r>
            <a:r>
              <a:rPr lang="it-IT" sz="2400" dirty="0" smtClean="0"/>
              <a:t>,</a:t>
            </a:r>
          </a:p>
          <a:p>
            <a:pPr lvl="1" eaLnBrk="1">
              <a:lnSpc>
                <a:spcPct val="100000"/>
              </a:lnSpc>
              <a:spcAft>
                <a:spcPct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2400" dirty="0" smtClean="0"/>
              <a:t>keep the </a:t>
            </a:r>
            <a:r>
              <a:rPr lang="en-US" sz="2400" b="1" dirty="0" smtClean="0"/>
              <a:t>ventilation system</a:t>
            </a:r>
            <a:r>
              <a:rPr lang="en-US" sz="2400" dirty="0" smtClean="0"/>
              <a:t> active or open the openings to the outside</a:t>
            </a:r>
            <a:endParaRPr lang="it-IT" sz="2400" dirty="0" smtClean="0"/>
          </a:p>
        </p:txBody>
      </p:sp>
      <p:sp>
        <p:nvSpPr>
          <p:cNvPr id="5" name="Rectangle 1"/>
          <p:cNvSpPr txBox="1">
            <a:spLocks noChangeArrowheads="1"/>
          </p:cNvSpPr>
          <p:nvPr/>
        </p:nvSpPr>
        <p:spPr bwMode="auto">
          <a:xfrm>
            <a:off x="719832" y="395461"/>
            <a:ext cx="8607425" cy="126047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marL="0" marR="0" lvl="0" indent="0" algn="ctr" defTabSz="449263" rtl="0" eaLnBrk="1" fontAlgn="base" latinLnBrk="0" hangingPunct="0">
              <a:lnSpc>
                <a:spcPct val="93000"/>
              </a:lnSpc>
              <a:spcBef>
                <a:spcPct val="0"/>
              </a:spcBef>
              <a:spcAft>
                <a:spcPct val="0"/>
              </a:spcAft>
              <a:buClr>
                <a:srgbClr val="000000"/>
              </a:buClr>
              <a:buSzPct val="45000"/>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Cryogenics</a:t>
            </a: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a:r>
            <a:b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br>
            <a:r>
              <a:rPr kumimoji="0" lang="it-IT" sz="36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Prevention</a:t>
            </a:r>
            <a:r>
              <a:rPr kumimoji="0" lang="it-IT" sz="36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a:t>
            </a:r>
            <a:r>
              <a:rPr kumimoji="0" lang="it-IT" sz="36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measures</a:t>
            </a:r>
            <a:endPar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a:xfrm>
            <a:off x="741363" y="557213"/>
            <a:ext cx="8607425" cy="1258887"/>
          </a:xfrm>
          <a:prstGeom prst="rect">
            <a:avLst/>
          </a:prstGeom>
        </p:spPr>
        <p:txBody>
          <a:bodyPr/>
          <a:lstStyle/>
          <a:p>
            <a:pPr marL="0" marR="0" lvl="0" indent="0" algn="ctr" defTabSz="449263" rtl="0" eaLnBrk="1" fontAlgn="base" latinLnBrk="0" hangingPunct="0">
              <a:lnSpc>
                <a:spcPct val="93000"/>
              </a:lnSpc>
              <a:spcBef>
                <a:spcPct val="0"/>
              </a:spcBef>
              <a:spcAft>
                <a:spcPct val="0"/>
              </a:spcAft>
              <a:buClr>
                <a:srgbClr val="000000"/>
              </a:buClr>
              <a:buSzPct val="45000"/>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Risk management</a:t>
            </a:r>
          </a:p>
        </p:txBody>
      </p:sp>
      <p:sp>
        <p:nvSpPr>
          <p:cNvPr id="3" name="Rectangle 2"/>
          <p:cNvSpPr txBox="1">
            <a:spLocks noChangeArrowheads="1"/>
          </p:cNvSpPr>
          <p:nvPr/>
        </p:nvSpPr>
        <p:spPr>
          <a:xfrm>
            <a:off x="741363" y="1899244"/>
            <a:ext cx="8607425" cy="5480993"/>
          </a:xfrm>
          <a:prstGeom prst="rect">
            <a:avLst/>
          </a:prstGeom>
        </p:spPr>
        <p:txBody>
          <a:bodyPr/>
          <a:lstStyle/>
          <a:p>
            <a:r>
              <a:rPr lang="it-IT" sz="2200" dirty="0" smtClean="0">
                <a:solidFill>
                  <a:schemeClr val="tx1"/>
                </a:solidFill>
                <a:latin typeface="+mn-lt"/>
              </a:rPr>
              <a:t>2. </a:t>
            </a:r>
            <a:r>
              <a:rPr lang="it-IT" sz="2200" b="1" i="1" dirty="0" err="1" smtClean="0">
                <a:solidFill>
                  <a:schemeClr val="tx1"/>
                </a:solidFill>
                <a:latin typeface="+mn-lt"/>
              </a:rPr>
              <a:t>Safety</a:t>
            </a:r>
            <a:r>
              <a:rPr lang="it-IT" sz="2200" b="1" i="1" dirty="0" smtClean="0">
                <a:solidFill>
                  <a:schemeClr val="tx1"/>
                </a:solidFill>
                <a:latin typeface="+mn-lt"/>
              </a:rPr>
              <a:t> </a:t>
            </a:r>
            <a:r>
              <a:rPr lang="it-IT" sz="2200" b="1" i="1" dirty="0" err="1" smtClean="0">
                <a:solidFill>
                  <a:schemeClr val="tx1"/>
                </a:solidFill>
                <a:latin typeface="+mn-lt"/>
              </a:rPr>
              <a:t>standards</a:t>
            </a:r>
            <a:endParaRPr lang="it-IT" sz="2200" b="1" i="1" dirty="0" smtClean="0">
              <a:solidFill>
                <a:schemeClr val="tx1"/>
              </a:solidFill>
              <a:latin typeface="+mn-lt"/>
            </a:endParaRPr>
          </a:p>
          <a:p>
            <a:r>
              <a:rPr lang="en-US" sz="2200" dirty="0" smtClean="0">
                <a:solidFill>
                  <a:schemeClr val="tx1"/>
                </a:solidFill>
                <a:latin typeface="+mn-lt"/>
              </a:rPr>
              <a:t>Safety or quality standards are another approach to chemicals control. Such standards are set with the intention of protecting human health.</a:t>
            </a:r>
          </a:p>
          <a:p>
            <a:r>
              <a:rPr lang="en-US" sz="2200" dirty="0" smtClean="0">
                <a:solidFill>
                  <a:schemeClr val="tx1"/>
                </a:solidFill>
                <a:latin typeface="+mn-lt"/>
              </a:rPr>
              <a:t>The terms criteria, guidelines, objectives, and standards, are often used. In this sequence the nature of the values moves from recommendations towards legally binding provisions. The use and interpretation of these terms varies between different agencies and countries. These terms are defined as follows:</a:t>
            </a:r>
          </a:p>
          <a:p>
            <a:r>
              <a:rPr lang="en-US" sz="2200" dirty="0" smtClean="0">
                <a:solidFill>
                  <a:schemeClr val="tx1"/>
                </a:solidFill>
                <a:latin typeface="+mn-lt"/>
              </a:rPr>
              <a:t>• </a:t>
            </a:r>
            <a:r>
              <a:rPr lang="en-US" sz="2200" i="1" dirty="0" smtClean="0">
                <a:solidFill>
                  <a:schemeClr val="tx1"/>
                </a:solidFill>
                <a:latin typeface="+mn-lt"/>
              </a:rPr>
              <a:t>Criteria </a:t>
            </a:r>
            <a:r>
              <a:rPr lang="en-US" sz="2200" dirty="0" smtClean="0">
                <a:solidFill>
                  <a:schemeClr val="tx1"/>
                </a:solidFill>
                <a:latin typeface="+mn-lt"/>
              </a:rPr>
              <a:t>are quality guidelines based on the evaluation </a:t>
            </a:r>
            <a:r>
              <a:rPr lang="it-IT" sz="2200" dirty="0" err="1" smtClean="0">
                <a:solidFill>
                  <a:schemeClr val="tx1"/>
                </a:solidFill>
                <a:latin typeface="+mn-lt"/>
              </a:rPr>
              <a:t>of</a:t>
            </a:r>
            <a:r>
              <a:rPr lang="it-IT" sz="2200" dirty="0" smtClean="0">
                <a:solidFill>
                  <a:schemeClr val="tx1"/>
                </a:solidFill>
                <a:latin typeface="+mn-lt"/>
              </a:rPr>
              <a:t> </a:t>
            </a:r>
            <a:r>
              <a:rPr lang="it-IT" sz="2200" dirty="0" err="1" smtClean="0">
                <a:solidFill>
                  <a:schemeClr val="tx1"/>
                </a:solidFill>
                <a:latin typeface="+mn-lt"/>
              </a:rPr>
              <a:t>scientific</a:t>
            </a:r>
            <a:r>
              <a:rPr lang="it-IT" sz="2200" dirty="0" smtClean="0">
                <a:solidFill>
                  <a:schemeClr val="tx1"/>
                </a:solidFill>
                <a:latin typeface="+mn-lt"/>
              </a:rPr>
              <a:t> data.</a:t>
            </a:r>
          </a:p>
          <a:p>
            <a:r>
              <a:rPr lang="en-US" sz="2200" dirty="0" smtClean="0">
                <a:solidFill>
                  <a:schemeClr val="tx1"/>
                </a:solidFill>
                <a:latin typeface="+mn-lt"/>
              </a:rPr>
              <a:t>• </a:t>
            </a:r>
            <a:r>
              <a:rPr lang="en-US" sz="2200" i="1" dirty="0" smtClean="0">
                <a:solidFill>
                  <a:schemeClr val="tx1"/>
                </a:solidFill>
                <a:latin typeface="+mn-lt"/>
              </a:rPr>
              <a:t>Guidelines </a:t>
            </a:r>
            <a:r>
              <a:rPr lang="en-US" sz="2200" dirty="0" smtClean="0">
                <a:solidFill>
                  <a:schemeClr val="tx1"/>
                </a:solidFill>
                <a:latin typeface="+mn-lt"/>
              </a:rPr>
              <a:t>are numerical limits or narrative statements that are applied to protect </a:t>
            </a:r>
            <a:r>
              <a:rPr lang="it-IT" sz="2200" dirty="0" err="1" smtClean="0">
                <a:solidFill>
                  <a:schemeClr val="tx1"/>
                </a:solidFill>
                <a:latin typeface="+mn-lt"/>
              </a:rPr>
              <a:t>human</a:t>
            </a:r>
            <a:r>
              <a:rPr lang="it-IT" sz="2200" dirty="0" smtClean="0">
                <a:solidFill>
                  <a:schemeClr val="tx1"/>
                </a:solidFill>
                <a:latin typeface="+mn-lt"/>
              </a:rPr>
              <a:t> </a:t>
            </a:r>
            <a:r>
              <a:rPr lang="it-IT" sz="2200" dirty="0" err="1" smtClean="0">
                <a:solidFill>
                  <a:schemeClr val="tx1"/>
                </a:solidFill>
                <a:latin typeface="+mn-lt"/>
              </a:rPr>
              <a:t>health</a:t>
            </a:r>
            <a:r>
              <a:rPr lang="it-IT" sz="2200" dirty="0" smtClean="0">
                <a:solidFill>
                  <a:schemeClr val="tx1"/>
                </a:solidFill>
                <a:latin typeface="+mn-lt"/>
              </a:rPr>
              <a:t>.</a:t>
            </a:r>
          </a:p>
          <a:p>
            <a:r>
              <a:rPr lang="en-US" sz="2200" dirty="0" smtClean="0">
                <a:solidFill>
                  <a:schemeClr val="tx1"/>
                </a:solidFill>
                <a:latin typeface="+mn-lt"/>
              </a:rPr>
              <a:t>• </a:t>
            </a:r>
            <a:r>
              <a:rPr lang="en-US" sz="2200" i="1" dirty="0" smtClean="0">
                <a:solidFill>
                  <a:schemeClr val="tx1"/>
                </a:solidFill>
                <a:latin typeface="+mn-lt"/>
              </a:rPr>
              <a:t>Objectives </a:t>
            </a:r>
            <a:r>
              <a:rPr lang="en-US" sz="2200" dirty="0" smtClean="0">
                <a:solidFill>
                  <a:schemeClr val="tx1"/>
                </a:solidFill>
                <a:latin typeface="+mn-lt"/>
              </a:rPr>
              <a:t>are numerical limits or narrative statements that have been established to protect and maintain human health</a:t>
            </a:r>
            <a:r>
              <a:rPr lang="it-IT" sz="2200" dirty="0" smtClean="0">
                <a:solidFill>
                  <a:schemeClr val="tx1"/>
                </a:solidFill>
                <a:latin typeface="+mn-lt"/>
              </a:rPr>
              <a:t>.</a:t>
            </a:r>
          </a:p>
          <a:p>
            <a:r>
              <a:rPr lang="en-US" sz="2200" dirty="0" smtClean="0">
                <a:solidFill>
                  <a:schemeClr val="tx1"/>
                </a:solidFill>
              </a:rPr>
              <a:t>• </a:t>
            </a:r>
            <a:r>
              <a:rPr lang="en-US" sz="2200" i="1" dirty="0" smtClean="0">
                <a:solidFill>
                  <a:schemeClr val="tx1"/>
                </a:solidFill>
                <a:latin typeface="+mn-lt"/>
              </a:rPr>
              <a:t>Standards </a:t>
            </a:r>
            <a:r>
              <a:rPr lang="en-US" sz="2200" dirty="0" smtClean="0">
                <a:solidFill>
                  <a:schemeClr val="tx1"/>
                </a:solidFill>
                <a:latin typeface="+mn-lt"/>
              </a:rPr>
              <a:t>are fixed upper limits of exposure for certain chemicals that are laid down in enforceable laws or regulations by one or more levels of </a:t>
            </a:r>
            <a:r>
              <a:rPr lang="it-IT" sz="2200" dirty="0" err="1" smtClean="0">
                <a:solidFill>
                  <a:schemeClr val="tx1"/>
                </a:solidFill>
                <a:latin typeface="+mn-lt"/>
              </a:rPr>
              <a:t>government</a:t>
            </a:r>
            <a:r>
              <a:rPr lang="it-IT" sz="2200" dirty="0" smtClean="0">
                <a:solidFill>
                  <a:schemeClr val="tx1"/>
                </a:solidFill>
                <a:latin typeface="+mn-lt"/>
              </a:rPr>
              <a:t>.</a:t>
            </a:r>
            <a:endParaRPr lang="en-US" sz="2200" dirty="0" smtClean="0">
              <a:solidFill>
                <a:schemeClr val="tx1"/>
              </a:solidFill>
              <a:latin typeface="+mn-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a:xfrm>
            <a:off x="741363" y="557213"/>
            <a:ext cx="8607425" cy="1258887"/>
          </a:xfrm>
          <a:prstGeom prst="rect">
            <a:avLst/>
          </a:prstGeom>
        </p:spPr>
        <p:txBody>
          <a:bodyPr/>
          <a:lstStyle/>
          <a:p>
            <a:pPr marL="0" marR="0" lvl="0" indent="0" algn="ctr" defTabSz="449263" rtl="0" eaLnBrk="1" fontAlgn="base" latinLnBrk="0" hangingPunct="0">
              <a:lnSpc>
                <a:spcPct val="93000"/>
              </a:lnSpc>
              <a:spcBef>
                <a:spcPct val="0"/>
              </a:spcBef>
              <a:spcAft>
                <a:spcPct val="0"/>
              </a:spcAft>
              <a:buClr>
                <a:srgbClr val="000000"/>
              </a:buClr>
              <a:buSzPct val="45000"/>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Risk management</a:t>
            </a:r>
          </a:p>
        </p:txBody>
      </p:sp>
      <p:sp>
        <p:nvSpPr>
          <p:cNvPr id="3" name="Rectangle 2"/>
          <p:cNvSpPr txBox="1">
            <a:spLocks noChangeArrowheads="1"/>
          </p:cNvSpPr>
          <p:nvPr/>
        </p:nvSpPr>
        <p:spPr>
          <a:xfrm>
            <a:off x="741363" y="1899244"/>
            <a:ext cx="8607425" cy="5480993"/>
          </a:xfrm>
          <a:prstGeom prst="rect">
            <a:avLst/>
          </a:prstGeom>
        </p:spPr>
        <p:txBody>
          <a:bodyPr/>
          <a:lstStyle/>
          <a:p>
            <a:r>
              <a:rPr lang="en-US" sz="2200" dirty="0" smtClean="0">
                <a:solidFill>
                  <a:schemeClr val="tx1"/>
                </a:solidFill>
                <a:latin typeface="+mn-lt"/>
              </a:rPr>
              <a:t>3. </a:t>
            </a:r>
            <a:r>
              <a:rPr lang="en-US" sz="2200" b="1" i="1" dirty="0" smtClean="0">
                <a:solidFill>
                  <a:schemeClr val="tx1"/>
                </a:solidFill>
                <a:latin typeface="+mn-lt"/>
              </a:rPr>
              <a:t>Risk reduction measures</a:t>
            </a:r>
            <a:r>
              <a:rPr lang="en-US" sz="2200" dirty="0" smtClean="0">
                <a:solidFill>
                  <a:schemeClr val="tx1"/>
                </a:solidFill>
                <a:latin typeface="+mn-lt"/>
              </a:rPr>
              <a:t> </a:t>
            </a:r>
            <a:r>
              <a:rPr lang="en-US" sz="2200" i="1" dirty="0" smtClean="0">
                <a:solidFill>
                  <a:schemeClr val="tx1"/>
                </a:solidFill>
                <a:latin typeface="+mn-lt"/>
              </a:rPr>
              <a:t>(</a:t>
            </a:r>
            <a:r>
              <a:rPr lang="en-US" sz="2200" i="1" dirty="0" err="1" smtClean="0">
                <a:solidFill>
                  <a:schemeClr val="tx1"/>
                </a:solidFill>
                <a:latin typeface="+mn-lt"/>
              </a:rPr>
              <a:t>sensu</a:t>
            </a:r>
            <a:r>
              <a:rPr lang="en-US" sz="2200" i="1" dirty="0" smtClean="0">
                <a:solidFill>
                  <a:schemeClr val="tx1"/>
                </a:solidFill>
                <a:latin typeface="+mn-lt"/>
              </a:rPr>
              <a:t> </a:t>
            </a:r>
            <a:r>
              <a:rPr lang="en-US" sz="2200" i="1" dirty="0" err="1" smtClean="0">
                <a:solidFill>
                  <a:schemeClr val="tx1"/>
                </a:solidFill>
                <a:latin typeface="+mn-lt"/>
              </a:rPr>
              <a:t>proprio</a:t>
            </a:r>
            <a:r>
              <a:rPr lang="en-US" sz="2200" i="1" dirty="0" smtClean="0">
                <a:solidFill>
                  <a:schemeClr val="tx1"/>
                </a:solidFill>
                <a:latin typeface="+mn-lt"/>
              </a:rPr>
              <a:t>)</a:t>
            </a:r>
          </a:p>
          <a:p>
            <a:r>
              <a:rPr lang="it-IT" sz="2200" dirty="0" err="1" smtClean="0">
                <a:solidFill>
                  <a:schemeClr val="tx1"/>
                </a:solidFill>
                <a:latin typeface="+mn-lt"/>
              </a:rPr>
              <a:t>RMMs</a:t>
            </a:r>
            <a:r>
              <a:rPr lang="it-IT" sz="2200" dirty="0" smtClean="0">
                <a:solidFill>
                  <a:schemeClr val="tx1"/>
                </a:solidFill>
                <a:latin typeface="+mn-lt"/>
              </a:rPr>
              <a:t> </a:t>
            </a:r>
            <a:r>
              <a:rPr lang="it-IT" sz="2200" dirty="0" err="1" smtClean="0">
                <a:solidFill>
                  <a:schemeClr val="tx1"/>
                </a:solidFill>
                <a:latin typeface="+mn-lt"/>
              </a:rPr>
              <a:t>may</a:t>
            </a:r>
            <a:r>
              <a:rPr lang="it-IT" sz="2200" dirty="0" smtClean="0">
                <a:solidFill>
                  <a:schemeClr val="tx1"/>
                </a:solidFill>
                <a:latin typeface="+mn-lt"/>
              </a:rPr>
              <a:t> </a:t>
            </a:r>
            <a:r>
              <a:rPr lang="it-IT" sz="2200" dirty="0" err="1" smtClean="0">
                <a:solidFill>
                  <a:schemeClr val="tx1"/>
                </a:solidFill>
                <a:latin typeface="+mn-lt"/>
              </a:rPr>
              <a:t>comprise</a:t>
            </a:r>
            <a:r>
              <a:rPr lang="it-IT" sz="2200" dirty="0" smtClean="0">
                <a:solidFill>
                  <a:schemeClr val="tx1"/>
                </a:solidFill>
                <a:latin typeface="+mn-lt"/>
              </a:rPr>
              <a:t>:</a:t>
            </a:r>
          </a:p>
          <a:p>
            <a:r>
              <a:rPr lang="en-US" sz="2000" dirty="0" smtClean="0">
                <a:solidFill>
                  <a:schemeClr val="tx1"/>
                </a:solidFill>
                <a:latin typeface="+mn-lt"/>
              </a:rPr>
              <a:t>• Technical measures such as redesign of production and use processes, closed systems, separation of man and sources (by construction measures), exhaustion, </a:t>
            </a:r>
            <a:r>
              <a:rPr lang="it-IT" sz="2000" dirty="0" err="1" smtClean="0">
                <a:solidFill>
                  <a:schemeClr val="tx1"/>
                </a:solidFill>
                <a:latin typeface="+mn-lt"/>
              </a:rPr>
              <a:t>ventilation</a:t>
            </a:r>
            <a:r>
              <a:rPr lang="it-IT" sz="2000" dirty="0" smtClean="0">
                <a:solidFill>
                  <a:schemeClr val="tx1"/>
                </a:solidFill>
                <a:latin typeface="+mn-lt"/>
              </a:rPr>
              <a:t>, </a:t>
            </a:r>
            <a:r>
              <a:rPr lang="it-IT" sz="2000" dirty="0" err="1" smtClean="0">
                <a:solidFill>
                  <a:schemeClr val="tx1"/>
                </a:solidFill>
                <a:latin typeface="+mn-lt"/>
              </a:rPr>
              <a:t>separation</a:t>
            </a:r>
            <a:r>
              <a:rPr lang="it-IT" sz="2000" dirty="0" smtClean="0">
                <a:solidFill>
                  <a:schemeClr val="tx1"/>
                </a:solidFill>
                <a:latin typeface="+mn-lt"/>
              </a:rPr>
              <a:t> and </a:t>
            </a:r>
            <a:r>
              <a:rPr lang="it-IT" sz="2000" dirty="0" err="1" smtClean="0">
                <a:solidFill>
                  <a:schemeClr val="tx1"/>
                </a:solidFill>
                <a:latin typeface="+mn-lt"/>
              </a:rPr>
              <a:t>clarification</a:t>
            </a:r>
            <a:r>
              <a:rPr lang="it-IT" sz="2000" dirty="0" smtClean="0">
                <a:solidFill>
                  <a:schemeClr val="tx1"/>
                </a:solidFill>
                <a:latin typeface="+mn-lt"/>
              </a:rPr>
              <a:t> </a:t>
            </a:r>
            <a:r>
              <a:rPr lang="it-IT" sz="2000" dirty="0" err="1" smtClean="0">
                <a:solidFill>
                  <a:schemeClr val="tx1"/>
                </a:solidFill>
                <a:latin typeface="+mn-lt"/>
              </a:rPr>
              <a:t>techniques</a:t>
            </a:r>
            <a:r>
              <a:rPr lang="it-IT" sz="2000" dirty="0" smtClean="0">
                <a:solidFill>
                  <a:schemeClr val="tx1"/>
                </a:solidFill>
                <a:latin typeface="+mn-lt"/>
              </a:rPr>
              <a:t>, </a:t>
            </a:r>
            <a:r>
              <a:rPr lang="en-US" sz="2000" dirty="0" smtClean="0">
                <a:solidFill>
                  <a:schemeClr val="tx1"/>
                </a:solidFill>
                <a:latin typeface="+mn-lt"/>
              </a:rPr>
              <a:t>physical, chemical and biological treatment.</a:t>
            </a:r>
          </a:p>
          <a:p>
            <a:r>
              <a:rPr lang="en-US" sz="2000" dirty="0" smtClean="0">
                <a:solidFill>
                  <a:schemeClr val="tx1"/>
                </a:solidFill>
                <a:latin typeface="+mn-lt"/>
              </a:rPr>
              <a:t>• Organizational measures such as restriction to certain specific workplaces, limiting time of operation or work activities, training, monitoring and surveillance, prohibiting eating, drinking and smoking at the site.</a:t>
            </a:r>
          </a:p>
          <a:p>
            <a:r>
              <a:rPr lang="en-US" sz="2000" dirty="0" smtClean="0">
                <a:solidFill>
                  <a:schemeClr val="tx1"/>
                </a:solidFill>
                <a:latin typeface="+mn-lt"/>
              </a:rPr>
              <a:t>• Instructions, information and warnings regarding normal use or safe use. This may include classification and </a:t>
            </a:r>
            <a:r>
              <a:rPr lang="en-US" sz="2000" dirty="0" err="1" smtClean="0">
                <a:solidFill>
                  <a:schemeClr val="tx1"/>
                </a:solidFill>
                <a:latin typeface="+mn-lt"/>
              </a:rPr>
              <a:t>labelling</a:t>
            </a:r>
            <a:r>
              <a:rPr lang="en-US" sz="2000" dirty="0" smtClean="0">
                <a:solidFill>
                  <a:schemeClr val="tx1"/>
                </a:solidFill>
                <a:latin typeface="+mn-lt"/>
              </a:rPr>
              <a:t> as described above.</a:t>
            </a:r>
          </a:p>
          <a:p>
            <a:r>
              <a:rPr lang="en-US" sz="2000" dirty="0" smtClean="0">
                <a:solidFill>
                  <a:schemeClr val="tx1"/>
                </a:solidFill>
                <a:latin typeface="+mn-lt"/>
              </a:rPr>
              <a:t>• Personal protection measures such as gas and dust filter masks, independent air equipment, goggles, </a:t>
            </a:r>
            <a:r>
              <a:rPr lang="it-IT" sz="2000" dirty="0" err="1" smtClean="0">
                <a:solidFill>
                  <a:schemeClr val="tx1"/>
                </a:solidFill>
                <a:latin typeface="+mn-lt"/>
              </a:rPr>
              <a:t>gloves</a:t>
            </a:r>
            <a:r>
              <a:rPr lang="it-IT" sz="2000" dirty="0" smtClean="0">
                <a:solidFill>
                  <a:schemeClr val="tx1"/>
                </a:solidFill>
                <a:latin typeface="+mn-lt"/>
              </a:rPr>
              <a:t> and </a:t>
            </a:r>
            <a:r>
              <a:rPr lang="it-IT" sz="2000" dirty="0" err="1" smtClean="0">
                <a:solidFill>
                  <a:schemeClr val="tx1"/>
                </a:solidFill>
                <a:latin typeface="+mn-lt"/>
              </a:rPr>
              <a:t>protective</a:t>
            </a:r>
            <a:r>
              <a:rPr lang="it-IT" sz="2000" dirty="0" smtClean="0">
                <a:solidFill>
                  <a:schemeClr val="tx1"/>
                </a:solidFill>
                <a:latin typeface="+mn-lt"/>
              </a:rPr>
              <a:t> </a:t>
            </a:r>
            <a:r>
              <a:rPr lang="it-IT" sz="2000" dirty="0" err="1" smtClean="0">
                <a:solidFill>
                  <a:schemeClr val="tx1"/>
                </a:solidFill>
                <a:latin typeface="+mn-lt"/>
              </a:rPr>
              <a:t>clothing</a:t>
            </a:r>
            <a:r>
              <a:rPr lang="it-IT" sz="2000" dirty="0" smtClean="0">
                <a:solidFill>
                  <a:schemeClr val="tx1"/>
                </a:solidFill>
                <a:latin typeface="+mn-lt"/>
              </a:rPr>
              <a:t>.</a:t>
            </a:r>
          </a:p>
          <a:p>
            <a:r>
              <a:rPr lang="it-IT" sz="2000" dirty="0" smtClean="0">
                <a:solidFill>
                  <a:schemeClr val="tx1"/>
                </a:solidFill>
                <a:latin typeface="+mn-lt"/>
              </a:rPr>
              <a:t>• </a:t>
            </a:r>
            <a:r>
              <a:rPr lang="it-IT" sz="2000" dirty="0" err="1" smtClean="0">
                <a:solidFill>
                  <a:schemeClr val="tx1"/>
                </a:solidFill>
                <a:latin typeface="+mn-lt"/>
              </a:rPr>
              <a:t>Product-substance</a:t>
            </a:r>
            <a:r>
              <a:rPr lang="it-IT" sz="2000" dirty="0" smtClean="0">
                <a:solidFill>
                  <a:schemeClr val="tx1"/>
                </a:solidFill>
                <a:latin typeface="+mn-lt"/>
              </a:rPr>
              <a:t> </a:t>
            </a:r>
            <a:r>
              <a:rPr lang="it-IT" sz="2000" dirty="0" err="1" smtClean="0">
                <a:solidFill>
                  <a:schemeClr val="tx1"/>
                </a:solidFill>
                <a:latin typeface="+mn-lt"/>
              </a:rPr>
              <a:t>related</a:t>
            </a:r>
            <a:r>
              <a:rPr lang="it-IT" sz="2000" dirty="0" smtClean="0">
                <a:solidFill>
                  <a:schemeClr val="tx1"/>
                </a:solidFill>
                <a:latin typeface="+mn-lt"/>
              </a:rPr>
              <a:t> </a:t>
            </a:r>
            <a:r>
              <a:rPr lang="it-IT" sz="2000" dirty="0" err="1" smtClean="0">
                <a:solidFill>
                  <a:schemeClr val="tx1"/>
                </a:solidFill>
                <a:latin typeface="+mn-lt"/>
              </a:rPr>
              <a:t>measures</a:t>
            </a:r>
            <a:r>
              <a:rPr lang="it-IT" sz="2000" dirty="0" smtClean="0">
                <a:solidFill>
                  <a:schemeClr val="tx1"/>
                </a:solidFill>
                <a:latin typeface="+mn-lt"/>
              </a:rPr>
              <a:t>. </a:t>
            </a:r>
            <a:r>
              <a:rPr lang="it-IT" sz="2000" dirty="0" err="1" smtClean="0">
                <a:solidFill>
                  <a:schemeClr val="tx1"/>
                </a:solidFill>
                <a:latin typeface="+mn-lt"/>
              </a:rPr>
              <a:t>Examples</a:t>
            </a:r>
            <a:r>
              <a:rPr lang="it-IT" sz="2000" dirty="0" smtClean="0">
                <a:solidFill>
                  <a:schemeClr val="tx1"/>
                </a:solidFill>
                <a:latin typeface="+mn-lt"/>
              </a:rPr>
              <a:t> </a:t>
            </a:r>
            <a:r>
              <a:rPr lang="en-US" sz="2000" dirty="0" smtClean="0">
                <a:solidFill>
                  <a:schemeClr val="tx1"/>
                </a:solidFill>
                <a:latin typeface="+mn-lt"/>
              </a:rPr>
              <a:t>include limiting the concentration of a substance in a </a:t>
            </a:r>
            <a:r>
              <a:rPr lang="it-IT" sz="2000" dirty="0" err="1" smtClean="0">
                <a:solidFill>
                  <a:schemeClr val="tx1"/>
                </a:solidFill>
                <a:latin typeface="+mn-lt"/>
              </a:rPr>
              <a:t>preparation</a:t>
            </a:r>
            <a:r>
              <a:rPr lang="it-IT" sz="2000" dirty="0" smtClean="0">
                <a:solidFill>
                  <a:schemeClr val="tx1"/>
                </a:solidFill>
                <a:latin typeface="+mn-lt"/>
              </a:rPr>
              <a:t> or </a:t>
            </a:r>
            <a:r>
              <a:rPr lang="it-IT" sz="2000" dirty="0" err="1" smtClean="0">
                <a:solidFill>
                  <a:schemeClr val="tx1"/>
                </a:solidFill>
                <a:latin typeface="+mn-lt"/>
              </a:rPr>
              <a:t>article</a:t>
            </a:r>
            <a:r>
              <a:rPr lang="it-IT" sz="2000" dirty="0" smtClean="0">
                <a:solidFill>
                  <a:schemeClr val="tx1"/>
                </a:solidFill>
                <a:latin typeface="+mn-lt"/>
              </a:rPr>
              <a:t>.</a:t>
            </a:r>
          </a:p>
          <a:p>
            <a:r>
              <a:rPr lang="en-US" sz="2000" dirty="0" smtClean="0">
                <a:solidFill>
                  <a:schemeClr val="tx1"/>
                </a:solidFill>
                <a:latin typeface="+mn-lt"/>
              </a:rPr>
              <a:t>• Instructions to limit the use of a substance or product. This can be implemented by limiting certain applications and uses and the restriction of uses with </a:t>
            </a:r>
            <a:r>
              <a:rPr lang="it-IT" sz="2000" dirty="0" err="1" smtClean="0">
                <a:solidFill>
                  <a:schemeClr val="tx1"/>
                </a:solidFill>
                <a:latin typeface="+mn-lt"/>
              </a:rPr>
              <a:t>releases</a:t>
            </a:r>
            <a:r>
              <a:rPr lang="it-IT" sz="2000" dirty="0" smtClean="0">
                <a:solidFill>
                  <a:schemeClr val="tx1"/>
                </a:solidFill>
                <a:latin typeface="+mn-lt"/>
              </a:rPr>
              <a:t>, etc.</a:t>
            </a:r>
            <a:endParaRPr lang="en-US" sz="2000" dirty="0" smtClean="0">
              <a:solidFill>
                <a:schemeClr val="tx1"/>
              </a:solidFill>
              <a:latin typeface="+mn-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a:xfrm>
            <a:off x="741363" y="557213"/>
            <a:ext cx="8607425" cy="1258887"/>
          </a:xfrm>
          <a:prstGeom prst="rect">
            <a:avLst/>
          </a:prstGeom>
        </p:spPr>
        <p:txBody>
          <a:bodyPr/>
          <a:lstStyle/>
          <a:p>
            <a:pPr marL="0" marR="0" lvl="0" indent="0" algn="ctr" defTabSz="449263" rtl="0" eaLnBrk="1" fontAlgn="base" latinLnBrk="0" hangingPunct="0">
              <a:lnSpc>
                <a:spcPct val="93000"/>
              </a:lnSpc>
              <a:spcBef>
                <a:spcPct val="0"/>
              </a:spcBef>
              <a:spcAft>
                <a:spcPct val="0"/>
              </a:spcAft>
              <a:buClr>
                <a:srgbClr val="000000"/>
              </a:buClr>
              <a:buSzPct val="45000"/>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Risk management</a:t>
            </a:r>
          </a:p>
        </p:txBody>
      </p:sp>
      <p:sp>
        <p:nvSpPr>
          <p:cNvPr id="3" name="Rectangle 2"/>
          <p:cNvSpPr txBox="1">
            <a:spLocks noChangeArrowheads="1"/>
          </p:cNvSpPr>
          <p:nvPr/>
        </p:nvSpPr>
        <p:spPr>
          <a:xfrm>
            <a:off x="741363" y="1899244"/>
            <a:ext cx="8607425" cy="5480993"/>
          </a:xfrm>
          <a:prstGeom prst="rect">
            <a:avLst/>
          </a:prstGeom>
        </p:spPr>
        <p:txBody>
          <a:bodyPr/>
          <a:lstStyle/>
          <a:p>
            <a:r>
              <a:rPr lang="it-IT" sz="2200" b="1" i="1" dirty="0" err="1" smtClean="0">
                <a:solidFill>
                  <a:schemeClr val="tx1"/>
                </a:solidFill>
                <a:latin typeface="+mn-lt"/>
              </a:rPr>
              <a:t>Step</a:t>
            </a:r>
            <a:r>
              <a:rPr lang="it-IT" sz="2200" b="1" i="1" dirty="0" smtClean="0">
                <a:solidFill>
                  <a:schemeClr val="tx1"/>
                </a:solidFill>
                <a:latin typeface="+mn-lt"/>
              </a:rPr>
              <a:t> 8) </a:t>
            </a:r>
            <a:r>
              <a:rPr lang="it-IT" sz="2200" b="1" i="1" dirty="0" err="1" smtClean="0">
                <a:solidFill>
                  <a:schemeClr val="tx1"/>
                </a:solidFill>
                <a:latin typeface="+mn-lt"/>
              </a:rPr>
              <a:t>Monitoring</a:t>
            </a:r>
            <a:r>
              <a:rPr lang="it-IT" sz="2200" b="1" i="1" dirty="0" smtClean="0">
                <a:solidFill>
                  <a:schemeClr val="tx1"/>
                </a:solidFill>
                <a:latin typeface="+mn-lt"/>
              </a:rPr>
              <a:t> and </a:t>
            </a:r>
            <a:r>
              <a:rPr lang="it-IT" sz="2200" b="1" i="1" dirty="0" err="1" smtClean="0">
                <a:solidFill>
                  <a:schemeClr val="tx1"/>
                </a:solidFill>
                <a:latin typeface="+mn-lt"/>
              </a:rPr>
              <a:t>review</a:t>
            </a:r>
            <a:r>
              <a:rPr lang="en-US" sz="2200" dirty="0" smtClean="0">
                <a:solidFill>
                  <a:schemeClr val="tx1"/>
                </a:solidFill>
                <a:latin typeface="+mn-lt"/>
              </a:rPr>
              <a:t>:</a:t>
            </a:r>
          </a:p>
          <a:p>
            <a:r>
              <a:rPr lang="en-US" sz="2200" dirty="0" smtClean="0">
                <a:solidFill>
                  <a:schemeClr val="tx1"/>
                </a:solidFill>
                <a:latin typeface="+mn-lt"/>
              </a:rPr>
              <a:t>Monitoring and review is the last step in the risk management process. Monitoring is the process of repetitive observation for defined purposes of one or more chemical or biological elements according to a pre-arranged schedule over space and time, and using comparable and preferably standardized methods. Monitoring is undertaken to ensure that previously formulated standards are being met.</a:t>
            </a:r>
          </a:p>
          <a:p>
            <a:endParaRPr lang="en-US" sz="2200" dirty="0" smtClean="0">
              <a:solidFill>
                <a:schemeClr val="tx1"/>
              </a:solidFill>
              <a:latin typeface="+mn-lt"/>
            </a:endParaRPr>
          </a:p>
          <a:p>
            <a:r>
              <a:rPr lang="en-US" sz="2200" dirty="0" smtClean="0">
                <a:solidFill>
                  <a:schemeClr val="tx1"/>
                </a:solidFill>
                <a:latin typeface="+mn-lt"/>
              </a:rPr>
              <a:t>Besides monitoring there are many other ways to review health management measures such as: audits and inspections, voluntary</a:t>
            </a:r>
          </a:p>
          <a:p>
            <a:r>
              <a:rPr lang="en-US" sz="2200" dirty="0" smtClean="0">
                <a:solidFill>
                  <a:schemeClr val="tx1"/>
                </a:solidFill>
                <a:latin typeface="+mn-lt"/>
              </a:rPr>
              <a:t>agreements and </a:t>
            </a:r>
            <a:r>
              <a:rPr lang="en-US" sz="2200" dirty="0" err="1" smtClean="0">
                <a:solidFill>
                  <a:schemeClr val="tx1"/>
                </a:solidFill>
                <a:latin typeface="+mn-lt"/>
              </a:rPr>
              <a:t>programmes</a:t>
            </a:r>
            <a:r>
              <a:rPr lang="en-US" sz="2200" dirty="0" smtClean="0">
                <a:solidFill>
                  <a:schemeClr val="tx1"/>
                </a:solidFill>
                <a:latin typeface="+mn-lt"/>
              </a:rPr>
              <a:t>, reporting (e.g. in case of voluntary agreements), market investigations, economic </a:t>
            </a:r>
            <a:r>
              <a:rPr lang="it-IT" sz="2200" dirty="0" err="1" smtClean="0">
                <a:solidFill>
                  <a:schemeClr val="tx1"/>
                </a:solidFill>
                <a:latin typeface="+mn-lt"/>
              </a:rPr>
              <a:t>instruments</a:t>
            </a:r>
            <a:r>
              <a:rPr lang="it-IT" sz="2200" dirty="0" smtClean="0">
                <a:solidFill>
                  <a:schemeClr val="tx1"/>
                </a:solidFill>
                <a:latin typeface="+mn-lt"/>
              </a:rPr>
              <a:t>, </a:t>
            </a:r>
            <a:r>
              <a:rPr lang="it-IT" sz="2200" dirty="0" err="1" smtClean="0">
                <a:solidFill>
                  <a:schemeClr val="tx1"/>
                </a:solidFill>
                <a:latin typeface="+mn-lt"/>
              </a:rPr>
              <a:t>product</a:t>
            </a:r>
            <a:r>
              <a:rPr lang="it-IT" sz="2200" dirty="0" smtClean="0">
                <a:solidFill>
                  <a:schemeClr val="tx1"/>
                </a:solidFill>
                <a:latin typeface="+mn-lt"/>
              </a:rPr>
              <a:t> </a:t>
            </a:r>
            <a:r>
              <a:rPr lang="it-IT" sz="2200" dirty="0" err="1" smtClean="0">
                <a:solidFill>
                  <a:schemeClr val="tx1"/>
                </a:solidFill>
                <a:latin typeface="+mn-lt"/>
              </a:rPr>
              <a:t>registers</a:t>
            </a:r>
            <a:r>
              <a:rPr lang="it-IT" sz="2200" dirty="0" smtClean="0">
                <a:solidFill>
                  <a:schemeClr val="tx1"/>
                </a:solidFill>
                <a:latin typeface="+mn-lt"/>
              </a:rPr>
              <a:t>, </a:t>
            </a:r>
            <a:r>
              <a:rPr lang="it-IT" sz="2200" dirty="0" err="1" smtClean="0">
                <a:solidFill>
                  <a:schemeClr val="tx1"/>
                </a:solidFill>
                <a:latin typeface="+mn-lt"/>
              </a:rPr>
              <a:t>technology</a:t>
            </a:r>
            <a:r>
              <a:rPr lang="it-IT" sz="2200" dirty="0" smtClean="0">
                <a:solidFill>
                  <a:schemeClr val="tx1"/>
                </a:solidFill>
                <a:latin typeface="+mn-lt"/>
              </a:rPr>
              <a:t> </a:t>
            </a:r>
            <a:r>
              <a:rPr lang="it-IT" sz="2200" dirty="0" err="1" smtClean="0">
                <a:solidFill>
                  <a:schemeClr val="tx1"/>
                </a:solidFill>
                <a:latin typeface="+mn-lt"/>
              </a:rPr>
              <a:t>assessments</a:t>
            </a:r>
            <a:r>
              <a:rPr lang="it-IT" sz="2200" dirty="0" smtClean="0">
                <a:solidFill>
                  <a:schemeClr val="tx1"/>
                </a:solidFill>
                <a:latin typeface="+mn-lt"/>
              </a:rPr>
              <a:t>, </a:t>
            </a:r>
            <a:r>
              <a:rPr lang="en-US" sz="2200" dirty="0" smtClean="0">
                <a:solidFill>
                  <a:schemeClr val="tx1"/>
                </a:solidFill>
                <a:latin typeface="+mn-lt"/>
              </a:rPr>
              <a:t>performance measurements and indicators for human health and sustainable development. These are equally important tools used to arrive at sustainable patterns of production, use and disposal of chemicals.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31800" y="1907629"/>
            <a:ext cx="9289032" cy="5909310"/>
          </a:xfrm>
          <a:prstGeom prst="rect">
            <a:avLst/>
          </a:prstGeom>
        </p:spPr>
        <p:txBody>
          <a:bodyPr wrap="square">
            <a:spAutoFit/>
          </a:bodyPr>
          <a:lstStyle/>
          <a:p>
            <a:r>
              <a:rPr lang="en-US" sz="2000" dirty="0" smtClean="0">
                <a:solidFill>
                  <a:schemeClr val="tx1"/>
                </a:solidFill>
                <a:latin typeface="+mn-lt"/>
              </a:rPr>
              <a:t>While in the past the entire risk management process was the responsibility of authorities (except for the implementation of risk reduction), the responsibility has now shifted to industry (manufacturers and importers in collaboration with their downstream users). Furthermore the focus has changed from risk assessment to risk management. These are fundamental changes by which the main policy objectives of REACH are achieved, i.e., </a:t>
            </a:r>
            <a:r>
              <a:rPr lang="en-US" sz="2000" b="1" i="1" dirty="0" smtClean="0">
                <a:solidFill>
                  <a:schemeClr val="tx1"/>
                </a:solidFill>
                <a:latin typeface="+mn-lt"/>
              </a:rPr>
              <a:t>the reversal of the burden of proof</a:t>
            </a:r>
            <a:r>
              <a:rPr lang="en-US" sz="2000" i="1" dirty="0" smtClean="0">
                <a:solidFill>
                  <a:schemeClr val="tx1"/>
                </a:solidFill>
                <a:latin typeface="+mn-lt"/>
              </a:rPr>
              <a:t> </a:t>
            </a:r>
            <a:r>
              <a:rPr lang="en-US" sz="2000" dirty="0" smtClean="0">
                <a:solidFill>
                  <a:schemeClr val="tx1"/>
                </a:solidFill>
                <a:latin typeface="+mn-lt"/>
              </a:rPr>
              <a:t>from the authorities to industry for testing and risk assessment and a shift in the focus on identification and implementation of risk management measures to controlling the risks of chemicals. In this way REACH could be considered a legal instrument for implementing “responsible care”.</a:t>
            </a:r>
          </a:p>
          <a:p>
            <a:endParaRPr lang="it-IT" sz="2000" dirty="0" smtClean="0">
              <a:solidFill>
                <a:schemeClr val="tx1"/>
              </a:solidFill>
              <a:latin typeface="+mn-lt"/>
            </a:endParaRPr>
          </a:p>
          <a:p>
            <a:r>
              <a:rPr lang="en-US" sz="2000" dirty="0" smtClean="0">
                <a:solidFill>
                  <a:schemeClr val="tx1"/>
                </a:solidFill>
                <a:latin typeface="+mn-lt"/>
              </a:rPr>
              <a:t>Now, under the REACH legislation emphasis is placed on industry taking its own responsibility for the safe use of chemicals. This will take the form of a formal requirement to draw up </a:t>
            </a:r>
            <a:r>
              <a:rPr lang="en-US" sz="2000" b="1" i="1" dirty="0" smtClean="0">
                <a:solidFill>
                  <a:schemeClr val="tx1"/>
                </a:solidFill>
                <a:latin typeface="+mn-lt"/>
              </a:rPr>
              <a:t>exposure scenarios</a:t>
            </a:r>
            <a:r>
              <a:rPr lang="en-US" sz="2000" i="1" dirty="0" smtClean="0">
                <a:solidFill>
                  <a:schemeClr val="tx1"/>
                </a:solidFill>
                <a:latin typeface="+mn-lt"/>
              </a:rPr>
              <a:t>. </a:t>
            </a:r>
            <a:r>
              <a:rPr lang="en-US" sz="2000" dirty="0" smtClean="0">
                <a:solidFill>
                  <a:schemeClr val="tx1"/>
                </a:solidFill>
                <a:latin typeface="+mn-lt"/>
              </a:rPr>
              <a:t>These scenarios will be used as a tool to indicate what risk management measures (RMMs) will be used under what operational conditions to ensure that risks are </a:t>
            </a:r>
            <a:r>
              <a:rPr lang="en-US" sz="2000" dirty="0" err="1" smtClean="0">
                <a:solidFill>
                  <a:schemeClr val="tx1"/>
                </a:solidFill>
                <a:latin typeface="+mn-lt"/>
              </a:rPr>
              <a:t>adequatly</a:t>
            </a:r>
            <a:r>
              <a:rPr lang="en-US" sz="2000" dirty="0" smtClean="0">
                <a:solidFill>
                  <a:schemeClr val="tx1"/>
                </a:solidFill>
                <a:latin typeface="+mn-lt"/>
              </a:rPr>
              <a:t> controlled during the manufacture and use of chemicals.</a:t>
            </a:r>
          </a:p>
          <a:p>
            <a:r>
              <a:rPr lang="en-US" sz="2000" dirty="0" smtClean="0">
                <a:solidFill>
                  <a:schemeClr val="tx1"/>
                </a:solidFill>
                <a:latin typeface="+mn-lt"/>
              </a:rPr>
              <a:t>According to REACH, exposure scenarios will be developed for manufacturing processes and for identified uses of the substance on its own or in a preparation and for all life-cycle stages resulting from these uses.</a:t>
            </a:r>
          </a:p>
          <a:p>
            <a:endParaRPr lang="en-US" sz="2000" dirty="0" smtClean="0">
              <a:solidFill>
                <a:schemeClr val="tx1"/>
              </a:solidFill>
              <a:latin typeface="+mn-lt"/>
            </a:endParaRPr>
          </a:p>
        </p:txBody>
      </p:sp>
      <p:sp>
        <p:nvSpPr>
          <p:cNvPr id="3" name="Rectangle 1"/>
          <p:cNvSpPr txBox="1">
            <a:spLocks noChangeArrowheads="1"/>
          </p:cNvSpPr>
          <p:nvPr/>
        </p:nvSpPr>
        <p:spPr>
          <a:xfrm>
            <a:off x="741363" y="557213"/>
            <a:ext cx="8607425" cy="1258887"/>
          </a:xfrm>
          <a:prstGeom prst="rect">
            <a:avLst/>
          </a:prstGeom>
        </p:spPr>
        <p:txBody>
          <a:bodyPr/>
          <a:lstStyle/>
          <a:p>
            <a:pPr marL="0" marR="0" lvl="0" indent="0" algn="ctr" defTabSz="449263" rtl="0" eaLnBrk="1" fontAlgn="base" latinLnBrk="0" hangingPunct="0">
              <a:lnSpc>
                <a:spcPct val="93000"/>
              </a:lnSpc>
              <a:spcBef>
                <a:spcPct val="0"/>
              </a:spcBef>
              <a:spcAft>
                <a:spcPct val="0"/>
              </a:spcAft>
              <a:buClr>
                <a:srgbClr val="000000"/>
              </a:buClr>
              <a:buSzPct val="45000"/>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Risk management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741363" y="557213"/>
            <a:ext cx="8607425" cy="1258887"/>
          </a:xfrm>
        </p:spPr>
        <p:txBody>
          <a:bodyPr/>
          <a:lstStyle/>
          <a:p>
            <a:pPr eaLnBrk="1">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Accidents occurrence</a:t>
            </a:r>
          </a:p>
        </p:txBody>
      </p:sp>
      <p:sp>
        <p:nvSpPr>
          <p:cNvPr id="16387" name="Rectangle 2"/>
          <p:cNvSpPr>
            <a:spLocks noGrp="1" noChangeArrowheads="1"/>
          </p:cNvSpPr>
          <p:nvPr>
            <p:ph type="body" idx="1"/>
          </p:nvPr>
        </p:nvSpPr>
        <p:spPr>
          <a:xfrm>
            <a:off x="741363" y="2101850"/>
            <a:ext cx="8607425" cy="4760913"/>
          </a:xfrm>
        </p:spPr>
        <p:txBody>
          <a:bodyPr/>
          <a:lstStyle/>
          <a:p>
            <a:pPr marL="341313" indent="-341313" eaLnBrk="1">
              <a:lnSpc>
                <a:spcPct val="93000"/>
              </a:lnSpc>
              <a:tabLst>
                <a:tab pos="357188"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Lst>
            </a:pPr>
            <a:r>
              <a:rPr lang="it-IT" sz="2800" dirty="0" err="1" smtClean="0"/>
              <a:t>Every</a:t>
            </a:r>
            <a:r>
              <a:rPr lang="it-IT" sz="2800" dirty="0" smtClean="0"/>
              <a:t> </a:t>
            </a:r>
            <a:r>
              <a:rPr lang="it-IT" sz="2800" dirty="0" err="1" smtClean="0"/>
              <a:t>working</a:t>
            </a:r>
            <a:r>
              <a:rPr lang="it-IT" sz="2800" dirty="0" smtClean="0"/>
              <a:t> </a:t>
            </a:r>
            <a:r>
              <a:rPr lang="it-IT" sz="2800" dirty="0" err="1" smtClean="0"/>
              <a:t>organization</a:t>
            </a:r>
            <a:r>
              <a:rPr lang="it-IT" sz="2800" dirty="0" smtClean="0"/>
              <a:t> </a:t>
            </a:r>
            <a:r>
              <a:rPr lang="it-IT" sz="2800" dirty="0" err="1" smtClean="0"/>
              <a:t>is</a:t>
            </a:r>
            <a:r>
              <a:rPr lang="it-IT" sz="2800" dirty="0" smtClean="0"/>
              <a:t> </a:t>
            </a:r>
            <a:r>
              <a:rPr lang="it-IT" sz="2800" dirty="0" err="1" smtClean="0"/>
              <a:t>contantly</a:t>
            </a:r>
            <a:r>
              <a:rPr lang="it-IT" sz="2800" dirty="0" smtClean="0"/>
              <a:t> </a:t>
            </a:r>
            <a:r>
              <a:rPr lang="it-IT" sz="2800" dirty="0" err="1" smtClean="0"/>
              <a:t>subject</a:t>
            </a:r>
            <a:r>
              <a:rPr lang="it-IT" sz="2800" dirty="0" smtClean="0"/>
              <a:t> </a:t>
            </a:r>
            <a:r>
              <a:rPr lang="it-IT" sz="2800" dirty="0" err="1" smtClean="0"/>
              <a:t>to</a:t>
            </a:r>
            <a:r>
              <a:rPr lang="it-IT" sz="2800" dirty="0" smtClean="0"/>
              <a:t> </a:t>
            </a:r>
            <a:r>
              <a:rPr lang="it-IT" sz="2800" dirty="0" err="1" smtClean="0"/>
              <a:t>anomaulos</a:t>
            </a:r>
            <a:r>
              <a:rPr lang="it-IT" sz="2800" dirty="0" smtClean="0"/>
              <a:t> </a:t>
            </a:r>
            <a:r>
              <a:rPr lang="it-IT" sz="2800" dirty="0" err="1" smtClean="0"/>
              <a:t>events</a:t>
            </a:r>
            <a:r>
              <a:rPr lang="it-IT" sz="2800" dirty="0" smtClean="0"/>
              <a:t>, </a:t>
            </a:r>
            <a:r>
              <a:rPr lang="it-IT" sz="2800" dirty="0" err="1" smtClean="0"/>
              <a:t>events</a:t>
            </a:r>
            <a:r>
              <a:rPr lang="it-IT" sz="2800" dirty="0" smtClean="0"/>
              <a:t> </a:t>
            </a:r>
            <a:r>
              <a:rPr lang="it-IT" sz="2800" dirty="0" err="1" smtClean="0"/>
              <a:t>that</a:t>
            </a:r>
            <a:r>
              <a:rPr lang="it-IT" sz="2800" dirty="0" smtClean="0"/>
              <a:t> </a:t>
            </a:r>
            <a:r>
              <a:rPr lang="it-IT" sz="2800" dirty="0" err="1" smtClean="0"/>
              <a:t>lower</a:t>
            </a:r>
            <a:r>
              <a:rPr lang="it-IT" sz="2800" dirty="0" smtClean="0"/>
              <a:t> the production </a:t>
            </a:r>
            <a:r>
              <a:rPr lang="it-IT" sz="2800" dirty="0" err="1" smtClean="0"/>
              <a:t>efficiency</a:t>
            </a:r>
            <a:r>
              <a:rPr lang="it-IT" sz="2800" dirty="0" smtClean="0"/>
              <a:t> and </a:t>
            </a:r>
            <a:r>
              <a:rPr lang="it-IT" sz="2800" dirty="0" err="1" smtClean="0"/>
              <a:t>that</a:t>
            </a:r>
            <a:r>
              <a:rPr lang="it-IT" sz="2800" dirty="0" smtClean="0"/>
              <a:t> </a:t>
            </a:r>
            <a:r>
              <a:rPr lang="it-IT" sz="2800" dirty="0" err="1" smtClean="0"/>
              <a:t>lower</a:t>
            </a:r>
            <a:r>
              <a:rPr lang="it-IT" sz="2800" dirty="0" smtClean="0"/>
              <a:t> the </a:t>
            </a:r>
            <a:r>
              <a:rPr lang="it-IT" sz="2800" dirty="0" err="1" smtClean="0"/>
              <a:t>safety</a:t>
            </a:r>
            <a:r>
              <a:rPr lang="it-IT" sz="2800" dirty="0" smtClean="0"/>
              <a:t> </a:t>
            </a:r>
            <a:r>
              <a:rPr lang="it-IT" sz="2800" dirty="0" err="1" smtClean="0"/>
              <a:t>conditions</a:t>
            </a:r>
            <a:r>
              <a:rPr lang="it-IT" sz="2800" dirty="0" smtClean="0"/>
              <a:t>.</a:t>
            </a:r>
          </a:p>
          <a:p>
            <a:pPr marL="341313" indent="-341313" eaLnBrk="1">
              <a:lnSpc>
                <a:spcPct val="93000"/>
              </a:lnSpc>
              <a:tabLst>
                <a:tab pos="357188"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Lst>
            </a:pPr>
            <a:r>
              <a:rPr lang="it-IT" sz="2800" dirty="0" err="1" smtClean="0"/>
              <a:t>Sometimes</a:t>
            </a:r>
            <a:r>
              <a:rPr lang="it-IT" sz="2800" dirty="0" smtClean="0"/>
              <a:t>, due </a:t>
            </a:r>
            <a:r>
              <a:rPr lang="it-IT" sz="2800" dirty="0" err="1" smtClean="0"/>
              <a:t>to</a:t>
            </a:r>
            <a:r>
              <a:rPr lang="it-IT" sz="2800" dirty="0" smtClean="0"/>
              <a:t> </a:t>
            </a:r>
            <a:r>
              <a:rPr lang="it-IT" sz="2800" dirty="0" err="1" smtClean="0"/>
              <a:t>mistakes</a:t>
            </a:r>
            <a:r>
              <a:rPr lang="it-IT" sz="2800" dirty="0" smtClean="0"/>
              <a:t>, or minor </a:t>
            </a:r>
            <a:r>
              <a:rPr lang="it-IT" sz="2800" dirty="0" err="1" smtClean="0"/>
              <a:t>problems</a:t>
            </a:r>
            <a:r>
              <a:rPr lang="it-IT" sz="2800" dirty="0" smtClean="0"/>
              <a:t>, the </a:t>
            </a:r>
            <a:r>
              <a:rPr lang="it-IT" sz="2800" dirty="0" err="1" smtClean="0"/>
              <a:t>safety</a:t>
            </a:r>
            <a:r>
              <a:rPr lang="it-IT" sz="2800" dirty="0" smtClean="0"/>
              <a:t> </a:t>
            </a:r>
            <a:r>
              <a:rPr lang="it-IT" sz="2800" dirty="0" err="1" smtClean="0"/>
              <a:t>conditions</a:t>
            </a:r>
            <a:r>
              <a:rPr lang="it-IT" sz="2800" dirty="0" smtClean="0"/>
              <a:t> </a:t>
            </a:r>
            <a:r>
              <a:rPr lang="it-IT" sz="2800" dirty="0" err="1" smtClean="0"/>
              <a:t>lower</a:t>
            </a:r>
            <a:r>
              <a:rPr lang="it-IT" sz="2800" dirty="0" smtClean="0"/>
              <a:t> and so the </a:t>
            </a:r>
            <a:r>
              <a:rPr lang="it-IT" sz="2800" dirty="0" err="1" smtClean="0"/>
              <a:t>working</a:t>
            </a:r>
            <a:r>
              <a:rPr lang="it-IT" sz="2800" dirty="0" smtClean="0"/>
              <a:t> </a:t>
            </a:r>
            <a:r>
              <a:rPr lang="it-IT" sz="2800" dirty="0" err="1" smtClean="0"/>
              <a:t>condition</a:t>
            </a:r>
            <a:r>
              <a:rPr lang="it-IT" sz="2800" dirty="0" smtClean="0"/>
              <a:t> </a:t>
            </a:r>
            <a:r>
              <a:rPr lang="it-IT" sz="2800" dirty="0" err="1" smtClean="0"/>
              <a:t>becomes</a:t>
            </a:r>
            <a:r>
              <a:rPr lang="it-IT" sz="2800" dirty="0" smtClean="0"/>
              <a:t> </a:t>
            </a:r>
            <a:r>
              <a:rPr lang="it-IT" sz="2800" dirty="0" err="1" smtClean="0"/>
              <a:t>dangerous</a:t>
            </a:r>
            <a:r>
              <a:rPr lang="it-IT" sz="2800" dirty="0" smtClean="0"/>
              <a:t> and so the </a:t>
            </a:r>
            <a:r>
              <a:rPr lang="it-IT" sz="2800" dirty="0" err="1" smtClean="0"/>
              <a:t>risk</a:t>
            </a:r>
            <a:r>
              <a:rPr lang="it-IT" sz="2800" dirty="0" smtClean="0"/>
              <a:t> </a:t>
            </a:r>
            <a:r>
              <a:rPr lang="it-IT" sz="2800" dirty="0" err="1" smtClean="0"/>
              <a:t>becomes</a:t>
            </a:r>
            <a:r>
              <a:rPr lang="it-IT" sz="2800" dirty="0" smtClean="0"/>
              <a:t> </a:t>
            </a:r>
            <a:r>
              <a:rPr lang="it-IT" sz="2800" dirty="0" err="1" smtClean="0"/>
              <a:t>higher</a:t>
            </a:r>
            <a:r>
              <a:rPr lang="it-IT" sz="2800" dirty="0" smtClean="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741363" y="557213"/>
            <a:ext cx="8607425" cy="1258887"/>
          </a:xfrm>
        </p:spPr>
        <p:txBody>
          <a:bodyPr/>
          <a:lstStyle/>
          <a:p>
            <a:pPr eaLnBrk="1">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err="1" smtClean="0"/>
              <a:t>Accident</a:t>
            </a:r>
            <a:r>
              <a:rPr lang="it-IT" dirty="0" smtClean="0"/>
              <a:t> </a:t>
            </a:r>
            <a:r>
              <a:rPr lang="it-IT" dirty="0" err="1" smtClean="0"/>
              <a:t>classification</a:t>
            </a:r>
            <a:endParaRPr lang="it-IT" dirty="0" smtClean="0"/>
          </a:p>
        </p:txBody>
      </p:sp>
      <p:sp>
        <p:nvSpPr>
          <p:cNvPr id="17411" name="Rectangle 2"/>
          <p:cNvSpPr>
            <a:spLocks noGrp="1" noChangeArrowheads="1"/>
          </p:cNvSpPr>
          <p:nvPr>
            <p:ph type="body" idx="1"/>
          </p:nvPr>
        </p:nvSpPr>
        <p:spPr>
          <a:xfrm>
            <a:off x="741363" y="2101850"/>
            <a:ext cx="8607425" cy="4760913"/>
          </a:xfrm>
        </p:spPr>
        <p:txBody>
          <a:bodyPr/>
          <a:lstStyle/>
          <a:p>
            <a:pPr marL="341313" indent="-341313" eaLnBrk="1">
              <a:lnSpc>
                <a:spcPct val="83000"/>
              </a:lnSpc>
              <a:tabLst>
                <a:tab pos="357188"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Lst>
            </a:pPr>
            <a:r>
              <a:rPr lang="it-IT" sz="2400" dirty="0" smtClean="0"/>
              <a:t>W. M. Heinrich, </a:t>
            </a:r>
            <a:r>
              <a:rPr lang="it-IT" sz="2400" dirty="0" err="1" smtClean="0"/>
              <a:t>an</a:t>
            </a:r>
            <a:r>
              <a:rPr lang="it-IT" sz="2400" dirty="0" smtClean="0"/>
              <a:t> industrial </a:t>
            </a:r>
            <a:r>
              <a:rPr lang="it-IT" sz="2400" dirty="0" err="1" smtClean="0"/>
              <a:t>safety</a:t>
            </a:r>
            <a:r>
              <a:rPr lang="it-IT" sz="2400" dirty="0" smtClean="0"/>
              <a:t> </a:t>
            </a:r>
            <a:r>
              <a:rPr lang="it-IT" sz="2400" dirty="0" err="1" smtClean="0"/>
              <a:t>pioneer</a:t>
            </a:r>
            <a:r>
              <a:rPr lang="it-IT" sz="2400" dirty="0" smtClean="0"/>
              <a:t>,</a:t>
            </a:r>
            <a:r>
              <a:rPr lang="it-IT" sz="2400" dirty="0" err="1" smtClean="0"/>
              <a:t>collected</a:t>
            </a:r>
            <a:r>
              <a:rPr lang="it-IT" sz="2400" dirty="0" smtClean="0"/>
              <a:t> </a:t>
            </a:r>
            <a:r>
              <a:rPr lang="it-IT" sz="2400" dirty="0" err="1" smtClean="0"/>
              <a:t>an</a:t>
            </a:r>
            <a:r>
              <a:rPr lang="it-IT" sz="2400" dirty="0" smtClean="0"/>
              <a:t> </a:t>
            </a:r>
            <a:r>
              <a:rPr lang="it-IT" sz="2400" dirty="0" err="1" smtClean="0"/>
              <a:t>huge</a:t>
            </a:r>
            <a:r>
              <a:rPr lang="it-IT" sz="2400" dirty="0" smtClean="0"/>
              <a:t> mass </a:t>
            </a:r>
            <a:r>
              <a:rPr lang="it-IT" sz="2400" dirty="0" err="1" smtClean="0"/>
              <a:t>of</a:t>
            </a:r>
            <a:r>
              <a:rPr lang="it-IT" sz="2400" dirty="0" smtClean="0"/>
              <a:t> data </a:t>
            </a:r>
            <a:r>
              <a:rPr lang="it-IT" sz="2400" dirty="0" err="1" smtClean="0"/>
              <a:t>regarding</a:t>
            </a:r>
            <a:r>
              <a:rPr lang="it-IT" sz="2400" dirty="0" smtClean="0"/>
              <a:t> </a:t>
            </a:r>
            <a:r>
              <a:rPr lang="it-IT" sz="2400" dirty="0" err="1" smtClean="0"/>
              <a:t>thousands</a:t>
            </a:r>
            <a:r>
              <a:rPr lang="it-IT" sz="2400" dirty="0" smtClean="0"/>
              <a:t> </a:t>
            </a:r>
            <a:r>
              <a:rPr lang="it-IT" sz="2400" dirty="0" err="1" smtClean="0"/>
              <a:t>of</a:t>
            </a:r>
            <a:r>
              <a:rPr lang="it-IT" sz="2400" dirty="0" smtClean="0"/>
              <a:t> industrial </a:t>
            </a:r>
            <a:r>
              <a:rPr lang="it-IT" sz="2400" dirty="0" err="1" smtClean="0"/>
              <a:t>accidents</a:t>
            </a:r>
            <a:r>
              <a:rPr lang="it-IT" sz="2400" dirty="0" smtClean="0"/>
              <a:t> and </a:t>
            </a:r>
            <a:r>
              <a:rPr lang="it-IT" sz="2400" dirty="0" err="1" smtClean="0"/>
              <a:t>he</a:t>
            </a:r>
            <a:r>
              <a:rPr lang="it-IT" sz="2400" dirty="0" smtClean="0"/>
              <a:t> </a:t>
            </a:r>
            <a:r>
              <a:rPr lang="it-IT" sz="2400" dirty="0" err="1" smtClean="0"/>
              <a:t>classified</a:t>
            </a:r>
            <a:r>
              <a:rPr lang="it-IT" sz="2400" dirty="0" smtClean="0"/>
              <a:t> </a:t>
            </a:r>
            <a:r>
              <a:rPr lang="it-IT" sz="2400" dirty="0" err="1" smtClean="0"/>
              <a:t>them</a:t>
            </a:r>
            <a:r>
              <a:rPr lang="it-IT" sz="2400" dirty="0" smtClean="0"/>
              <a:t> </a:t>
            </a:r>
            <a:r>
              <a:rPr lang="it-IT" sz="2400" dirty="0" err="1" smtClean="0"/>
              <a:t>according</a:t>
            </a:r>
            <a:r>
              <a:rPr lang="it-IT" sz="2400" dirty="0" smtClean="0"/>
              <a:t> the </a:t>
            </a:r>
            <a:r>
              <a:rPr lang="it-IT" sz="2400" dirty="0" err="1" smtClean="0"/>
              <a:t>their</a:t>
            </a:r>
            <a:r>
              <a:rPr lang="it-IT" sz="2400" dirty="0" smtClean="0"/>
              <a:t> </a:t>
            </a:r>
            <a:r>
              <a:rPr lang="it-IT" sz="2400" dirty="0" err="1" smtClean="0"/>
              <a:t>gravity</a:t>
            </a:r>
            <a:r>
              <a:rPr lang="it-IT" sz="2400" dirty="0" smtClean="0"/>
              <a:t>:</a:t>
            </a:r>
          </a:p>
          <a:p>
            <a:pPr marL="741363" lvl="1" indent="-284163" eaLnBrk="1">
              <a:lnSpc>
                <a:spcPct val="83000"/>
              </a:lnSpc>
              <a:tabLst>
                <a:tab pos="357188"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Lst>
            </a:pPr>
            <a:r>
              <a:rPr lang="it-IT" sz="2000" b="1" dirty="0" err="1" smtClean="0"/>
              <a:t>Anomalous</a:t>
            </a:r>
            <a:r>
              <a:rPr lang="it-IT" sz="2000" b="1" dirty="0" smtClean="0"/>
              <a:t> </a:t>
            </a:r>
            <a:r>
              <a:rPr lang="it-IT" sz="2000" b="1" dirty="0" err="1" smtClean="0"/>
              <a:t>Occurrence</a:t>
            </a:r>
            <a:r>
              <a:rPr lang="it-IT" sz="2000" dirty="0" smtClean="0"/>
              <a:t>: </a:t>
            </a:r>
            <a:r>
              <a:rPr lang="it-IT" sz="2000" dirty="0" err="1" smtClean="0"/>
              <a:t>it</a:t>
            </a:r>
            <a:r>
              <a:rPr lang="it-IT" sz="2000" dirty="0" smtClean="0"/>
              <a:t> </a:t>
            </a:r>
            <a:r>
              <a:rPr lang="it-IT" sz="2000" dirty="0" err="1" smtClean="0"/>
              <a:t>is</a:t>
            </a:r>
            <a:r>
              <a:rPr lang="it-IT" sz="2000" dirty="0" smtClean="0"/>
              <a:t> </a:t>
            </a:r>
            <a:r>
              <a:rPr lang="it-IT" sz="2000" dirty="0" err="1" smtClean="0"/>
              <a:t>an</a:t>
            </a:r>
            <a:r>
              <a:rPr lang="it-IT" sz="2000" dirty="0" smtClean="0"/>
              <a:t> </a:t>
            </a:r>
            <a:r>
              <a:rPr lang="it-IT" sz="2000" dirty="0" err="1" smtClean="0"/>
              <a:t>event</a:t>
            </a:r>
            <a:r>
              <a:rPr lang="it-IT" sz="2000" dirty="0" smtClean="0"/>
              <a:t> </a:t>
            </a:r>
            <a:r>
              <a:rPr lang="it-IT" sz="2000" dirty="0" err="1" smtClean="0"/>
              <a:t>that</a:t>
            </a:r>
            <a:r>
              <a:rPr lang="it-IT" sz="2000" dirty="0" smtClean="0"/>
              <a:t> </a:t>
            </a:r>
            <a:r>
              <a:rPr lang="it-IT" sz="2000" dirty="0" err="1" smtClean="0"/>
              <a:t>have</a:t>
            </a:r>
            <a:r>
              <a:rPr lang="it-IT" sz="2000" dirty="0" smtClean="0"/>
              <a:t> the </a:t>
            </a:r>
            <a:r>
              <a:rPr lang="it-IT" sz="2000" dirty="0" err="1" smtClean="0"/>
              <a:t>same</a:t>
            </a:r>
            <a:r>
              <a:rPr lang="it-IT" sz="2000" dirty="0" smtClean="0"/>
              <a:t> </a:t>
            </a:r>
            <a:r>
              <a:rPr lang="it-IT" sz="2000" dirty="0" err="1" smtClean="0"/>
              <a:t>causality</a:t>
            </a:r>
            <a:r>
              <a:rPr lang="it-IT" sz="2000" dirty="0" smtClean="0"/>
              <a:t> </a:t>
            </a:r>
            <a:r>
              <a:rPr lang="it-IT" sz="2000" dirty="0" err="1" smtClean="0"/>
              <a:t>dynamics</a:t>
            </a:r>
            <a:r>
              <a:rPr lang="it-IT" sz="2000" dirty="0" smtClean="0"/>
              <a:t> </a:t>
            </a:r>
            <a:r>
              <a:rPr lang="it-IT" sz="2000" dirty="0" err="1" smtClean="0"/>
              <a:t>of</a:t>
            </a:r>
            <a:r>
              <a:rPr lang="it-IT" sz="2000" dirty="0" smtClean="0"/>
              <a:t> </a:t>
            </a:r>
            <a:r>
              <a:rPr lang="it-IT" sz="2000" dirty="0" err="1" smtClean="0"/>
              <a:t>an</a:t>
            </a:r>
            <a:r>
              <a:rPr lang="it-IT" sz="2000" dirty="0" smtClean="0"/>
              <a:t> </a:t>
            </a:r>
            <a:r>
              <a:rPr lang="it-IT" sz="2000" dirty="0" err="1" smtClean="0"/>
              <a:t>accident</a:t>
            </a:r>
            <a:r>
              <a:rPr lang="it-IT" sz="2000" dirty="0" smtClean="0"/>
              <a:t>, </a:t>
            </a:r>
            <a:r>
              <a:rPr lang="it-IT" sz="2000" dirty="0" err="1" smtClean="0"/>
              <a:t>but</a:t>
            </a:r>
            <a:r>
              <a:rPr lang="it-IT" sz="2000" dirty="0" smtClean="0"/>
              <a:t> </a:t>
            </a:r>
            <a:r>
              <a:rPr lang="it-IT" sz="2000" dirty="0" err="1" smtClean="0"/>
              <a:t>it</a:t>
            </a:r>
            <a:r>
              <a:rPr lang="it-IT" sz="2000" dirty="0" smtClean="0"/>
              <a:t> </a:t>
            </a:r>
            <a:r>
              <a:rPr lang="it-IT" sz="2000" dirty="0" err="1" smtClean="0"/>
              <a:t>will</a:t>
            </a:r>
            <a:r>
              <a:rPr lang="it-IT" sz="2000" dirty="0" smtClean="0"/>
              <a:t> </a:t>
            </a:r>
            <a:r>
              <a:rPr lang="it-IT" sz="2000" dirty="0" err="1" smtClean="0"/>
              <a:t>not</a:t>
            </a:r>
            <a:r>
              <a:rPr lang="it-IT" sz="2000" dirty="0" smtClean="0"/>
              <a:t> </a:t>
            </a:r>
            <a:r>
              <a:rPr lang="it-IT" sz="2000" dirty="0" err="1" smtClean="0"/>
              <a:t>provoke</a:t>
            </a:r>
            <a:r>
              <a:rPr lang="it-IT" sz="2000" dirty="0" smtClean="0"/>
              <a:t> </a:t>
            </a:r>
            <a:r>
              <a:rPr lang="it-IT" sz="2000" dirty="0" err="1" smtClean="0"/>
              <a:t>physical</a:t>
            </a:r>
            <a:r>
              <a:rPr lang="it-IT" sz="2000" dirty="0" smtClean="0"/>
              <a:t> </a:t>
            </a:r>
            <a:r>
              <a:rPr lang="it-IT" sz="2000" dirty="0" err="1" smtClean="0"/>
              <a:t>damage</a:t>
            </a:r>
            <a:r>
              <a:rPr lang="it-IT" sz="2000" dirty="0" smtClean="0"/>
              <a:t> or </a:t>
            </a:r>
            <a:r>
              <a:rPr lang="it-IT" sz="2000" dirty="0" err="1" smtClean="0"/>
              <a:t>injury</a:t>
            </a:r>
            <a:r>
              <a:rPr lang="it-IT" sz="2000" dirty="0" smtClean="0"/>
              <a:t>, and </a:t>
            </a:r>
            <a:r>
              <a:rPr lang="it-IT" sz="2000" dirty="0" err="1" smtClean="0"/>
              <a:t>that</a:t>
            </a:r>
            <a:r>
              <a:rPr lang="it-IT" sz="2000" dirty="0" smtClean="0"/>
              <a:t> </a:t>
            </a:r>
            <a:r>
              <a:rPr lang="it-IT" sz="2000" b="1" i="1" dirty="0" err="1" smtClean="0"/>
              <a:t>is</a:t>
            </a:r>
            <a:r>
              <a:rPr lang="it-IT" sz="2000" b="1" i="1" dirty="0" smtClean="0"/>
              <a:t> </a:t>
            </a:r>
            <a:r>
              <a:rPr lang="it-IT" sz="2000" b="1" i="1" dirty="0" err="1" smtClean="0"/>
              <a:t>not</a:t>
            </a:r>
            <a:r>
              <a:rPr lang="it-IT" sz="2000" b="1" i="1" dirty="0" smtClean="0"/>
              <a:t> </a:t>
            </a:r>
            <a:r>
              <a:rPr lang="it-IT" sz="2000" b="1" i="1" dirty="0" err="1" smtClean="0"/>
              <a:t>recognized</a:t>
            </a:r>
            <a:r>
              <a:rPr lang="it-IT" sz="2000" b="1" i="1" dirty="0" smtClean="0"/>
              <a:t> </a:t>
            </a:r>
            <a:r>
              <a:rPr lang="it-IT" sz="2000" b="1" i="1" dirty="0" err="1" smtClean="0"/>
              <a:t>as</a:t>
            </a:r>
            <a:r>
              <a:rPr lang="it-IT" sz="2000" b="1" i="1" dirty="0" smtClean="0"/>
              <a:t> </a:t>
            </a:r>
            <a:r>
              <a:rPr lang="it-IT" sz="2000" b="1" i="1" dirty="0" err="1" smtClean="0"/>
              <a:t>dangeorus</a:t>
            </a:r>
            <a:endParaRPr lang="it-IT" sz="2000" b="1" i="1" dirty="0" smtClean="0"/>
          </a:p>
          <a:p>
            <a:pPr marL="741363" lvl="1" indent="-284163" eaLnBrk="1">
              <a:lnSpc>
                <a:spcPct val="83000"/>
              </a:lnSpc>
              <a:tabLst>
                <a:tab pos="357188"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Lst>
            </a:pPr>
            <a:r>
              <a:rPr lang="it-IT" sz="2000" b="1" dirty="0" err="1" smtClean="0"/>
              <a:t>Hazard</a:t>
            </a:r>
            <a:r>
              <a:rPr lang="it-IT" sz="2000" dirty="0" smtClean="0"/>
              <a:t>: </a:t>
            </a:r>
            <a:r>
              <a:rPr lang="it-IT" sz="2000" dirty="0" err="1" smtClean="0"/>
              <a:t>it</a:t>
            </a:r>
            <a:r>
              <a:rPr lang="it-IT" sz="2000" dirty="0" smtClean="0"/>
              <a:t> </a:t>
            </a:r>
            <a:r>
              <a:rPr lang="it-IT" sz="2000" dirty="0" err="1" smtClean="0"/>
              <a:t>is</a:t>
            </a:r>
            <a:r>
              <a:rPr lang="it-IT" sz="2000" dirty="0" smtClean="0"/>
              <a:t> </a:t>
            </a:r>
            <a:r>
              <a:rPr lang="it-IT" sz="2000" dirty="0" err="1" smtClean="0"/>
              <a:t>an</a:t>
            </a:r>
            <a:r>
              <a:rPr lang="it-IT" sz="2000" dirty="0" smtClean="0"/>
              <a:t> </a:t>
            </a:r>
            <a:r>
              <a:rPr lang="it-IT" sz="2000" dirty="0" err="1" smtClean="0"/>
              <a:t>event</a:t>
            </a:r>
            <a:r>
              <a:rPr lang="it-IT" sz="2000" dirty="0" smtClean="0"/>
              <a:t> </a:t>
            </a:r>
            <a:r>
              <a:rPr lang="it-IT" sz="2000" dirty="0" err="1" smtClean="0"/>
              <a:t>that</a:t>
            </a:r>
            <a:r>
              <a:rPr lang="it-IT" sz="2000" dirty="0" smtClean="0"/>
              <a:t> </a:t>
            </a:r>
            <a:r>
              <a:rPr lang="it-IT" sz="2000" dirty="0" err="1" smtClean="0"/>
              <a:t>have</a:t>
            </a:r>
            <a:r>
              <a:rPr lang="it-IT" sz="2000" dirty="0" smtClean="0"/>
              <a:t> the </a:t>
            </a:r>
            <a:r>
              <a:rPr lang="it-IT" sz="2000" dirty="0" err="1" smtClean="0"/>
              <a:t>same</a:t>
            </a:r>
            <a:r>
              <a:rPr lang="it-IT" sz="2000" dirty="0" smtClean="0"/>
              <a:t> </a:t>
            </a:r>
            <a:r>
              <a:rPr lang="it-IT" sz="2000" dirty="0" err="1" smtClean="0"/>
              <a:t>causality</a:t>
            </a:r>
            <a:r>
              <a:rPr lang="it-IT" sz="2000" dirty="0" smtClean="0"/>
              <a:t> </a:t>
            </a:r>
            <a:r>
              <a:rPr lang="it-IT" sz="2000" dirty="0" err="1" smtClean="0"/>
              <a:t>dynamics</a:t>
            </a:r>
            <a:r>
              <a:rPr lang="it-IT" sz="2000" dirty="0" smtClean="0"/>
              <a:t> </a:t>
            </a:r>
            <a:r>
              <a:rPr lang="it-IT" sz="2000" dirty="0" err="1" smtClean="0"/>
              <a:t>of</a:t>
            </a:r>
            <a:r>
              <a:rPr lang="it-IT" sz="2000" dirty="0" smtClean="0"/>
              <a:t> </a:t>
            </a:r>
            <a:r>
              <a:rPr lang="it-IT" sz="2000" dirty="0" err="1" smtClean="0"/>
              <a:t>an</a:t>
            </a:r>
            <a:r>
              <a:rPr lang="it-IT" sz="2000" dirty="0" smtClean="0"/>
              <a:t> </a:t>
            </a:r>
            <a:r>
              <a:rPr lang="it-IT" sz="2000" dirty="0" err="1" smtClean="0"/>
              <a:t>accident</a:t>
            </a:r>
            <a:r>
              <a:rPr lang="it-IT" sz="2000" dirty="0" smtClean="0"/>
              <a:t>, </a:t>
            </a:r>
            <a:r>
              <a:rPr lang="it-IT" sz="2000" dirty="0" err="1" smtClean="0"/>
              <a:t>but</a:t>
            </a:r>
            <a:r>
              <a:rPr lang="it-IT" sz="2000" dirty="0" smtClean="0"/>
              <a:t> </a:t>
            </a:r>
            <a:r>
              <a:rPr lang="it-IT" sz="2000" dirty="0" err="1" smtClean="0"/>
              <a:t>it</a:t>
            </a:r>
            <a:r>
              <a:rPr lang="it-IT" sz="2000" dirty="0" smtClean="0"/>
              <a:t> </a:t>
            </a:r>
            <a:r>
              <a:rPr lang="it-IT" sz="2000" dirty="0" err="1" smtClean="0"/>
              <a:t>will</a:t>
            </a:r>
            <a:r>
              <a:rPr lang="it-IT" sz="2000" dirty="0" smtClean="0"/>
              <a:t> </a:t>
            </a:r>
            <a:r>
              <a:rPr lang="it-IT" sz="2000" dirty="0" err="1" smtClean="0"/>
              <a:t>not</a:t>
            </a:r>
            <a:r>
              <a:rPr lang="it-IT" sz="2000" dirty="0" smtClean="0"/>
              <a:t> </a:t>
            </a:r>
            <a:r>
              <a:rPr lang="it-IT" sz="2000" dirty="0" err="1" smtClean="0"/>
              <a:t>provoke</a:t>
            </a:r>
            <a:r>
              <a:rPr lang="it-IT" sz="2000" dirty="0" smtClean="0"/>
              <a:t> </a:t>
            </a:r>
            <a:r>
              <a:rPr lang="it-IT" sz="2000" dirty="0" err="1" smtClean="0"/>
              <a:t>physical</a:t>
            </a:r>
            <a:r>
              <a:rPr lang="it-IT" sz="2000" dirty="0" smtClean="0"/>
              <a:t> </a:t>
            </a:r>
            <a:r>
              <a:rPr lang="it-IT" sz="2000" dirty="0" err="1" smtClean="0"/>
              <a:t>damage</a:t>
            </a:r>
            <a:r>
              <a:rPr lang="it-IT" sz="2000" dirty="0" smtClean="0"/>
              <a:t> or </a:t>
            </a:r>
            <a:r>
              <a:rPr lang="it-IT" sz="2000" dirty="0" err="1" smtClean="0"/>
              <a:t>injury</a:t>
            </a:r>
            <a:r>
              <a:rPr lang="it-IT" sz="2000" dirty="0" smtClean="0"/>
              <a:t>, and </a:t>
            </a:r>
            <a:r>
              <a:rPr lang="it-IT" sz="2000" dirty="0" err="1" smtClean="0"/>
              <a:t>that</a:t>
            </a:r>
            <a:r>
              <a:rPr lang="it-IT" sz="2000" dirty="0" smtClean="0"/>
              <a:t> </a:t>
            </a:r>
            <a:r>
              <a:rPr lang="it-IT" sz="2000" b="1" i="1" dirty="0" err="1" smtClean="0"/>
              <a:t>is</a:t>
            </a:r>
            <a:r>
              <a:rPr lang="it-IT" sz="2000" b="1" i="1" dirty="0" smtClean="0"/>
              <a:t> </a:t>
            </a:r>
            <a:r>
              <a:rPr lang="it-IT" sz="2000" b="1" i="1" dirty="0" err="1" smtClean="0"/>
              <a:t>recognized</a:t>
            </a:r>
            <a:r>
              <a:rPr lang="it-IT" sz="2000" b="1" i="1" dirty="0" smtClean="0"/>
              <a:t> </a:t>
            </a:r>
            <a:r>
              <a:rPr lang="it-IT" sz="2000" b="1" i="1" dirty="0" err="1" smtClean="0"/>
              <a:t>as</a:t>
            </a:r>
            <a:r>
              <a:rPr lang="it-IT" sz="2000" b="1" i="1" dirty="0" smtClean="0"/>
              <a:t> </a:t>
            </a:r>
            <a:r>
              <a:rPr lang="it-IT" sz="2000" b="1" i="1" dirty="0" err="1" smtClean="0"/>
              <a:t>dangeorus</a:t>
            </a:r>
            <a:endParaRPr lang="it-IT" sz="2000" b="1" i="1" dirty="0" smtClean="0"/>
          </a:p>
          <a:p>
            <a:pPr marL="741363" lvl="1" indent="-284163" eaLnBrk="1">
              <a:lnSpc>
                <a:spcPct val="83000"/>
              </a:lnSpc>
              <a:tabLst>
                <a:tab pos="357188"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Lst>
            </a:pPr>
            <a:r>
              <a:rPr lang="it-IT" sz="2000" b="1" dirty="0" err="1" smtClean="0"/>
              <a:t>Incident</a:t>
            </a:r>
            <a:r>
              <a:rPr lang="it-IT" sz="2000" dirty="0" smtClean="0"/>
              <a:t>:</a:t>
            </a:r>
            <a:r>
              <a:rPr lang="it-IT" sz="2000" i="1" dirty="0" smtClean="0"/>
              <a:t> </a:t>
            </a:r>
            <a:r>
              <a:rPr lang="it-IT" sz="2000" dirty="0" err="1" smtClean="0"/>
              <a:t>it</a:t>
            </a:r>
            <a:r>
              <a:rPr lang="it-IT" sz="2000" dirty="0" smtClean="0"/>
              <a:t> </a:t>
            </a:r>
            <a:r>
              <a:rPr lang="it-IT" sz="2000" dirty="0" err="1" smtClean="0"/>
              <a:t>is</a:t>
            </a:r>
            <a:r>
              <a:rPr lang="it-IT" sz="2000" dirty="0" smtClean="0"/>
              <a:t> </a:t>
            </a:r>
            <a:r>
              <a:rPr lang="it-IT" sz="2000" dirty="0" err="1" smtClean="0"/>
              <a:t>an</a:t>
            </a:r>
            <a:r>
              <a:rPr lang="it-IT" sz="2000" dirty="0" smtClean="0"/>
              <a:t> </a:t>
            </a:r>
            <a:r>
              <a:rPr lang="it-IT" sz="2000" dirty="0" err="1" smtClean="0"/>
              <a:t>event</a:t>
            </a:r>
            <a:r>
              <a:rPr lang="it-IT" sz="2000" dirty="0" smtClean="0"/>
              <a:t> </a:t>
            </a:r>
            <a:r>
              <a:rPr lang="it-IT" sz="2000" dirty="0" err="1" smtClean="0"/>
              <a:t>that</a:t>
            </a:r>
            <a:r>
              <a:rPr lang="it-IT" sz="2000" dirty="0" smtClean="0"/>
              <a:t> </a:t>
            </a:r>
            <a:r>
              <a:rPr lang="it-IT" sz="2000" dirty="0" err="1" smtClean="0"/>
              <a:t>provoke</a:t>
            </a:r>
            <a:r>
              <a:rPr lang="it-IT" sz="2000" dirty="0" smtClean="0"/>
              <a:t> </a:t>
            </a:r>
            <a:r>
              <a:rPr lang="it-IT" sz="2000" dirty="0" err="1" smtClean="0"/>
              <a:t>physical</a:t>
            </a:r>
            <a:r>
              <a:rPr lang="it-IT" sz="2000" dirty="0" smtClean="0"/>
              <a:t> </a:t>
            </a:r>
            <a:r>
              <a:rPr lang="it-IT" sz="2000" dirty="0" err="1" smtClean="0"/>
              <a:t>damage</a:t>
            </a:r>
            <a:r>
              <a:rPr lang="it-IT" sz="2000" dirty="0" smtClean="0"/>
              <a:t> or </a:t>
            </a:r>
            <a:r>
              <a:rPr lang="it-IT" sz="2000" dirty="0" err="1" smtClean="0"/>
              <a:t>injury</a:t>
            </a:r>
            <a:r>
              <a:rPr lang="it-IT" sz="2000" dirty="0" smtClean="0"/>
              <a:t> </a:t>
            </a:r>
            <a:r>
              <a:rPr lang="it-IT" sz="2000" dirty="0" err="1" smtClean="0"/>
              <a:t>of</a:t>
            </a:r>
            <a:r>
              <a:rPr lang="it-IT" sz="2000" dirty="0" smtClean="0"/>
              <a:t> low </a:t>
            </a:r>
            <a:r>
              <a:rPr lang="it-IT" sz="2000" dirty="0" err="1" smtClean="0"/>
              <a:t>entity</a:t>
            </a:r>
            <a:endParaRPr lang="it-IT" sz="2000" dirty="0" smtClean="0"/>
          </a:p>
          <a:p>
            <a:pPr marL="741363" lvl="1" indent="-284163" eaLnBrk="1">
              <a:lnSpc>
                <a:spcPct val="83000"/>
              </a:lnSpc>
              <a:tabLst>
                <a:tab pos="357188"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Lst>
            </a:pPr>
            <a:r>
              <a:rPr lang="it-IT" sz="2000" b="1" dirty="0" err="1" smtClean="0"/>
              <a:t>Accident</a:t>
            </a:r>
            <a:r>
              <a:rPr lang="it-IT" sz="2000" dirty="0" smtClean="0"/>
              <a:t>: </a:t>
            </a:r>
            <a:r>
              <a:rPr lang="it-IT" sz="2000" dirty="0" err="1" smtClean="0"/>
              <a:t>it</a:t>
            </a:r>
            <a:r>
              <a:rPr lang="it-IT" sz="2000" dirty="0" smtClean="0"/>
              <a:t> </a:t>
            </a:r>
            <a:r>
              <a:rPr lang="it-IT" sz="2000" dirty="0" err="1" smtClean="0"/>
              <a:t>is</a:t>
            </a:r>
            <a:r>
              <a:rPr lang="it-IT" sz="2000" dirty="0" smtClean="0"/>
              <a:t> </a:t>
            </a:r>
            <a:r>
              <a:rPr lang="it-IT" sz="2000" dirty="0" err="1" smtClean="0"/>
              <a:t>an</a:t>
            </a:r>
            <a:r>
              <a:rPr lang="it-IT" sz="2000" dirty="0" smtClean="0"/>
              <a:t> </a:t>
            </a:r>
            <a:r>
              <a:rPr lang="it-IT" sz="2000" dirty="0" err="1" smtClean="0"/>
              <a:t>event</a:t>
            </a:r>
            <a:r>
              <a:rPr lang="it-IT" sz="2000" dirty="0" smtClean="0"/>
              <a:t> </a:t>
            </a:r>
            <a:r>
              <a:rPr lang="it-IT" sz="2000" dirty="0" err="1" smtClean="0"/>
              <a:t>that</a:t>
            </a:r>
            <a:r>
              <a:rPr lang="it-IT" sz="2000" dirty="0" smtClean="0"/>
              <a:t> </a:t>
            </a:r>
            <a:r>
              <a:rPr lang="it-IT" sz="2000" dirty="0" err="1" smtClean="0"/>
              <a:t>provoke</a:t>
            </a:r>
            <a:r>
              <a:rPr lang="it-IT" sz="2000" dirty="0" smtClean="0"/>
              <a:t> severe </a:t>
            </a:r>
            <a:r>
              <a:rPr lang="it-IT" sz="2000" dirty="0" err="1" smtClean="0"/>
              <a:t>physical</a:t>
            </a:r>
            <a:r>
              <a:rPr lang="it-IT" sz="2000" dirty="0" smtClean="0"/>
              <a:t> </a:t>
            </a:r>
            <a:r>
              <a:rPr lang="it-IT" sz="2000" dirty="0" err="1" smtClean="0"/>
              <a:t>damage</a:t>
            </a:r>
            <a:r>
              <a:rPr lang="it-IT" sz="2000" dirty="0" smtClean="0"/>
              <a:t> or </a:t>
            </a:r>
            <a:r>
              <a:rPr lang="it-IT" sz="2000" dirty="0" err="1" smtClean="0"/>
              <a:t>injury</a:t>
            </a:r>
            <a:r>
              <a:rPr lang="it-IT" sz="2000" dirty="0" smtClean="0"/>
              <a:t>, and </a:t>
            </a:r>
            <a:r>
              <a:rPr lang="it-IT" sz="2000" dirty="0" err="1" smtClean="0"/>
              <a:t>could</a:t>
            </a:r>
            <a:r>
              <a:rPr lang="it-IT" sz="2000" dirty="0" smtClean="0"/>
              <a:t> </a:t>
            </a:r>
            <a:r>
              <a:rPr lang="it-IT" sz="2000" dirty="0" err="1" smtClean="0"/>
              <a:t>result</a:t>
            </a:r>
            <a:r>
              <a:rPr lang="it-IT" sz="2000" dirty="0" smtClean="0"/>
              <a:t> in </a:t>
            </a:r>
            <a:r>
              <a:rPr lang="it-IT" sz="2000" dirty="0" err="1" smtClean="0"/>
              <a:t>death</a:t>
            </a:r>
            <a:endParaRPr lang="it-IT" sz="2000"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p:cNvSpPr>
            <a:spLocks noGrp="1"/>
          </p:cNvSpPr>
          <p:nvPr>
            <p:ph type="title"/>
          </p:nvPr>
        </p:nvSpPr>
        <p:spPr/>
        <p:txBody>
          <a:bodyPr/>
          <a:lstStyle/>
          <a:p>
            <a:r>
              <a:rPr lang="it-IT" dirty="0" err="1" smtClean="0"/>
              <a:t>Risk</a:t>
            </a:r>
            <a:endParaRPr lang="it-IT" dirty="0" smtClean="0"/>
          </a:p>
        </p:txBody>
      </p:sp>
      <p:sp>
        <p:nvSpPr>
          <p:cNvPr id="10243" name="Segnaposto contenuto 2"/>
          <p:cNvSpPr>
            <a:spLocks noGrp="1"/>
          </p:cNvSpPr>
          <p:nvPr>
            <p:ph idx="1"/>
          </p:nvPr>
        </p:nvSpPr>
        <p:spPr/>
        <p:txBody>
          <a:bodyPr/>
          <a:lstStyle/>
          <a:p>
            <a:r>
              <a:rPr lang="it-IT" b="1" dirty="0" err="1" smtClean="0">
                <a:solidFill>
                  <a:schemeClr val="tx1"/>
                </a:solidFill>
              </a:rPr>
              <a:t>Risk</a:t>
            </a:r>
            <a:r>
              <a:rPr lang="it-IT" dirty="0" smtClean="0">
                <a:solidFill>
                  <a:schemeClr val="tx1"/>
                </a:solidFill>
              </a:rPr>
              <a:t>: </a:t>
            </a:r>
            <a:r>
              <a:rPr lang="it-IT" dirty="0" err="1" smtClean="0">
                <a:solidFill>
                  <a:schemeClr val="tx1"/>
                </a:solidFill>
              </a:rPr>
              <a:t>It</a:t>
            </a:r>
            <a:r>
              <a:rPr lang="it-IT" dirty="0" smtClean="0">
                <a:solidFill>
                  <a:schemeClr val="tx1"/>
                </a:solidFill>
              </a:rPr>
              <a:t> </a:t>
            </a:r>
            <a:r>
              <a:rPr lang="it-IT" dirty="0" err="1" smtClean="0">
                <a:solidFill>
                  <a:schemeClr val="tx1"/>
                </a:solidFill>
              </a:rPr>
              <a:t>is</a:t>
            </a:r>
            <a:r>
              <a:rPr lang="it-IT" dirty="0" smtClean="0">
                <a:solidFill>
                  <a:schemeClr val="tx1"/>
                </a:solidFill>
              </a:rPr>
              <a:t> the </a:t>
            </a:r>
            <a:r>
              <a:rPr lang="it-IT" dirty="0" err="1" smtClean="0">
                <a:solidFill>
                  <a:schemeClr val="tx1"/>
                </a:solidFill>
              </a:rPr>
              <a:t>likelihood</a:t>
            </a:r>
            <a:r>
              <a:rPr lang="it-IT" dirty="0" smtClean="0">
                <a:solidFill>
                  <a:schemeClr val="tx1"/>
                </a:solidFill>
              </a:rPr>
              <a:t> </a:t>
            </a:r>
            <a:r>
              <a:rPr lang="it-IT" dirty="0" err="1" smtClean="0">
                <a:solidFill>
                  <a:schemeClr val="tx1"/>
                </a:solidFill>
              </a:rPr>
              <a:t>that</a:t>
            </a:r>
            <a:r>
              <a:rPr lang="it-IT" dirty="0" smtClean="0">
                <a:solidFill>
                  <a:schemeClr val="tx1"/>
                </a:solidFill>
              </a:rPr>
              <a:t> a </a:t>
            </a:r>
            <a:r>
              <a:rPr lang="it-IT" dirty="0" err="1" smtClean="0">
                <a:solidFill>
                  <a:schemeClr val="tx1"/>
                </a:solidFill>
              </a:rPr>
              <a:t>hazard</a:t>
            </a:r>
            <a:r>
              <a:rPr lang="it-IT" dirty="0" smtClean="0">
                <a:solidFill>
                  <a:schemeClr val="tx1"/>
                </a:solidFill>
              </a:rPr>
              <a:t> </a:t>
            </a:r>
            <a:r>
              <a:rPr lang="it-IT" dirty="0" err="1" smtClean="0">
                <a:solidFill>
                  <a:schemeClr val="tx1"/>
                </a:solidFill>
              </a:rPr>
              <a:t>will</a:t>
            </a:r>
            <a:r>
              <a:rPr lang="it-IT" dirty="0" smtClean="0">
                <a:solidFill>
                  <a:schemeClr val="tx1"/>
                </a:solidFill>
              </a:rPr>
              <a:t> </a:t>
            </a:r>
            <a:r>
              <a:rPr lang="it-IT" dirty="0" err="1" smtClean="0">
                <a:solidFill>
                  <a:schemeClr val="tx1"/>
                </a:solidFill>
              </a:rPr>
              <a:t>actually</a:t>
            </a:r>
            <a:r>
              <a:rPr lang="it-IT" dirty="0" smtClean="0">
                <a:solidFill>
                  <a:schemeClr val="tx1"/>
                </a:solidFill>
              </a:rPr>
              <a:t> cause </a:t>
            </a:r>
            <a:r>
              <a:rPr lang="it-IT" dirty="0" err="1" smtClean="0">
                <a:solidFill>
                  <a:schemeClr val="tx1"/>
                </a:solidFill>
              </a:rPr>
              <a:t>its</a:t>
            </a:r>
            <a:r>
              <a:rPr lang="it-IT" dirty="0" smtClean="0">
                <a:solidFill>
                  <a:schemeClr val="tx1"/>
                </a:solidFill>
              </a:rPr>
              <a:t> </a:t>
            </a:r>
            <a:r>
              <a:rPr lang="it-IT" dirty="0" err="1" smtClean="0">
                <a:solidFill>
                  <a:schemeClr val="tx1"/>
                </a:solidFill>
              </a:rPr>
              <a:t>adverse</a:t>
            </a:r>
            <a:r>
              <a:rPr lang="it-IT" dirty="0" smtClean="0">
                <a:solidFill>
                  <a:schemeClr val="tx1"/>
                </a:solidFill>
              </a:rPr>
              <a:t> </a:t>
            </a:r>
            <a:r>
              <a:rPr lang="it-IT" dirty="0" err="1" smtClean="0">
                <a:solidFill>
                  <a:schemeClr val="tx1"/>
                </a:solidFill>
              </a:rPr>
              <a:t>effects</a:t>
            </a:r>
            <a:r>
              <a:rPr lang="it-IT" dirty="0" smtClean="0">
                <a:solidFill>
                  <a:schemeClr val="tx1"/>
                </a:solidFill>
              </a:rPr>
              <a:t>, </a:t>
            </a:r>
            <a:r>
              <a:rPr lang="it-IT" dirty="0" err="1" smtClean="0">
                <a:solidFill>
                  <a:schemeClr val="tx1"/>
                </a:solidFill>
              </a:rPr>
              <a:t>together</a:t>
            </a:r>
            <a:r>
              <a:rPr lang="it-IT" dirty="0" smtClean="0">
                <a:solidFill>
                  <a:schemeClr val="tx1"/>
                </a:solidFill>
              </a:rPr>
              <a:t> </a:t>
            </a:r>
            <a:r>
              <a:rPr lang="it-IT" dirty="0" err="1" smtClean="0">
                <a:solidFill>
                  <a:schemeClr val="tx1"/>
                </a:solidFill>
              </a:rPr>
              <a:t>with</a:t>
            </a:r>
            <a:r>
              <a:rPr lang="it-IT" dirty="0" smtClean="0">
                <a:solidFill>
                  <a:schemeClr val="tx1"/>
                </a:solidFill>
              </a:rPr>
              <a:t> a </a:t>
            </a:r>
            <a:r>
              <a:rPr lang="it-IT" dirty="0" err="1" smtClean="0">
                <a:solidFill>
                  <a:schemeClr val="tx1"/>
                </a:solidFill>
              </a:rPr>
              <a:t>measure</a:t>
            </a:r>
            <a:r>
              <a:rPr lang="it-IT" dirty="0" smtClean="0">
                <a:solidFill>
                  <a:schemeClr val="tx1"/>
                </a:solidFill>
              </a:rPr>
              <a:t> </a:t>
            </a:r>
            <a:r>
              <a:rPr lang="it-IT" dirty="0" err="1" smtClean="0">
                <a:solidFill>
                  <a:schemeClr val="tx1"/>
                </a:solidFill>
              </a:rPr>
              <a:t>of</a:t>
            </a:r>
            <a:r>
              <a:rPr lang="it-IT" dirty="0" smtClean="0">
                <a:solidFill>
                  <a:schemeClr val="tx1"/>
                </a:solidFill>
              </a:rPr>
              <a:t> the </a:t>
            </a:r>
            <a:r>
              <a:rPr lang="it-IT" dirty="0" err="1" smtClean="0">
                <a:solidFill>
                  <a:schemeClr val="tx1"/>
                </a:solidFill>
              </a:rPr>
              <a:t>effect</a:t>
            </a:r>
            <a:r>
              <a:rPr lang="it-IT" dirty="0" smtClean="0"/>
              <a:t>.</a:t>
            </a:r>
          </a:p>
          <a:p>
            <a:pPr>
              <a:buNone/>
            </a:pPr>
            <a:r>
              <a:rPr lang="it-IT" dirty="0" smtClean="0"/>
              <a:t> </a:t>
            </a:r>
          </a:p>
          <a:p>
            <a:r>
              <a:rPr lang="it-IT" dirty="0" err="1" smtClean="0"/>
              <a:t>Risk</a:t>
            </a:r>
            <a:r>
              <a:rPr lang="it-IT" dirty="0" smtClean="0"/>
              <a:t> </a:t>
            </a:r>
            <a:r>
              <a:rPr lang="it-IT" dirty="0" err="1" smtClean="0"/>
              <a:t>concern</a:t>
            </a:r>
            <a:r>
              <a:rPr lang="it-IT" dirty="0" smtClean="0"/>
              <a:t> </a:t>
            </a:r>
            <a:r>
              <a:rPr lang="it-IT" dirty="0" err="1" smtClean="0"/>
              <a:t>about</a:t>
            </a:r>
            <a:r>
              <a:rPr lang="it-IT" dirty="0" smtClean="0"/>
              <a:t> the </a:t>
            </a:r>
            <a:r>
              <a:rPr lang="it-IT" dirty="0" err="1" smtClean="0"/>
              <a:t>probability</a:t>
            </a:r>
            <a:r>
              <a:rPr lang="it-IT" dirty="0" smtClean="0"/>
              <a:t> </a:t>
            </a:r>
            <a:r>
              <a:rPr lang="it-IT" dirty="0" err="1" smtClean="0"/>
              <a:t>that</a:t>
            </a:r>
            <a:r>
              <a:rPr lang="it-IT" dirty="0" smtClean="0"/>
              <a:t> the </a:t>
            </a:r>
            <a:r>
              <a:rPr lang="it-IT" dirty="0" err="1" smtClean="0"/>
              <a:t>hazard</a:t>
            </a:r>
            <a:r>
              <a:rPr lang="it-IT" dirty="0" smtClean="0"/>
              <a:t> </a:t>
            </a:r>
            <a:r>
              <a:rPr lang="it-IT" dirty="0" err="1" smtClean="0"/>
              <a:t>will</a:t>
            </a:r>
            <a:r>
              <a:rPr lang="it-IT" dirty="0" smtClean="0"/>
              <a:t> </a:t>
            </a:r>
            <a:r>
              <a:rPr lang="it-IT" dirty="0" err="1" smtClean="0"/>
              <a:t>provoke</a:t>
            </a:r>
            <a:r>
              <a:rPr lang="it-IT" dirty="0" smtClean="0"/>
              <a:t>  </a:t>
            </a:r>
            <a:r>
              <a:rPr lang="it-IT" dirty="0" err="1" smtClean="0"/>
              <a:t>its</a:t>
            </a:r>
            <a:r>
              <a:rPr lang="it-IT" dirty="0" smtClean="0"/>
              <a:t> </a:t>
            </a:r>
            <a:r>
              <a:rPr lang="it-IT" dirty="0" err="1" smtClean="0"/>
              <a:t>adverse</a:t>
            </a:r>
            <a:r>
              <a:rPr lang="it-IT" dirty="0" smtClean="0"/>
              <a:t> </a:t>
            </a:r>
            <a:r>
              <a:rPr lang="it-IT" dirty="0" err="1" smtClean="0"/>
              <a:t>effect</a:t>
            </a:r>
            <a:r>
              <a:rPr lang="it-IT" dirty="0" smtClean="0"/>
              <a:t>, </a:t>
            </a:r>
            <a:r>
              <a:rPr lang="it-IT" dirty="0" err="1" smtClean="0"/>
              <a:t>weighted</a:t>
            </a:r>
            <a:r>
              <a:rPr lang="it-IT" dirty="0" smtClean="0"/>
              <a:t> </a:t>
            </a:r>
            <a:r>
              <a:rPr lang="it-IT" dirty="0" err="1" smtClean="0"/>
              <a:t>with</a:t>
            </a:r>
            <a:r>
              <a:rPr lang="it-IT" dirty="0" smtClean="0"/>
              <a:t> the </a:t>
            </a:r>
            <a:r>
              <a:rPr lang="it-IT" dirty="0" err="1" smtClean="0"/>
              <a:t>magnitude</a:t>
            </a:r>
            <a:r>
              <a:rPr lang="it-IT" dirty="0" smtClean="0"/>
              <a:t> </a:t>
            </a:r>
            <a:r>
              <a:rPr lang="it-IT" dirty="0" err="1" smtClean="0"/>
              <a:t>of</a:t>
            </a:r>
            <a:r>
              <a:rPr lang="it-IT" dirty="0" smtClean="0"/>
              <a:t> the </a:t>
            </a:r>
            <a:r>
              <a:rPr lang="it-IT" dirty="0" err="1" smtClean="0"/>
              <a:t>damage</a:t>
            </a:r>
            <a:endParaRPr lang="it-IT"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741363" y="-36587"/>
            <a:ext cx="8607425" cy="1258887"/>
          </a:xfrm>
        </p:spPr>
        <p:txBody>
          <a:bodyPr/>
          <a:lstStyle/>
          <a:p>
            <a:pPr eaLnBrk="1">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err="1" smtClean="0"/>
              <a:t>Heinrich</a:t>
            </a:r>
            <a:r>
              <a:rPr lang="it-IT" dirty="0" smtClean="0"/>
              <a:t> </a:t>
            </a:r>
            <a:r>
              <a:rPr lang="it-IT" dirty="0" err="1" smtClean="0"/>
              <a:t>law</a:t>
            </a:r>
            <a:endParaRPr lang="it-IT" dirty="0" smtClean="0"/>
          </a:p>
        </p:txBody>
      </p:sp>
      <p:pic>
        <p:nvPicPr>
          <p:cNvPr id="18436" name="Picture 3"/>
          <p:cNvPicPr>
            <a:picLocks noChangeAspect="1" noChangeArrowheads="1"/>
          </p:cNvPicPr>
          <p:nvPr/>
        </p:nvPicPr>
        <p:blipFill>
          <a:blip r:embed="rId3" cstate="print"/>
          <a:srcRect/>
          <a:stretch>
            <a:fillRect/>
          </a:stretch>
        </p:blipFill>
        <p:spPr bwMode="auto">
          <a:xfrm>
            <a:off x="1007864" y="1043533"/>
            <a:ext cx="7704856" cy="5830144"/>
          </a:xfrm>
          <a:prstGeom prst="rect">
            <a:avLst/>
          </a:prstGeom>
          <a:noFill/>
          <a:ln w="9525">
            <a:noFill/>
            <a:round/>
            <a:headEnd/>
            <a:tailEnd/>
          </a:ln>
        </p:spPr>
      </p:pic>
      <p:sp>
        <p:nvSpPr>
          <p:cNvPr id="18437" name="Text Box 4"/>
          <p:cNvSpPr txBox="1">
            <a:spLocks noChangeArrowheads="1"/>
          </p:cNvSpPr>
          <p:nvPr/>
        </p:nvSpPr>
        <p:spPr bwMode="auto">
          <a:xfrm>
            <a:off x="647824" y="7009047"/>
            <a:ext cx="9001000" cy="443198"/>
          </a:xfrm>
          <a:prstGeom prst="rect">
            <a:avLst/>
          </a:prstGeom>
          <a:noFill/>
          <a:ln w="9525">
            <a:noFill/>
            <a:round/>
            <a:headEnd/>
            <a:tailEnd/>
          </a:ln>
        </p:spPr>
        <p:txBody>
          <a:bodyPr wrap="square">
            <a:spAutoFit/>
          </a:bodyPr>
          <a:lstStyle/>
          <a:p>
            <a:pPr>
              <a:lnSpc>
                <a:spcPct val="95000"/>
              </a:lnSpc>
              <a:spcBef>
                <a:spcPts val="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000000"/>
                </a:solidFill>
              </a:rPr>
              <a:t>H.W. Heinrich (</a:t>
            </a:r>
            <a:r>
              <a:rPr lang="en-GB" i="1" dirty="0">
                <a:solidFill>
                  <a:srgbClr val="000000"/>
                </a:solidFill>
              </a:rPr>
              <a:t>Industrial Accident Prevention</a:t>
            </a:r>
            <a:r>
              <a:rPr lang="en-GB" dirty="0">
                <a:solidFill>
                  <a:srgbClr val="000000"/>
                </a:solidFill>
              </a:rPr>
              <a:t>, McGraw-Hill, 1959)</a:t>
            </a:r>
            <a:r>
              <a:rPr lang="ar-SA" sz="1600" dirty="0">
                <a:solidFill>
                  <a:srgbClr val="000000"/>
                </a:solidFill>
                <a:cs typeface="Arial" charset="0"/>
              </a:rPr>
              <a:t>‏</a:t>
            </a:r>
            <a:endParaRPr lang="en-GB" sz="1600"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a:xfrm>
            <a:off x="741363" y="555625"/>
            <a:ext cx="8609012" cy="1263650"/>
          </a:xfrm>
        </p:spPr>
        <p:txBody>
          <a:bodyPr/>
          <a:lstStyle/>
          <a:p>
            <a:pPr eaLnBrk="1">
              <a:lnSpc>
                <a:spcPct val="87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err="1" smtClean="0"/>
              <a:t>Safety</a:t>
            </a:r>
            <a:r>
              <a:rPr lang="it-IT" dirty="0" smtClean="0"/>
              <a:t> in </a:t>
            </a:r>
            <a:r>
              <a:rPr lang="it-IT" dirty="0" err="1" smtClean="0"/>
              <a:t>lab</a:t>
            </a:r>
            <a:endParaRPr lang="it-IT" dirty="0" smtClean="0"/>
          </a:p>
        </p:txBody>
      </p:sp>
      <p:sp>
        <p:nvSpPr>
          <p:cNvPr id="7171" name="Text Box 2"/>
          <p:cNvSpPr txBox="1">
            <a:spLocks noChangeArrowheads="1"/>
          </p:cNvSpPr>
          <p:nvPr/>
        </p:nvSpPr>
        <p:spPr bwMode="auto">
          <a:xfrm>
            <a:off x="576385" y="3348038"/>
            <a:ext cx="9288463" cy="1381020"/>
          </a:xfrm>
          <a:prstGeom prst="rect">
            <a:avLst/>
          </a:prstGeom>
          <a:noFill/>
          <a:ln w="9525">
            <a:noFill/>
            <a:round/>
            <a:headEnd/>
            <a:tailEnd/>
          </a:ln>
        </p:spPr>
        <p:txBody>
          <a:bodyPr lIns="90000" tIns="46800" rIns="90000" bIns="46800">
            <a:spAutoFit/>
          </a:bodyPr>
          <a:lstStyle/>
          <a:p>
            <a:pPr algn="ctr">
              <a:lnSpc>
                <a:spcPct val="95000"/>
              </a:lnSpc>
              <a:spcBef>
                <a:spcPts val="2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400" b="1" dirty="0" smtClean="0">
                <a:solidFill>
                  <a:srgbClr val="333333"/>
                </a:solidFill>
                <a:latin typeface="Arial" charset="0"/>
              </a:rPr>
              <a:t>CHEMICALS: SUBSTANCES AND MIXTURES</a:t>
            </a:r>
            <a:endParaRPr lang="it-IT" sz="4400" b="1" dirty="0">
              <a:solidFill>
                <a:srgbClr val="333333"/>
              </a:solidFill>
              <a:latin typeface="Arial"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741363" y="557213"/>
            <a:ext cx="8604250" cy="1255712"/>
          </a:xfrm>
          <a:prstGeom prst="rect">
            <a:avLst/>
          </a:prstGeom>
        </p:spPr>
        <p:txBody>
          <a:bodyPr/>
          <a:lstStyle/>
          <a:p>
            <a:pPr marL="0" marR="0" lvl="0" indent="0" algn="ctr" defTabSz="449263" rtl="0" eaLnBrk="0" fontAlgn="base" latinLnBrk="0" hangingPunct="0">
              <a:lnSpc>
                <a:spcPct val="81000"/>
              </a:lnSpc>
              <a:spcBef>
                <a:spcPct val="0"/>
              </a:spcBef>
              <a:spcAft>
                <a:spcPct val="0"/>
              </a:spcAft>
              <a:buClr>
                <a:srgbClr val="000000"/>
              </a:buClr>
              <a:buSzPct val="45000"/>
              <a:buFont typeface="Wingdings" pitchFamily="2" charset="2"/>
              <a:buNone/>
              <a:tabLst/>
              <a:defRPr/>
            </a:pP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The management </a:t>
            </a: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of</a:t>
            </a: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industrial </a:t>
            </a: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chemicals</a:t>
            </a: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in the EU</a:t>
            </a:r>
          </a:p>
        </p:txBody>
      </p:sp>
      <p:sp>
        <p:nvSpPr>
          <p:cNvPr id="3" name="Rettangolo 2"/>
          <p:cNvSpPr/>
          <p:nvPr/>
        </p:nvSpPr>
        <p:spPr>
          <a:xfrm>
            <a:off x="431800" y="1907629"/>
            <a:ext cx="9289032" cy="5909310"/>
          </a:xfrm>
          <a:prstGeom prst="rect">
            <a:avLst/>
          </a:prstGeom>
        </p:spPr>
        <p:txBody>
          <a:bodyPr wrap="square">
            <a:spAutoFit/>
          </a:bodyPr>
          <a:lstStyle/>
          <a:p>
            <a:r>
              <a:rPr lang="en-US" sz="2000" dirty="0" smtClean="0">
                <a:solidFill>
                  <a:schemeClr val="tx1"/>
                </a:solidFill>
                <a:latin typeface="+mn-lt"/>
              </a:rPr>
              <a:t>The use and release of chemicals increased enormously in the 20</a:t>
            </a:r>
            <a:r>
              <a:rPr lang="en-US" sz="2000" baseline="30000" dirty="0" smtClean="0">
                <a:solidFill>
                  <a:schemeClr val="tx1"/>
                </a:solidFill>
                <a:latin typeface="+mn-lt"/>
              </a:rPr>
              <a:t>th</a:t>
            </a:r>
            <a:r>
              <a:rPr lang="en-US" sz="2000" dirty="0" smtClean="0">
                <a:solidFill>
                  <a:schemeClr val="tx1"/>
                </a:solidFill>
                <a:latin typeface="+mn-lt"/>
              </a:rPr>
              <a:t> century.</a:t>
            </a:r>
          </a:p>
          <a:p>
            <a:r>
              <a:rPr lang="en-US" sz="2000" dirty="0" smtClean="0">
                <a:solidFill>
                  <a:schemeClr val="tx1"/>
                </a:solidFill>
                <a:latin typeface="+mn-lt"/>
              </a:rPr>
              <a:t>It has become apparent that this increase was not without “cost” to health and the environment, particularly in the industrialized countries.</a:t>
            </a:r>
          </a:p>
          <a:p>
            <a:endParaRPr lang="en-US" sz="2000" dirty="0" smtClean="0">
              <a:solidFill>
                <a:schemeClr val="tx1"/>
              </a:solidFill>
              <a:latin typeface="+mn-lt"/>
            </a:endParaRPr>
          </a:p>
          <a:p>
            <a:r>
              <a:rPr lang="it-IT" sz="2000" dirty="0" smtClean="0">
                <a:solidFill>
                  <a:schemeClr val="tx1"/>
                </a:solidFill>
                <a:latin typeface="+mn-lt"/>
              </a:rPr>
              <a:t>The </a:t>
            </a:r>
            <a:r>
              <a:rPr lang="it-IT" sz="2000" dirty="0" err="1" smtClean="0">
                <a:solidFill>
                  <a:schemeClr val="tx1"/>
                </a:solidFill>
                <a:latin typeface="+mn-lt"/>
              </a:rPr>
              <a:t>need</a:t>
            </a:r>
            <a:r>
              <a:rPr lang="it-IT" sz="2000" dirty="0" smtClean="0">
                <a:solidFill>
                  <a:schemeClr val="tx1"/>
                </a:solidFill>
                <a:latin typeface="+mn-lt"/>
              </a:rPr>
              <a:t> </a:t>
            </a:r>
            <a:r>
              <a:rPr lang="it-IT" sz="2000" dirty="0" err="1" smtClean="0">
                <a:solidFill>
                  <a:schemeClr val="tx1"/>
                </a:solidFill>
                <a:latin typeface="+mn-lt"/>
              </a:rPr>
              <a:t>to</a:t>
            </a:r>
            <a:r>
              <a:rPr lang="it-IT" sz="2000" dirty="0" smtClean="0">
                <a:solidFill>
                  <a:schemeClr val="tx1"/>
                </a:solidFill>
                <a:latin typeface="+mn-lt"/>
              </a:rPr>
              <a:t> </a:t>
            </a:r>
            <a:r>
              <a:rPr lang="it-IT" sz="2000" dirty="0" err="1" smtClean="0">
                <a:solidFill>
                  <a:schemeClr val="tx1"/>
                </a:solidFill>
                <a:latin typeface="+mn-lt"/>
              </a:rPr>
              <a:t>establish</a:t>
            </a:r>
            <a:r>
              <a:rPr lang="it-IT" sz="2000" dirty="0" smtClean="0">
                <a:solidFill>
                  <a:schemeClr val="tx1"/>
                </a:solidFill>
                <a:latin typeface="+mn-lt"/>
              </a:rPr>
              <a:t> </a:t>
            </a:r>
            <a:r>
              <a:rPr lang="it-IT" sz="2000" dirty="0" err="1" smtClean="0">
                <a:solidFill>
                  <a:schemeClr val="tx1"/>
                </a:solidFill>
                <a:latin typeface="+mn-lt"/>
              </a:rPr>
              <a:t>legally</a:t>
            </a:r>
            <a:r>
              <a:rPr lang="it-IT" sz="2000" dirty="0" smtClean="0">
                <a:solidFill>
                  <a:schemeClr val="tx1"/>
                </a:solidFill>
                <a:latin typeface="+mn-lt"/>
              </a:rPr>
              <a:t> </a:t>
            </a:r>
            <a:r>
              <a:rPr lang="it-IT" sz="2000" dirty="0" err="1" smtClean="0">
                <a:solidFill>
                  <a:schemeClr val="tx1"/>
                </a:solidFill>
                <a:latin typeface="+mn-lt"/>
              </a:rPr>
              <a:t>binding</a:t>
            </a:r>
            <a:r>
              <a:rPr lang="it-IT" sz="2000" dirty="0" smtClean="0">
                <a:solidFill>
                  <a:schemeClr val="tx1"/>
                </a:solidFill>
                <a:latin typeface="+mn-lt"/>
              </a:rPr>
              <a:t> </a:t>
            </a:r>
            <a:r>
              <a:rPr lang="it-IT" sz="2000" dirty="0" err="1" smtClean="0">
                <a:solidFill>
                  <a:schemeClr val="tx1"/>
                </a:solidFill>
                <a:latin typeface="+mn-lt"/>
              </a:rPr>
              <a:t>frameworks</a:t>
            </a:r>
            <a:r>
              <a:rPr lang="it-IT" sz="2000" dirty="0" smtClean="0">
                <a:solidFill>
                  <a:schemeClr val="tx1"/>
                </a:solidFill>
                <a:latin typeface="+mn-lt"/>
              </a:rPr>
              <a:t> </a:t>
            </a:r>
            <a:r>
              <a:rPr lang="it-IT" sz="2000" dirty="0" err="1" smtClean="0">
                <a:solidFill>
                  <a:schemeClr val="tx1"/>
                </a:solidFill>
                <a:latin typeface="+mn-lt"/>
              </a:rPr>
              <a:t>for</a:t>
            </a:r>
            <a:r>
              <a:rPr lang="it-IT" sz="2000" dirty="0" smtClean="0">
                <a:solidFill>
                  <a:schemeClr val="tx1"/>
                </a:solidFill>
                <a:latin typeface="+mn-lt"/>
              </a:rPr>
              <a:t> the </a:t>
            </a:r>
            <a:r>
              <a:rPr lang="it-IT" sz="2000" dirty="0" err="1" smtClean="0">
                <a:solidFill>
                  <a:schemeClr val="tx1"/>
                </a:solidFill>
                <a:latin typeface="+mn-lt"/>
              </a:rPr>
              <a:t>control</a:t>
            </a:r>
            <a:r>
              <a:rPr lang="it-IT" sz="2000" dirty="0" smtClean="0">
                <a:solidFill>
                  <a:schemeClr val="tx1"/>
                </a:solidFill>
                <a:latin typeface="+mn-lt"/>
              </a:rPr>
              <a:t> </a:t>
            </a:r>
            <a:r>
              <a:rPr lang="it-IT" sz="2000" dirty="0" err="1" smtClean="0">
                <a:solidFill>
                  <a:schemeClr val="tx1"/>
                </a:solidFill>
                <a:latin typeface="+mn-lt"/>
              </a:rPr>
              <a:t>of</a:t>
            </a:r>
            <a:r>
              <a:rPr lang="it-IT" sz="2000" dirty="0" smtClean="0">
                <a:solidFill>
                  <a:schemeClr val="tx1"/>
                </a:solidFill>
                <a:latin typeface="+mn-lt"/>
              </a:rPr>
              <a:t> </a:t>
            </a:r>
            <a:r>
              <a:rPr lang="it-IT" sz="2000" dirty="0" err="1" smtClean="0">
                <a:solidFill>
                  <a:schemeClr val="tx1"/>
                </a:solidFill>
                <a:latin typeface="+mn-lt"/>
              </a:rPr>
              <a:t>chemicals</a:t>
            </a:r>
            <a:r>
              <a:rPr lang="it-IT" sz="2000" dirty="0" smtClean="0">
                <a:solidFill>
                  <a:schemeClr val="tx1"/>
                </a:solidFill>
                <a:latin typeface="+mn-lt"/>
              </a:rPr>
              <a:t> </a:t>
            </a:r>
            <a:r>
              <a:rPr lang="it-IT" sz="2000" dirty="0" err="1" smtClean="0">
                <a:solidFill>
                  <a:schemeClr val="tx1"/>
                </a:solidFill>
                <a:latin typeface="+mn-lt"/>
              </a:rPr>
              <a:t>was</a:t>
            </a:r>
            <a:r>
              <a:rPr lang="it-IT" sz="2000" dirty="0" smtClean="0">
                <a:solidFill>
                  <a:schemeClr val="tx1"/>
                </a:solidFill>
                <a:latin typeface="+mn-lt"/>
              </a:rPr>
              <a:t> </a:t>
            </a:r>
            <a:r>
              <a:rPr lang="it-IT" sz="2000" dirty="0" err="1" smtClean="0">
                <a:solidFill>
                  <a:schemeClr val="tx1"/>
                </a:solidFill>
                <a:latin typeface="+mn-lt"/>
              </a:rPr>
              <a:t>finally</a:t>
            </a:r>
            <a:r>
              <a:rPr lang="it-IT" sz="2000" dirty="0" smtClean="0">
                <a:solidFill>
                  <a:schemeClr val="tx1"/>
                </a:solidFill>
                <a:latin typeface="+mn-lt"/>
              </a:rPr>
              <a:t> </a:t>
            </a:r>
            <a:r>
              <a:rPr lang="it-IT" sz="2000" dirty="0" err="1" smtClean="0">
                <a:solidFill>
                  <a:schemeClr val="tx1"/>
                </a:solidFill>
                <a:latin typeface="+mn-lt"/>
              </a:rPr>
              <a:t>recognized</a:t>
            </a:r>
            <a:r>
              <a:rPr lang="it-IT" sz="2000" dirty="0" smtClean="0">
                <a:solidFill>
                  <a:schemeClr val="tx1"/>
                </a:solidFill>
                <a:latin typeface="+mn-lt"/>
              </a:rPr>
              <a:t> and </a:t>
            </a:r>
            <a:r>
              <a:rPr lang="it-IT" sz="2000" dirty="0" err="1" smtClean="0">
                <a:solidFill>
                  <a:schemeClr val="tx1"/>
                </a:solidFill>
                <a:latin typeface="+mn-lt"/>
              </a:rPr>
              <a:t>started</a:t>
            </a:r>
            <a:r>
              <a:rPr lang="it-IT" sz="2000" dirty="0" smtClean="0">
                <a:solidFill>
                  <a:schemeClr val="tx1"/>
                </a:solidFill>
                <a:latin typeface="+mn-lt"/>
              </a:rPr>
              <a:t> in the 1960’s.</a:t>
            </a:r>
          </a:p>
          <a:p>
            <a:endParaRPr lang="it-IT" sz="2000" dirty="0" smtClean="0">
              <a:solidFill>
                <a:schemeClr val="tx1"/>
              </a:solidFill>
              <a:latin typeface="+mn-lt"/>
            </a:endParaRPr>
          </a:p>
          <a:p>
            <a:r>
              <a:rPr lang="it-IT" sz="2000" dirty="0" smtClean="0">
                <a:solidFill>
                  <a:schemeClr val="tx1"/>
                </a:solidFill>
                <a:latin typeface="+mn-lt"/>
              </a:rPr>
              <a:t>In 1967 the </a:t>
            </a:r>
            <a:r>
              <a:rPr lang="it-IT" sz="2000" dirty="0" err="1" smtClean="0">
                <a:solidFill>
                  <a:schemeClr val="tx1"/>
                </a:solidFill>
                <a:latin typeface="+mn-lt"/>
              </a:rPr>
              <a:t>European</a:t>
            </a:r>
            <a:r>
              <a:rPr lang="it-IT" sz="2000" dirty="0" smtClean="0">
                <a:solidFill>
                  <a:schemeClr val="tx1"/>
                </a:solidFill>
                <a:latin typeface="+mn-lt"/>
              </a:rPr>
              <a:t> Community </a:t>
            </a:r>
            <a:r>
              <a:rPr lang="it-IT" sz="2000" dirty="0" err="1" smtClean="0">
                <a:solidFill>
                  <a:schemeClr val="tx1"/>
                </a:solidFill>
                <a:latin typeface="+mn-lt"/>
              </a:rPr>
              <a:t>adopted</a:t>
            </a:r>
            <a:r>
              <a:rPr lang="it-IT" sz="2000" dirty="0" smtClean="0">
                <a:solidFill>
                  <a:schemeClr val="tx1"/>
                </a:solidFill>
                <a:latin typeface="+mn-lt"/>
              </a:rPr>
              <a:t> </a:t>
            </a:r>
            <a:r>
              <a:rPr lang="it-IT" sz="2000" dirty="0" err="1" smtClean="0">
                <a:solidFill>
                  <a:schemeClr val="tx1"/>
                </a:solidFill>
                <a:latin typeface="+mn-lt"/>
              </a:rPr>
              <a:t>Council</a:t>
            </a:r>
            <a:r>
              <a:rPr lang="it-IT" sz="2000" dirty="0" smtClean="0">
                <a:solidFill>
                  <a:schemeClr val="tx1"/>
                </a:solidFill>
                <a:latin typeface="+mn-lt"/>
              </a:rPr>
              <a:t> </a:t>
            </a:r>
            <a:r>
              <a:rPr lang="it-IT" sz="2000" dirty="0" err="1" smtClean="0">
                <a:solidFill>
                  <a:schemeClr val="tx1"/>
                </a:solidFill>
                <a:latin typeface="+mn-lt"/>
              </a:rPr>
              <a:t>Directive</a:t>
            </a:r>
            <a:r>
              <a:rPr lang="it-IT" sz="2000" dirty="0" smtClean="0">
                <a:solidFill>
                  <a:schemeClr val="tx1"/>
                </a:solidFill>
                <a:latin typeface="+mn-lt"/>
              </a:rPr>
              <a:t> 67/548/EEC on the </a:t>
            </a:r>
            <a:r>
              <a:rPr lang="it-IT" sz="2000" dirty="0" err="1" smtClean="0">
                <a:solidFill>
                  <a:schemeClr val="tx1"/>
                </a:solidFill>
                <a:latin typeface="+mn-lt"/>
              </a:rPr>
              <a:t>classification</a:t>
            </a:r>
            <a:r>
              <a:rPr lang="it-IT" sz="2000" dirty="0" smtClean="0">
                <a:solidFill>
                  <a:schemeClr val="tx1"/>
                </a:solidFill>
                <a:latin typeface="+mn-lt"/>
              </a:rPr>
              <a:t>, packaging and </a:t>
            </a:r>
            <a:r>
              <a:rPr lang="it-IT" sz="2000" dirty="0" err="1" smtClean="0">
                <a:solidFill>
                  <a:schemeClr val="tx1"/>
                </a:solidFill>
                <a:latin typeface="+mn-lt"/>
              </a:rPr>
              <a:t>labelling</a:t>
            </a:r>
            <a:r>
              <a:rPr lang="it-IT" sz="2000" dirty="0" smtClean="0">
                <a:solidFill>
                  <a:schemeClr val="tx1"/>
                </a:solidFill>
                <a:latin typeface="+mn-lt"/>
              </a:rPr>
              <a:t> </a:t>
            </a:r>
            <a:r>
              <a:rPr lang="it-IT" sz="2000" dirty="0" err="1" smtClean="0">
                <a:solidFill>
                  <a:schemeClr val="tx1"/>
                </a:solidFill>
                <a:latin typeface="+mn-lt"/>
              </a:rPr>
              <a:t>of</a:t>
            </a:r>
            <a:r>
              <a:rPr lang="it-IT" sz="2000" dirty="0" smtClean="0">
                <a:solidFill>
                  <a:schemeClr val="tx1"/>
                </a:solidFill>
                <a:latin typeface="+mn-lt"/>
              </a:rPr>
              <a:t> </a:t>
            </a:r>
            <a:r>
              <a:rPr lang="it-IT" sz="2000" dirty="0" err="1" smtClean="0">
                <a:solidFill>
                  <a:schemeClr val="tx1"/>
                </a:solidFill>
                <a:latin typeface="+mn-lt"/>
              </a:rPr>
              <a:t>Dangerous</a:t>
            </a:r>
            <a:r>
              <a:rPr lang="it-IT" sz="2000" dirty="0" smtClean="0">
                <a:solidFill>
                  <a:schemeClr val="tx1"/>
                </a:solidFill>
                <a:latin typeface="+mn-lt"/>
              </a:rPr>
              <a:t> </a:t>
            </a:r>
            <a:r>
              <a:rPr lang="it-IT" sz="2000" dirty="0" err="1" smtClean="0">
                <a:solidFill>
                  <a:schemeClr val="tx1"/>
                </a:solidFill>
                <a:latin typeface="+mn-lt"/>
              </a:rPr>
              <a:t>Substances</a:t>
            </a:r>
            <a:r>
              <a:rPr lang="it-IT" sz="2000" dirty="0" smtClean="0">
                <a:solidFill>
                  <a:schemeClr val="tx1"/>
                </a:solidFill>
                <a:latin typeface="+mn-lt"/>
              </a:rPr>
              <a:t>.</a:t>
            </a:r>
          </a:p>
          <a:p>
            <a:endParaRPr lang="it-IT" sz="2000" dirty="0" smtClean="0">
              <a:solidFill>
                <a:schemeClr val="tx1"/>
              </a:solidFill>
              <a:latin typeface="+mn-lt"/>
            </a:endParaRPr>
          </a:p>
          <a:p>
            <a:r>
              <a:rPr lang="it-IT" sz="2000" dirty="0" smtClean="0">
                <a:solidFill>
                  <a:schemeClr val="tx1"/>
                </a:solidFill>
                <a:latin typeface="+mn-lt"/>
              </a:rPr>
              <a:t>In the 60’s the focus </a:t>
            </a:r>
            <a:r>
              <a:rPr lang="it-IT" sz="2000" dirty="0" err="1" smtClean="0">
                <a:solidFill>
                  <a:schemeClr val="tx1"/>
                </a:solidFill>
                <a:latin typeface="+mn-lt"/>
              </a:rPr>
              <a:t>was</a:t>
            </a:r>
            <a:r>
              <a:rPr lang="it-IT" sz="2000" dirty="0" smtClean="0">
                <a:solidFill>
                  <a:schemeClr val="tx1"/>
                </a:solidFill>
                <a:latin typeface="+mn-lt"/>
              </a:rPr>
              <a:t> on the </a:t>
            </a:r>
            <a:r>
              <a:rPr lang="it-IT" sz="2000" dirty="0" err="1" smtClean="0">
                <a:solidFill>
                  <a:schemeClr val="tx1"/>
                </a:solidFill>
                <a:latin typeface="+mn-lt"/>
              </a:rPr>
              <a:t>hazards</a:t>
            </a:r>
            <a:r>
              <a:rPr lang="it-IT" sz="2000" dirty="0" smtClean="0">
                <a:solidFill>
                  <a:schemeClr val="tx1"/>
                </a:solidFill>
                <a:latin typeface="+mn-lt"/>
              </a:rPr>
              <a:t> </a:t>
            </a:r>
            <a:r>
              <a:rPr lang="it-IT" sz="2000" dirty="0" err="1" smtClean="0">
                <a:solidFill>
                  <a:schemeClr val="tx1"/>
                </a:solidFill>
                <a:latin typeface="+mn-lt"/>
              </a:rPr>
              <a:t>of</a:t>
            </a:r>
            <a:r>
              <a:rPr lang="it-IT" sz="2000" dirty="0" smtClean="0">
                <a:solidFill>
                  <a:schemeClr val="tx1"/>
                </a:solidFill>
                <a:latin typeface="+mn-lt"/>
              </a:rPr>
              <a:t> </a:t>
            </a:r>
            <a:r>
              <a:rPr lang="it-IT" sz="2000" dirty="0" err="1" smtClean="0">
                <a:solidFill>
                  <a:schemeClr val="tx1"/>
                </a:solidFill>
                <a:latin typeface="+mn-lt"/>
              </a:rPr>
              <a:t>chemicals</a:t>
            </a:r>
            <a:r>
              <a:rPr lang="it-IT" sz="2000" dirty="0" smtClean="0">
                <a:solidFill>
                  <a:schemeClr val="tx1"/>
                </a:solidFill>
                <a:latin typeface="+mn-lt"/>
              </a:rPr>
              <a:t>, i.e., the </a:t>
            </a:r>
            <a:r>
              <a:rPr lang="it-IT" sz="2000" dirty="0" err="1" smtClean="0">
                <a:solidFill>
                  <a:schemeClr val="tx1"/>
                </a:solidFill>
                <a:latin typeface="+mn-lt"/>
              </a:rPr>
              <a:t>inherent</a:t>
            </a:r>
            <a:r>
              <a:rPr lang="it-IT" sz="2000" dirty="0" smtClean="0">
                <a:solidFill>
                  <a:schemeClr val="tx1"/>
                </a:solidFill>
                <a:latin typeface="+mn-lt"/>
              </a:rPr>
              <a:t> or </a:t>
            </a:r>
            <a:r>
              <a:rPr lang="it-IT" sz="2000" dirty="0" err="1" smtClean="0">
                <a:solidFill>
                  <a:schemeClr val="tx1"/>
                </a:solidFill>
                <a:latin typeface="+mn-lt"/>
              </a:rPr>
              <a:t>intrinsic</a:t>
            </a:r>
            <a:r>
              <a:rPr lang="it-IT" sz="2000" dirty="0" smtClean="0">
                <a:solidFill>
                  <a:schemeClr val="tx1"/>
                </a:solidFill>
                <a:latin typeface="+mn-lt"/>
              </a:rPr>
              <a:t> </a:t>
            </a:r>
            <a:r>
              <a:rPr lang="it-IT" sz="2000" dirty="0" err="1" smtClean="0">
                <a:solidFill>
                  <a:schemeClr val="tx1"/>
                </a:solidFill>
                <a:latin typeface="+mn-lt"/>
              </a:rPr>
              <a:t>properties</a:t>
            </a:r>
            <a:r>
              <a:rPr lang="it-IT" sz="2000" dirty="0" smtClean="0">
                <a:solidFill>
                  <a:schemeClr val="tx1"/>
                </a:solidFill>
                <a:latin typeface="+mn-lt"/>
              </a:rPr>
              <a:t> </a:t>
            </a:r>
            <a:r>
              <a:rPr lang="it-IT" sz="2000" dirty="0" err="1" smtClean="0">
                <a:solidFill>
                  <a:schemeClr val="tx1"/>
                </a:solidFill>
                <a:latin typeface="+mn-lt"/>
              </a:rPr>
              <a:t>of</a:t>
            </a:r>
            <a:r>
              <a:rPr lang="it-IT" sz="2000" dirty="0" smtClean="0">
                <a:solidFill>
                  <a:schemeClr val="tx1"/>
                </a:solidFill>
                <a:latin typeface="+mn-lt"/>
              </a:rPr>
              <a:t> </a:t>
            </a:r>
            <a:r>
              <a:rPr lang="it-IT" sz="2000" dirty="0" err="1" smtClean="0">
                <a:solidFill>
                  <a:schemeClr val="tx1"/>
                </a:solidFill>
                <a:latin typeface="+mn-lt"/>
              </a:rPr>
              <a:t>chemicals</a:t>
            </a:r>
            <a:r>
              <a:rPr lang="it-IT" sz="2000" dirty="0" smtClean="0">
                <a:solidFill>
                  <a:schemeClr val="tx1"/>
                </a:solidFill>
                <a:latin typeface="+mn-lt"/>
              </a:rPr>
              <a:t> </a:t>
            </a:r>
            <a:r>
              <a:rPr lang="it-IT" sz="2000" dirty="0" err="1" smtClean="0">
                <a:solidFill>
                  <a:schemeClr val="tx1"/>
                </a:solidFill>
                <a:latin typeface="+mn-lt"/>
              </a:rPr>
              <a:t>having</a:t>
            </a:r>
            <a:r>
              <a:rPr lang="it-IT" sz="2000" dirty="0" smtClean="0">
                <a:solidFill>
                  <a:schemeClr val="tx1"/>
                </a:solidFill>
                <a:latin typeface="+mn-lt"/>
              </a:rPr>
              <a:t> the </a:t>
            </a:r>
            <a:r>
              <a:rPr lang="it-IT" sz="2000" dirty="0" err="1" smtClean="0">
                <a:solidFill>
                  <a:schemeClr val="tx1"/>
                </a:solidFill>
                <a:latin typeface="+mn-lt"/>
              </a:rPr>
              <a:t>potential</a:t>
            </a:r>
            <a:r>
              <a:rPr lang="it-IT" sz="2000" dirty="0" smtClean="0">
                <a:solidFill>
                  <a:schemeClr val="tx1"/>
                </a:solidFill>
                <a:latin typeface="+mn-lt"/>
              </a:rPr>
              <a:t> </a:t>
            </a:r>
            <a:r>
              <a:rPr lang="it-IT" sz="2000" dirty="0" err="1" smtClean="0">
                <a:solidFill>
                  <a:schemeClr val="tx1"/>
                </a:solidFill>
                <a:latin typeface="+mn-lt"/>
              </a:rPr>
              <a:t>to</a:t>
            </a:r>
            <a:r>
              <a:rPr lang="it-IT" sz="2000" dirty="0" smtClean="0">
                <a:solidFill>
                  <a:schemeClr val="tx1"/>
                </a:solidFill>
                <a:latin typeface="+mn-lt"/>
              </a:rPr>
              <a:t> cause </a:t>
            </a:r>
            <a:r>
              <a:rPr lang="it-IT" sz="2000" dirty="0" err="1" smtClean="0">
                <a:solidFill>
                  <a:schemeClr val="tx1"/>
                </a:solidFill>
                <a:latin typeface="+mn-lt"/>
              </a:rPr>
              <a:t>adverse</a:t>
            </a:r>
            <a:r>
              <a:rPr lang="it-IT" sz="2000" dirty="0" smtClean="0">
                <a:solidFill>
                  <a:schemeClr val="tx1"/>
                </a:solidFill>
                <a:latin typeface="+mn-lt"/>
              </a:rPr>
              <a:t> </a:t>
            </a:r>
            <a:r>
              <a:rPr lang="it-IT" sz="2000" dirty="0" err="1" smtClean="0">
                <a:solidFill>
                  <a:schemeClr val="tx1"/>
                </a:solidFill>
                <a:latin typeface="+mn-lt"/>
              </a:rPr>
              <a:t>effects</a:t>
            </a:r>
            <a:r>
              <a:rPr lang="it-IT" sz="2000" dirty="0" smtClean="0">
                <a:solidFill>
                  <a:schemeClr val="tx1"/>
                </a:solidFill>
                <a:latin typeface="+mn-lt"/>
              </a:rPr>
              <a:t>.</a:t>
            </a:r>
          </a:p>
          <a:p>
            <a:endParaRPr lang="it-IT" sz="2000" dirty="0" smtClean="0">
              <a:solidFill>
                <a:schemeClr val="tx1"/>
              </a:solidFill>
              <a:latin typeface="+mn-lt"/>
            </a:endParaRPr>
          </a:p>
          <a:p>
            <a:r>
              <a:rPr lang="en-US" sz="2000" dirty="0" smtClean="0">
                <a:solidFill>
                  <a:schemeClr val="tx1"/>
                </a:solidFill>
                <a:latin typeface="+mn-lt"/>
              </a:rPr>
              <a:t>Before the introduction of REACH there were four main instruments for the management of industrial chemicals in the EU. These were Directive 92/32/EEC (the 7</a:t>
            </a:r>
            <a:r>
              <a:rPr lang="en-US" sz="2000" baseline="30000" dirty="0" smtClean="0">
                <a:solidFill>
                  <a:schemeClr val="tx1"/>
                </a:solidFill>
                <a:latin typeface="+mn-lt"/>
              </a:rPr>
              <a:t>th</a:t>
            </a:r>
            <a:r>
              <a:rPr lang="en-US" sz="2000" dirty="0" smtClean="0">
                <a:solidFill>
                  <a:schemeClr val="tx1"/>
                </a:solidFill>
                <a:latin typeface="+mn-lt"/>
              </a:rPr>
              <a:t> amendment of the Directive 67/458/EEC), Directive 1999/45/EC on the classification, packaging and </a:t>
            </a:r>
            <a:r>
              <a:rPr lang="en-US" sz="2000" dirty="0" err="1" smtClean="0">
                <a:solidFill>
                  <a:schemeClr val="tx1"/>
                </a:solidFill>
                <a:latin typeface="+mn-lt"/>
              </a:rPr>
              <a:t>labelling</a:t>
            </a:r>
            <a:r>
              <a:rPr lang="en-US" sz="2000" dirty="0" smtClean="0">
                <a:solidFill>
                  <a:schemeClr val="tx1"/>
                </a:solidFill>
                <a:latin typeface="+mn-lt"/>
              </a:rPr>
              <a:t> of Dangerous Preparations, Regulation (EEC) 793/93 on the evaluation and control  of existing chemical substances and Directive 76/769/EEC relating to restrictions an the marketing and use of certain chemical substances.</a:t>
            </a:r>
          </a:p>
          <a:p>
            <a:endParaRPr lang="en-US" sz="2000" dirty="0" smtClean="0">
              <a:solidFill>
                <a:schemeClr val="tx1"/>
              </a:solidFill>
              <a:latin typeface="+mn-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p:nvPr>
        </p:nvSpPr>
        <p:spPr/>
        <p:txBody>
          <a:bodyPr/>
          <a:lstStyle/>
          <a:p>
            <a:r>
              <a:rPr lang="it-IT" dirty="0" err="1" smtClean="0"/>
              <a:t>Substances</a:t>
            </a:r>
            <a:endParaRPr lang="it-IT" dirty="0" smtClean="0"/>
          </a:p>
        </p:txBody>
      </p:sp>
      <p:sp>
        <p:nvSpPr>
          <p:cNvPr id="21507" name="Segnaposto contenuto 2"/>
          <p:cNvSpPr>
            <a:spLocks noGrp="1"/>
          </p:cNvSpPr>
          <p:nvPr>
            <p:ph idx="1"/>
          </p:nvPr>
        </p:nvSpPr>
        <p:spPr>
          <a:xfrm>
            <a:off x="741362" y="2101850"/>
            <a:ext cx="8728105" cy="4757738"/>
          </a:xfrm>
        </p:spPr>
        <p:txBody>
          <a:bodyPr/>
          <a:lstStyle/>
          <a:p>
            <a:r>
              <a:rPr lang="it-IT" b="1" dirty="0" err="1" smtClean="0"/>
              <a:t>Substance</a:t>
            </a:r>
            <a:r>
              <a:rPr lang="it-IT" dirty="0" smtClean="0"/>
              <a:t>: </a:t>
            </a:r>
            <a:r>
              <a:rPr lang="it-IT" dirty="0" err="1" smtClean="0"/>
              <a:t>it</a:t>
            </a:r>
            <a:r>
              <a:rPr lang="it-IT" dirty="0" smtClean="0"/>
              <a:t> </a:t>
            </a:r>
            <a:r>
              <a:rPr lang="it-IT" dirty="0" err="1" smtClean="0"/>
              <a:t>is</a:t>
            </a:r>
            <a:r>
              <a:rPr lang="it-IT" dirty="0" smtClean="0"/>
              <a:t> a </a:t>
            </a:r>
            <a:r>
              <a:rPr lang="it-IT" b="1" i="1" dirty="0" err="1" smtClean="0"/>
              <a:t>chemical</a:t>
            </a:r>
            <a:r>
              <a:rPr lang="it-IT" b="1" i="1" dirty="0" smtClean="0"/>
              <a:t> </a:t>
            </a:r>
            <a:r>
              <a:rPr lang="it-IT" b="1" i="1" dirty="0" err="1" smtClean="0"/>
              <a:t>element</a:t>
            </a:r>
            <a:r>
              <a:rPr lang="it-IT" b="1" i="1" dirty="0" smtClean="0"/>
              <a:t> </a:t>
            </a:r>
            <a:r>
              <a:rPr lang="it-IT" dirty="0" smtClean="0"/>
              <a:t>and </a:t>
            </a:r>
            <a:r>
              <a:rPr lang="it-IT" b="1" i="1" dirty="0" err="1" smtClean="0"/>
              <a:t>its</a:t>
            </a:r>
            <a:r>
              <a:rPr lang="it-IT" b="1" i="1" dirty="0" smtClean="0"/>
              <a:t> </a:t>
            </a:r>
            <a:r>
              <a:rPr lang="it-IT" b="1" i="1" dirty="0" err="1" smtClean="0"/>
              <a:t>compounds</a:t>
            </a:r>
            <a:r>
              <a:rPr lang="it-IT" dirty="0" smtClean="0"/>
              <a:t>, </a:t>
            </a:r>
            <a:r>
              <a:rPr lang="it-IT" dirty="0" err="1" smtClean="0"/>
              <a:t>independently</a:t>
            </a:r>
            <a:r>
              <a:rPr lang="it-IT" dirty="0" smtClean="0"/>
              <a:t> </a:t>
            </a:r>
            <a:r>
              <a:rPr lang="it-IT" dirty="0" err="1" smtClean="0"/>
              <a:t>of</a:t>
            </a:r>
            <a:r>
              <a:rPr lang="it-IT" dirty="0" smtClean="0"/>
              <a:t> </a:t>
            </a:r>
            <a:r>
              <a:rPr lang="it-IT" dirty="0" err="1" smtClean="0"/>
              <a:t>its</a:t>
            </a:r>
            <a:r>
              <a:rPr lang="it-IT" dirty="0" smtClean="0"/>
              <a:t> </a:t>
            </a:r>
            <a:r>
              <a:rPr lang="it-IT" dirty="0" err="1" smtClean="0"/>
              <a:t>natural</a:t>
            </a:r>
            <a:r>
              <a:rPr lang="it-IT" dirty="0" smtClean="0"/>
              <a:t> or </a:t>
            </a:r>
            <a:r>
              <a:rPr lang="it-IT" dirty="0" err="1" smtClean="0"/>
              <a:t>synthetic</a:t>
            </a:r>
            <a:r>
              <a:rPr lang="it-IT" dirty="0" smtClean="0"/>
              <a:t> </a:t>
            </a:r>
            <a:r>
              <a:rPr lang="it-IT" dirty="0" err="1" smtClean="0"/>
              <a:t>origin</a:t>
            </a:r>
            <a:endParaRPr lang="it-IT" dirty="0" smtClean="0"/>
          </a:p>
          <a:p>
            <a:endParaRPr lang="it-IT" dirty="0" smtClean="0"/>
          </a:p>
          <a:p>
            <a:r>
              <a:rPr lang="it-IT" dirty="0" smtClean="0"/>
              <a:t>In </a:t>
            </a:r>
            <a:r>
              <a:rPr lang="it-IT" dirty="0" err="1" smtClean="0"/>
              <a:t>this</a:t>
            </a:r>
            <a:r>
              <a:rPr lang="it-IT" dirty="0" smtClean="0"/>
              <a:t> </a:t>
            </a:r>
            <a:r>
              <a:rPr lang="it-IT" dirty="0" err="1" smtClean="0"/>
              <a:t>definition</a:t>
            </a:r>
            <a:r>
              <a:rPr lang="it-IT" dirty="0" smtClean="0"/>
              <a:t> are </a:t>
            </a:r>
            <a:r>
              <a:rPr lang="it-IT" dirty="0" err="1" smtClean="0"/>
              <a:t>included</a:t>
            </a:r>
            <a:r>
              <a:rPr lang="it-IT" dirty="0" smtClean="0"/>
              <a:t> the </a:t>
            </a:r>
            <a:r>
              <a:rPr lang="it-IT" dirty="0" err="1" smtClean="0"/>
              <a:t>addictives</a:t>
            </a:r>
            <a:r>
              <a:rPr lang="it-IT" dirty="0" smtClean="0"/>
              <a:t> </a:t>
            </a:r>
            <a:r>
              <a:rPr lang="it-IT" dirty="0" err="1" smtClean="0"/>
              <a:t>necessary</a:t>
            </a:r>
            <a:r>
              <a:rPr lang="it-IT" dirty="0" smtClean="0"/>
              <a:t> </a:t>
            </a:r>
            <a:r>
              <a:rPr lang="it-IT" dirty="0" err="1" smtClean="0"/>
              <a:t>for</a:t>
            </a:r>
            <a:r>
              <a:rPr lang="it-IT" dirty="0" smtClean="0"/>
              <a:t> the </a:t>
            </a:r>
            <a:r>
              <a:rPr lang="it-IT" dirty="0" err="1" smtClean="0"/>
              <a:t>stability</a:t>
            </a:r>
            <a:r>
              <a:rPr lang="it-IT" dirty="0" smtClean="0"/>
              <a:t> and </a:t>
            </a:r>
            <a:r>
              <a:rPr lang="it-IT" dirty="0" err="1" smtClean="0"/>
              <a:t>all</a:t>
            </a:r>
            <a:r>
              <a:rPr lang="it-IT" dirty="0" smtClean="0"/>
              <a:t> the </a:t>
            </a:r>
            <a:r>
              <a:rPr lang="it-IT" dirty="0" err="1" smtClean="0"/>
              <a:t>impurities</a:t>
            </a:r>
            <a:r>
              <a:rPr lang="it-IT" dirty="0" smtClean="0"/>
              <a:t>.</a:t>
            </a:r>
          </a:p>
          <a:p>
            <a:endParaRPr lang="it-IT"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5282" name="Picture 2"/>
          <p:cNvPicPr>
            <a:picLocks noChangeAspect="1" noChangeArrowheads="1"/>
          </p:cNvPicPr>
          <p:nvPr/>
        </p:nvPicPr>
        <p:blipFill>
          <a:blip r:embed="rId2" cstate="print"/>
          <a:srcRect/>
          <a:stretch>
            <a:fillRect/>
          </a:stretch>
        </p:blipFill>
        <p:spPr bwMode="auto">
          <a:xfrm>
            <a:off x="432047" y="2253306"/>
            <a:ext cx="9576817" cy="4118819"/>
          </a:xfrm>
          <a:prstGeom prst="rect">
            <a:avLst/>
          </a:prstGeom>
          <a:noFill/>
          <a:ln w="9525">
            <a:noFill/>
            <a:miter lim="800000"/>
            <a:headEnd/>
            <a:tailEnd/>
          </a:ln>
        </p:spPr>
      </p:pic>
      <p:sp>
        <p:nvSpPr>
          <p:cNvPr id="3" name="Titolo 1"/>
          <p:cNvSpPr txBox="1">
            <a:spLocks/>
          </p:cNvSpPr>
          <p:nvPr/>
        </p:nvSpPr>
        <p:spPr>
          <a:xfrm>
            <a:off x="741363" y="557213"/>
            <a:ext cx="8604250" cy="1255712"/>
          </a:xfrm>
          <a:prstGeom prst="rect">
            <a:avLst/>
          </a:prstGeom>
        </p:spPr>
        <p:txBody>
          <a:bodyPr/>
          <a:lstStyle/>
          <a:p>
            <a:pPr marL="0" marR="0" lvl="0" indent="0" algn="ctr" defTabSz="449263" rtl="0" eaLnBrk="0" fontAlgn="base" latinLnBrk="0" hangingPunct="0">
              <a:lnSpc>
                <a:spcPct val="81000"/>
              </a:lnSpc>
              <a:spcBef>
                <a:spcPct val="0"/>
              </a:spcBef>
              <a:spcAft>
                <a:spcPct val="0"/>
              </a:spcAft>
              <a:buClr>
                <a:srgbClr val="000000"/>
              </a:buClr>
              <a:buSzPct val="45000"/>
              <a:buFont typeface="Wingdings" pitchFamily="2" charset="2"/>
              <a:buNone/>
              <a:tabLst/>
              <a:defRPr/>
            </a:pP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Dangerous</a:t>
            </a: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a:t>
            </a: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substances</a:t>
            </a: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a:r>
            <a:b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br>
            <a:r>
              <a:rPr kumimoji="0" lang="it-IT" sz="36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Old</a:t>
            </a:r>
            <a:r>
              <a:rPr kumimoji="0" lang="it-IT" sz="36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a:t>
            </a:r>
            <a:r>
              <a:rPr kumimoji="0" lang="it-IT" sz="36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regulation</a:t>
            </a:r>
            <a:endParaRPr kumimoji="0" lang="it-IT" sz="4400" b="1" i="0" u="none" strike="noStrike" kern="0" cap="none" spc="0" normalizeH="0" baseline="0" noProof="0" dirty="0">
              <a:ln>
                <a:noFill/>
              </a:ln>
              <a:solidFill>
                <a:srgbClr val="333333"/>
              </a:solidFill>
              <a:effectLst/>
              <a:uLnTx/>
              <a:uFillTx/>
              <a:latin typeface="+mj-lt"/>
              <a:ea typeface="Arial Unicode MS" pitchFamily="34" charset="-128"/>
              <a:cs typeface="+mj-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p:txBody>
          <a:bodyPr/>
          <a:lstStyle/>
          <a:p>
            <a:pPr eaLnBrk="1">
              <a:lnSpc>
                <a:spcPct val="87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err="1" smtClean="0"/>
              <a:t>Mixtures</a:t>
            </a:r>
            <a:endParaRPr lang="it-IT" dirty="0" smtClean="0"/>
          </a:p>
        </p:txBody>
      </p:sp>
      <p:sp>
        <p:nvSpPr>
          <p:cNvPr id="7" name="Segnaposto contenuto 6"/>
          <p:cNvSpPr>
            <a:spLocks noGrp="1"/>
          </p:cNvSpPr>
          <p:nvPr>
            <p:ph idx="1"/>
          </p:nvPr>
        </p:nvSpPr>
        <p:spPr/>
        <p:txBody>
          <a:bodyPr>
            <a:normAutofit fontScale="70000" lnSpcReduction="20000"/>
          </a:bodyPr>
          <a:lstStyle/>
          <a:p>
            <a:pPr>
              <a:lnSpc>
                <a:spcPct val="110000"/>
              </a:lnSpc>
              <a:defRPr/>
            </a:pPr>
            <a:r>
              <a:rPr lang="it-IT" sz="5400" b="1" dirty="0" err="1" smtClean="0">
                <a:ea typeface="+mn-ea"/>
              </a:rPr>
              <a:t>Preparations</a:t>
            </a:r>
            <a:r>
              <a:rPr lang="it-IT" sz="5400" dirty="0" smtClean="0">
                <a:ea typeface="+mn-ea"/>
              </a:rPr>
              <a:t> (</a:t>
            </a:r>
            <a:r>
              <a:rPr lang="it-IT" sz="5400" i="1" dirty="0" err="1" smtClean="0">
                <a:ea typeface="+mn-ea"/>
              </a:rPr>
              <a:t>Directive</a:t>
            </a:r>
            <a:r>
              <a:rPr lang="it-IT" sz="5400" i="1" dirty="0" smtClean="0">
                <a:ea typeface="+mn-ea"/>
              </a:rPr>
              <a:t> 1999/45/CE</a:t>
            </a:r>
            <a:r>
              <a:rPr lang="it-IT" sz="5400" dirty="0" smtClean="0">
                <a:ea typeface="+mn-ea"/>
              </a:rPr>
              <a:t>): </a:t>
            </a:r>
            <a:r>
              <a:rPr lang="it-IT" sz="5400" dirty="0" err="1" smtClean="0">
                <a:ea typeface="+mn-ea"/>
              </a:rPr>
              <a:t>homgeneous</a:t>
            </a:r>
            <a:r>
              <a:rPr lang="it-IT" sz="5400" dirty="0" smtClean="0">
                <a:ea typeface="+mn-ea"/>
              </a:rPr>
              <a:t> or </a:t>
            </a:r>
            <a:r>
              <a:rPr lang="it-IT" sz="5400" dirty="0" err="1" smtClean="0">
                <a:ea typeface="+mn-ea"/>
              </a:rPr>
              <a:t>inhomegeneous</a:t>
            </a:r>
            <a:r>
              <a:rPr lang="it-IT" sz="5400" dirty="0" smtClean="0">
                <a:ea typeface="+mn-ea"/>
              </a:rPr>
              <a:t> </a:t>
            </a:r>
            <a:r>
              <a:rPr lang="it-IT" sz="5400" dirty="0" err="1" smtClean="0">
                <a:ea typeface="+mn-ea"/>
              </a:rPr>
              <a:t>mixture</a:t>
            </a:r>
            <a:r>
              <a:rPr lang="it-IT" sz="5400" dirty="0" smtClean="0">
                <a:ea typeface="+mn-ea"/>
              </a:rPr>
              <a:t> </a:t>
            </a:r>
            <a:r>
              <a:rPr lang="it-IT" sz="5400" dirty="0" err="1" smtClean="0">
                <a:ea typeface="+mn-ea"/>
              </a:rPr>
              <a:t>formed</a:t>
            </a:r>
            <a:r>
              <a:rPr lang="it-IT" sz="5400" dirty="0" smtClean="0">
                <a:ea typeface="+mn-ea"/>
              </a:rPr>
              <a:t> </a:t>
            </a:r>
            <a:r>
              <a:rPr lang="it-IT" sz="5400" dirty="0" err="1" smtClean="0">
                <a:ea typeface="+mn-ea"/>
              </a:rPr>
              <a:t>by</a:t>
            </a:r>
            <a:r>
              <a:rPr lang="it-IT" sz="5400" dirty="0" smtClean="0">
                <a:ea typeface="+mn-ea"/>
              </a:rPr>
              <a:t> </a:t>
            </a:r>
            <a:r>
              <a:rPr lang="it-IT" sz="5400" dirty="0" err="1" smtClean="0">
                <a:ea typeface="+mn-ea"/>
              </a:rPr>
              <a:t>two</a:t>
            </a:r>
            <a:r>
              <a:rPr lang="it-IT" sz="5400" dirty="0" smtClean="0">
                <a:ea typeface="+mn-ea"/>
              </a:rPr>
              <a:t> or more </a:t>
            </a:r>
            <a:r>
              <a:rPr lang="it-IT" sz="5400" dirty="0" err="1" smtClean="0">
                <a:ea typeface="+mn-ea"/>
              </a:rPr>
              <a:t>substances</a:t>
            </a:r>
            <a:r>
              <a:rPr lang="it-IT" sz="5400" dirty="0" smtClean="0">
                <a:ea typeface="+mn-ea"/>
              </a:rPr>
              <a:t>;</a:t>
            </a:r>
          </a:p>
          <a:p>
            <a:pPr>
              <a:lnSpc>
                <a:spcPct val="110000"/>
              </a:lnSpc>
              <a:defRPr/>
            </a:pPr>
            <a:r>
              <a:rPr lang="it-IT" sz="5400" b="1" dirty="0" err="1" smtClean="0">
                <a:ea typeface="+mn-ea"/>
              </a:rPr>
              <a:t>Mixtures</a:t>
            </a:r>
            <a:r>
              <a:rPr lang="it-IT" sz="5400" dirty="0" smtClean="0">
                <a:ea typeface="+mn-ea"/>
              </a:rPr>
              <a:t> (</a:t>
            </a:r>
            <a:r>
              <a:rPr lang="it-IT" sz="5400" dirty="0" err="1" smtClean="0">
                <a:ea typeface="+mn-ea"/>
              </a:rPr>
              <a:t>Regulation</a:t>
            </a:r>
            <a:r>
              <a:rPr lang="it-IT" sz="5400" dirty="0" smtClean="0">
                <a:ea typeface="+mn-ea"/>
              </a:rPr>
              <a:t> EC No: 1272/2008, </a:t>
            </a:r>
            <a:r>
              <a:rPr lang="it-IT" sz="5400" i="1" dirty="0" smtClean="0">
                <a:ea typeface="+mn-ea"/>
              </a:rPr>
              <a:t>CLP</a:t>
            </a:r>
            <a:r>
              <a:rPr lang="it-IT" sz="5400" dirty="0" smtClean="0">
                <a:ea typeface="+mn-ea"/>
              </a:rPr>
              <a:t>): </a:t>
            </a:r>
            <a:r>
              <a:rPr lang="it-IT" sz="5400" dirty="0" err="1" smtClean="0"/>
              <a:t>homgeneous</a:t>
            </a:r>
            <a:r>
              <a:rPr lang="it-IT" sz="5400" dirty="0" smtClean="0"/>
              <a:t> or </a:t>
            </a:r>
            <a:r>
              <a:rPr lang="it-IT" sz="5400" dirty="0" err="1" smtClean="0"/>
              <a:t>inhomegeneous</a:t>
            </a:r>
            <a:r>
              <a:rPr lang="it-IT" sz="5400" dirty="0" smtClean="0"/>
              <a:t> </a:t>
            </a:r>
            <a:r>
              <a:rPr lang="it-IT" sz="5400" dirty="0" err="1" smtClean="0"/>
              <a:t>mixture</a:t>
            </a:r>
            <a:r>
              <a:rPr lang="it-IT" sz="5400" dirty="0" smtClean="0"/>
              <a:t> </a:t>
            </a:r>
            <a:r>
              <a:rPr lang="it-IT" sz="5400" dirty="0" err="1" smtClean="0"/>
              <a:t>formed</a:t>
            </a:r>
            <a:r>
              <a:rPr lang="it-IT" sz="5400" dirty="0" smtClean="0"/>
              <a:t> </a:t>
            </a:r>
            <a:r>
              <a:rPr lang="it-IT" sz="5400" dirty="0" err="1" smtClean="0"/>
              <a:t>by</a:t>
            </a:r>
            <a:r>
              <a:rPr lang="it-IT" sz="5400" dirty="0" smtClean="0"/>
              <a:t> </a:t>
            </a:r>
            <a:r>
              <a:rPr lang="it-IT" sz="5400" dirty="0" err="1" smtClean="0"/>
              <a:t>two</a:t>
            </a:r>
            <a:r>
              <a:rPr lang="it-IT" sz="5400" dirty="0" smtClean="0"/>
              <a:t> or more </a:t>
            </a:r>
            <a:r>
              <a:rPr lang="it-IT" sz="5400" dirty="0" err="1" smtClean="0"/>
              <a:t>substances</a:t>
            </a:r>
            <a:r>
              <a:rPr lang="it-IT" sz="5400" dirty="0" smtClean="0"/>
              <a:t>;</a:t>
            </a:r>
            <a:endParaRPr lang="it-IT" sz="5400" dirty="0" smtClean="0">
              <a:ea typeface="+mn-ea"/>
            </a:endParaRPr>
          </a:p>
          <a:p>
            <a:pPr>
              <a:buFont typeface="Wingdings" pitchFamily="2" charset="2"/>
              <a:buNone/>
              <a:defRPr/>
            </a:pPr>
            <a:endParaRPr lang="it-IT" dirty="0">
              <a:ea typeface="+mn-ea"/>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a:xfrm>
            <a:off x="741363" y="557213"/>
            <a:ext cx="8607425" cy="1258887"/>
          </a:xfrm>
        </p:spPr>
        <p:txBody>
          <a:bodyPr/>
          <a:lstStyle/>
          <a:p>
            <a:pPr eaLnBrk="1">
              <a:lnSpc>
                <a:spcPct val="87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err="1" smtClean="0"/>
              <a:t>Dangerous</a:t>
            </a:r>
            <a:r>
              <a:rPr lang="it-IT" dirty="0" smtClean="0"/>
              <a:t> </a:t>
            </a:r>
            <a:r>
              <a:rPr lang="it-IT" dirty="0" err="1" smtClean="0"/>
              <a:t>Preparations</a:t>
            </a:r>
            <a:r>
              <a:rPr lang="it-IT" dirty="0" smtClean="0"/>
              <a:t> </a:t>
            </a:r>
            <a:br>
              <a:rPr lang="it-IT" dirty="0" smtClean="0"/>
            </a:br>
            <a:r>
              <a:rPr lang="it-IT" dirty="0" err="1" smtClean="0"/>
              <a:t>Old</a:t>
            </a:r>
            <a:r>
              <a:rPr lang="it-IT" dirty="0" smtClean="0"/>
              <a:t> </a:t>
            </a:r>
            <a:r>
              <a:rPr lang="it-IT" dirty="0" err="1" smtClean="0"/>
              <a:t>Regulations</a:t>
            </a:r>
            <a:endParaRPr lang="it-IT" dirty="0" smtClean="0"/>
          </a:p>
        </p:txBody>
      </p:sp>
      <p:sp>
        <p:nvSpPr>
          <p:cNvPr id="9219" name="Rectangle 2"/>
          <p:cNvSpPr>
            <a:spLocks noGrp="1" noChangeArrowheads="1"/>
          </p:cNvSpPr>
          <p:nvPr>
            <p:ph type="body" idx="1"/>
          </p:nvPr>
        </p:nvSpPr>
        <p:spPr>
          <a:xfrm>
            <a:off x="741363" y="2101850"/>
            <a:ext cx="8607425" cy="4760913"/>
          </a:xfrm>
        </p:spPr>
        <p:txBody>
          <a:bodyPr>
            <a:normAutofit lnSpcReduction="10000"/>
          </a:bodyPr>
          <a:lstStyle/>
          <a:p>
            <a:pPr eaLnBrk="1">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sz="2800" b="1" dirty="0" smtClean="0"/>
              <a:t>1999/45/EC </a:t>
            </a:r>
            <a:r>
              <a:rPr lang="it-IT" sz="2800" b="1" dirty="0" err="1" smtClean="0"/>
              <a:t>Directive</a:t>
            </a:r>
            <a:r>
              <a:rPr lang="it-IT" sz="2800" dirty="0" smtClean="0"/>
              <a:t>(</a:t>
            </a:r>
            <a:r>
              <a:rPr lang="it-IT" sz="2800" i="1" dirty="0" smtClean="0"/>
              <a:t>DPD, </a:t>
            </a:r>
            <a:r>
              <a:rPr lang="it-IT" sz="2800" i="1" dirty="0" err="1" smtClean="0"/>
              <a:t>Dangerous</a:t>
            </a:r>
            <a:r>
              <a:rPr lang="it-IT" sz="2800" i="1" dirty="0" smtClean="0"/>
              <a:t> </a:t>
            </a:r>
            <a:r>
              <a:rPr lang="it-IT" sz="2800" i="1" dirty="0" err="1" smtClean="0"/>
              <a:t>Preparations</a:t>
            </a:r>
            <a:r>
              <a:rPr lang="it-IT" sz="2800" i="1" dirty="0" smtClean="0"/>
              <a:t> </a:t>
            </a:r>
            <a:r>
              <a:rPr lang="it-IT" sz="2800" i="1" dirty="0" err="1" smtClean="0"/>
              <a:t>Directive</a:t>
            </a:r>
            <a:r>
              <a:rPr lang="it-IT" sz="2800" dirty="0" smtClean="0"/>
              <a:t>)</a:t>
            </a:r>
          </a:p>
          <a:p>
            <a:pPr eaLnBrk="1">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sz="2800" b="1" dirty="0" smtClean="0"/>
              <a:t>D.Lgs. 14 march 2003, n. 65</a:t>
            </a:r>
            <a:r>
              <a:rPr lang="it-IT" sz="2800" dirty="0" smtClean="0"/>
              <a:t> – </a:t>
            </a:r>
            <a:r>
              <a:rPr lang="it-IT" sz="2800" i="1" dirty="0" err="1" smtClean="0"/>
              <a:t>Transposition</a:t>
            </a:r>
            <a:r>
              <a:rPr lang="it-IT" sz="2800" i="1" dirty="0" smtClean="0"/>
              <a:t> </a:t>
            </a:r>
            <a:r>
              <a:rPr lang="it-IT" sz="2800" i="1" dirty="0" err="1" smtClean="0"/>
              <a:t>of</a:t>
            </a:r>
            <a:r>
              <a:rPr lang="it-IT" sz="2800" i="1" dirty="0" smtClean="0"/>
              <a:t> the 1999/45/EC and 2001/60/EC </a:t>
            </a:r>
            <a:r>
              <a:rPr lang="it-IT" sz="2800" i="1" dirty="0" err="1" smtClean="0"/>
              <a:t>directive</a:t>
            </a:r>
            <a:r>
              <a:rPr lang="it-IT" sz="2800" i="1" dirty="0" smtClean="0"/>
              <a:t>, </a:t>
            </a:r>
            <a:r>
              <a:rPr lang="it-IT" sz="2800" i="1" dirty="0" err="1" smtClean="0"/>
              <a:t>concerning</a:t>
            </a:r>
            <a:r>
              <a:rPr lang="it-IT" sz="2800" i="1" dirty="0" smtClean="0"/>
              <a:t> the  </a:t>
            </a:r>
            <a:r>
              <a:rPr lang="it-IT" sz="2800" i="1" dirty="0" err="1" smtClean="0"/>
              <a:t>classification</a:t>
            </a:r>
            <a:r>
              <a:rPr lang="it-IT" sz="2800" i="1" dirty="0" smtClean="0"/>
              <a:t>, </a:t>
            </a:r>
            <a:r>
              <a:rPr lang="it-IT" sz="2800" i="1" dirty="0" err="1" smtClean="0"/>
              <a:t>labelling</a:t>
            </a:r>
            <a:r>
              <a:rPr lang="it-IT" sz="2800" i="1" dirty="0" smtClean="0"/>
              <a:t> and packaging </a:t>
            </a:r>
            <a:r>
              <a:rPr lang="it-IT" sz="2800" i="1" dirty="0" err="1" smtClean="0"/>
              <a:t>of</a:t>
            </a:r>
            <a:r>
              <a:rPr lang="it-IT" sz="2800" i="1" dirty="0" smtClean="0"/>
              <a:t> </a:t>
            </a:r>
            <a:r>
              <a:rPr lang="it-IT" sz="2800" i="1" dirty="0" err="1" smtClean="0"/>
              <a:t>dangerous</a:t>
            </a:r>
            <a:r>
              <a:rPr lang="it-IT" sz="2800" i="1" dirty="0" smtClean="0"/>
              <a:t> </a:t>
            </a:r>
            <a:r>
              <a:rPr lang="it-IT" sz="2800" i="1" dirty="0" err="1" smtClean="0"/>
              <a:t>preparations</a:t>
            </a:r>
            <a:endParaRPr lang="it-IT" sz="2800" dirty="0" smtClean="0"/>
          </a:p>
          <a:p>
            <a:pPr eaLnBrk="1">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sz="2800" dirty="0" err="1" smtClean="0"/>
              <a:t>It</a:t>
            </a:r>
            <a:r>
              <a:rPr lang="it-IT" sz="2800" dirty="0" smtClean="0"/>
              <a:t> </a:t>
            </a:r>
            <a:r>
              <a:rPr lang="it-IT" sz="2800" dirty="0" err="1" smtClean="0"/>
              <a:t>regulates</a:t>
            </a:r>
            <a:r>
              <a:rPr lang="it-IT" sz="2800" dirty="0" smtClean="0"/>
              <a:t> the </a:t>
            </a:r>
            <a:r>
              <a:rPr lang="it-IT" sz="2800" dirty="0" err="1" smtClean="0"/>
              <a:t>classification</a:t>
            </a:r>
            <a:r>
              <a:rPr lang="it-IT" sz="2800" dirty="0" smtClean="0"/>
              <a:t>, </a:t>
            </a:r>
            <a:r>
              <a:rPr lang="it-IT" sz="2800" dirty="0" err="1" smtClean="0"/>
              <a:t>labelling</a:t>
            </a:r>
            <a:r>
              <a:rPr lang="it-IT" sz="2800" dirty="0" smtClean="0"/>
              <a:t> and packaging </a:t>
            </a:r>
            <a:r>
              <a:rPr lang="it-IT" sz="2800" dirty="0" err="1" smtClean="0"/>
              <a:t>of</a:t>
            </a:r>
            <a:r>
              <a:rPr lang="it-IT" sz="2800" dirty="0" smtClean="0"/>
              <a:t> the </a:t>
            </a:r>
            <a:r>
              <a:rPr lang="it-IT" sz="2800" dirty="0" err="1" smtClean="0"/>
              <a:t>preparations</a:t>
            </a:r>
            <a:r>
              <a:rPr lang="it-IT" sz="2800" dirty="0" smtClean="0"/>
              <a:t> on market </a:t>
            </a:r>
            <a:r>
              <a:rPr lang="it-IT" sz="2800" dirty="0" err="1" smtClean="0"/>
              <a:t>that</a:t>
            </a:r>
            <a:r>
              <a:rPr lang="it-IT" sz="2800" dirty="0" smtClean="0"/>
              <a:t> </a:t>
            </a:r>
            <a:r>
              <a:rPr lang="it-IT" sz="2800" dirty="0" err="1" smtClean="0"/>
              <a:t>contain</a:t>
            </a:r>
            <a:r>
              <a:rPr lang="it-IT" sz="2800" dirty="0" smtClean="0"/>
              <a:t> at </a:t>
            </a:r>
            <a:r>
              <a:rPr lang="it-IT" sz="2800" dirty="0" err="1" smtClean="0"/>
              <a:t>least</a:t>
            </a:r>
            <a:r>
              <a:rPr lang="it-IT" sz="2800" dirty="0" smtClean="0"/>
              <a:t> </a:t>
            </a:r>
            <a:r>
              <a:rPr lang="it-IT" sz="2800" dirty="0" err="1" smtClean="0"/>
              <a:t>one</a:t>
            </a:r>
            <a:r>
              <a:rPr lang="it-IT" sz="2800" dirty="0" smtClean="0"/>
              <a:t> </a:t>
            </a:r>
            <a:r>
              <a:rPr lang="it-IT" sz="2800" dirty="0" err="1" smtClean="0"/>
              <a:t>dangerous</a:t>
            </a:r>
            <a:r>
              <a:rPr lang="it-IT" sz="2800" dirty="0" smtClean="0"/>
              <a:t> </a:t>
            </a:r>
            <a:r>
              <a:rPr lang="it-IT" sz="2800" dirty="0" err="1" smtClean="0"/>
              <a:t>substance</a:t>
            </a:r>
            <a:endParaRPr lang="it-IT" sz="2800" dirty="0" smtClean="0"/>
          </a:p>
          <a:p>
            <a:pPr eaLnBrk="1">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sz="2800" dirty="0" err="1" smtClean="0"/>
              <a:t>It</a:t>
            </a:r>
            <a:r>
              <a:rPr lang="it-IT" sz="2800" dirty="0" smtClean="0"/>
              <a:t> </a:t>
            </a:r>
            <a:r>
              <a:rPr lang="it-IT" sz="2800" dirty="0" err="1" smtClean="0"/>
              <a:t>defines</a:t>
            </a:r>
            <a:r>
              <a:rPr lang="it-IT" sz="2800" dirty="0" smtClean="0"/>
              <a:t> the way in </a:t>
            </a:r>
            <a:r>
              <a:rPr lang="it-IT" sz="2800" dirty="0" err="1" smtClean="0"/>
              <a:t>which</a:t>
            </a:r>
            <a:r>
              <a:rPr lang="it-IT" sz="2800" dirty="0" smtClean="0"/>
              <a:t>, </a:t>
            </a:r>
            <a:r>
              <a:rPr lang="it-IT" sz="2800" dirty="0" err="1" smtClean="0"/>
              <a:t>starting</a:t>
            </a:r>
            <a:r>
              <a:rPr lang="it-IT" sz="2800" dirty="0" smtClean="0"/>
              <a:t> </a:t>
            </a:r>
            <a:r>
              <a:rPr lang="it-IT" sz="2800" dirty="0" err="1" smtClean="0"/>
              <a:t>from</a:t>
            </a:r>
            <a:r>
              <a:rPr lang="it-IT" sz="2800" dirty="0" smtClean="0"/>
              <a:t> the </a:t>
            </a:r>
            <a:r>
              <a:rPr lang="it-IT" sz="2800" dirty="0" err="1" smtClean="0"/>
              <a:t>contained</a:t>
            </a:r>
            <a:r>
              <a:rPr lang="it-IT" sz="2800" dirty="0" smtClean="0"/>
              <a:t> </a:t>
            </a:r>
            <a:r>
              <a:rPr lang="it-IT" sz="2800" dirty="0" err="1" smtClean="0"/>
              <a:t>substances</a:t>
            </a:r>
            <a:r>
              <a:rPr lang="it-IT" sz="2800" dirty="0" smtClean="0"/>
              <a:t>, a </a:t>
            </a:r>
            <a:r>
              <a:rPr lang="it-IT" sz="2800" dirty="0" err="1" smtClean="0"/>
              <a:t>preparation</a:t>
            </a:r>
            <a:r>
              <a:rPr lang="it-IT" sz="2800" dirty="0" smtClean="0"/>
              <a:t> </a:t>
            </a:r>
            <a:r>
              <a:rPr lang="it-IT" sz="2800" dirty="0" err="1" smtClean="0"/>
              <a:t>is</a:t>
            </a:r>
            <a:r>
              <a:rPr lang="it-IT" sz="2800" dirty="0" smtClean="0"/>
              <a:t> </a:t>
            </a:r>
            <a:r>
              <a:rPr lang="it-IT" sz="2800" dirty="0" err="1" smtClean="0"/>
              <a:t>classified</a:t>
            </a:r>
            <a:r>
              <a:rPr lang="it-IT" sz="2800" dirty="0" smtClean="0"/>
              <a:t> </a:t>
            </a:r>
            <a:r>
              <a:rPr lang="it-IT" sz="2800" dirty="0" err="1" smtClean="0"/>
              <a:t>as</a:t>
            </a:r>
            <a:r>
              <a:rPr lang="it-IT" sz="2800" dirty="0" smtClean="0"/>
              <a:t> </a:t>
            </a:r>
            <a:r>
              <a:rPr lang="it-IT" sz="2800" dirty="0" err="1" smtClean="0"/>
              <a:t>dangerous</a:t>
            </a:r>
            <a:endParaRPr lang="it-IT" sz="2800"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a:xfrm>
            <a:off x="741363" y="557213"/>
            <a:ext cx="8605837" cy="1257300"/>
          </a:xfrm>
        </p:spPr>
        <p:txBody>
          <a:bodyPr/>
          <a:lstStyle/>
          <a:p>
            <a:pPr ea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err="1" smtClean="0"/>
              <a:t>Chemicals</a:t>
            </a:r>
            <a:endParaRPr lang="it-IT" dirty="0" smtClean="0"/>
          </a:p>
        </p:txBody>
      </p:sp>
      <p:sp>
        <p:nvSpPr>
          <p:cNvPr id="20483" name="Rectangle 2"/>
          <p:cNvSpPr>
            <a:spLocks noGrp="1" noChangeArrowheads="1"/>
          </p:cNvSpPr>
          <p:nvPr>
            <p:ph type="body" idx="1"/>
          </p:nvPr>
        </p:nvSpPr>
        <p:spPr>
          <a:xfrm>
            <a:off x="539719" y="1979637"/>
            <a:ext cx="9286940" cy="5372100"/>
          </a:xfrm>
        </p:spPr>
        <p:txBody>
          <a:bodyPr>
            <a:normAutofit fontScale="70000" lnSpcReduction="20000"/>
          </a:bodyPr>
          <a:lstStyle/>
          <a:p>
            <a:pPr>
              <a:lnSpc>
                <a:spcPct val="120000"/>
              </a:lnSpc>
            </a:pPr>
            <a:r>
              <a:rPr lang="it-IT" dirty="0" smtClean="0"/>
              <a:t>D. Lgs. 81/2008:</a:t>
            </a:r>
          </a:p>
          <a:p>
            <a:pPr lvl="1">
              <a:lnSpc>
                <a:spcPct val="120000"/>
              </a:lnSpc>
            </a:pPr>
            <a:r>
              <a:rPr lang="it-IT" b="1" dirty="0" smtClean="0"/>
              <a:t>agenti chimici</a:t>
            </a:r>
            <a:r>
              <a:rPr lang="it-IT" dirty="0" smtClean="0"/>
              <a:t>: </a:t>
            </a:r>
            <a:r>
              <a:rPr lang="en-US" dirty="0" smtClean="0"/>
              <a:t>all the chemical elements or compounds, either alone or in mixtures thereof, in their natural state or obtained, used or disposed of, including disposal as waste, by any work activity, whether or not produced intentionally and placed or not on the market</a:t>
            </a:r>
            <a:r>
              <a:rPr lang="it-IT" dirty="0" smtClean="0"/>
              <a:t>;</a:t>
            </a:r>
          </a:p>
          <a:p>
            <a:pPr lvl="1">
              <a:lnSpc>
                <a:spcPct val="120000"/>
              </a:lnSpc>
            </a:pPr>
            <a:r>
              <a:rPr lang="it-IT" b="1" dirty="0" smtClean="0"/>
              <a:t>agenti chimici pericolosi</a:t>
            </a:r>
            <a:r>
              <a:rPr lang="it-IT" dirty="0" smtClean="0"/>
              <a:t>:</a:t>
            </a:r>
          </a:p>
          <a:p>
            <a:pPr marL="1160463" lvl="2" indent="-260350">
              <a:lnSpc>
                <a:spcPct val="120000"/>
              </a:lnSpc>
              <a:buSzPct val="100000"/>
              <a:buFont typeface="+mj-lt"/>
              <a:buAutoNum type="arabicParenR"/>
            </a:pPr>
            <a:r>
              <a:rPr lang="en-US" dirty="0" smtClean="0"/>
              <a:t>chemicals that are, or may be, classified as hazardous substances, excluded the substances hazardous only for the environment</a:t>
            </a:r>
            <a:r>
              <a:rPr lang="it-IT" dirty="0" smtClean="0"/>
              <a:t>;</a:t>
            </a:r>
          </a:p>
          <a:p>
            <a:pPr marL="1160463" lvl="2" indent="-260350">
              <a:lnSpc>
                <a:spcPct val="120000"/>
              </a:lnSpc>
              <a:buSzPct val="100000"/>
              <a:buFont typeface="+mj-lt"/>
              <a:buAutoNum type="arabicParenR"/>
            </a:pPr>
            <a:r>
              <a:rPr lang="it-IT" dirty="0" err="1" smtClean="0"/>
              <a:t>chemicals</a:t>
            </a:r>
            <a:r>
              <a:rPr lang="it-IT" dirty="0" smtClean="0"/>
              <a:t> </a:t>
            </a:r>
            <a:r>
              <a:rPr lang="it-IT" dirty="0" err="1" smtClean="0"/>
              <a:t>that</a:t>
            </a:r>
            <a:r>
              <a:rPr lang="it-IT" dirty="0" smtClean="0"/>
              <a:t> are, or </a:t>
            </a:r>
            <a:r>
              <a:rPr lang="it-IT" dirty="0" err="1" smtClean="0"/>
              <a:t>may</a:t>
            </a:r>
            <a:r>
              <a:rPr lang="it-IT" dirty="0" smtClean="0"/>
              <a:t> </a:t>
            </a:r>
            <a:r>
              <a:rPr lang="it-IT" dirty="0" err="1" smtClean="0"/>
              <a:t>be</a:t>
            </a:r>
            <a:r>
              <a:rPr lang="it-IT" dirty="0" smtClean="0"/>
              <a:t>, </a:t>
            </a:r>
            <a:r>
              <a:rPr lang="it-IT" dirty="0" err="1" smtClean="0"/>
              <a:t>classifiesd</a:t>
            </a:r>
            <a:r>
              <a:rPr lang="it-IT" dirty="0" smtClean="0"/>
              <a:t> </a:t>
            </a:r>
            <a:r>
              <a:rPr lang="it-IT" dirty="0" err="1" smtClean="0"/>
              <a:t>as</a:t>
            </a:r>
            <a:r>
              <a:rPr lang="it-IT" dirty="0" smtClean="0"/>
              <a:t> </a:t>
            </a:r>
            <a:r>
              <a:rPr lang="it-IT" dirty="0" err="1" smtClean="0"/>
              <a:t>hazardous</a:t>
            </a:r>
            <a:r>
              <a:rPr lang="it-IT" dirty="0" smtClean="0"/>
              <a:t>  </a:t>
            </a:r>
            <a:r>
              <a:rPr lang="it-IT" dirty="0" err="1" smtClean="0"/>
              <a:t>mixtures</a:t>
            </a:r>
            <a:r>
              <a:rPr lang="it-IT" dirty="0" smtClean="0"/>
              <a:t>, </a:t>
            </a:r>
            <a:r>
              <a:rPr lang="en-US" dirty="0" smtClean="0"/>
              <a:t>excluded the substances hazardous only for the environment</a:t>
            </a:r>
            <a:r>
              <a:rPr lang="it-IT" dirty="0" smtClean="0"/>
              <a:t>;</a:t>
            </a:r>
          </a:p>
          <a:p>
            <a:pPr marL="1160463" lvl="2" indent="-260350">
              <a:lnSpc>
                <a:spcPct val="120000"/>
              </a:lnSpc>
              <a:buSzPct val="100000"/>
              <a:buFont typeface="+mj-lt"/>
              <a:buAutoNum type="arabicParenR"/>
            </a:pPr>
            <a:r>
              <a:rPr lang="it-IT" dirty="0" smtClean="0"/>
              <a:t> </a:t>
            </a:r>
            <a:r>
              <a:rPr lang="en-US" sz="2400" dirty="0" smtClean="0"/>
              <a:t>chemical agents which, although not classified as dangerous, according to the numbers 1) and 2), may pose a risk to the safety and health of workers due to their </a:t>
            </a:r>
            <a:r>
              <a:rPr lang="en-US" sz="2400" dirty="0" err="1" smtClean="0"/>
              <a:t>physico</a:t>
            </a:r>
            <a:r>
              <a:rPr lang="en-US" sz="2400" dirty="0" smtClean="0"/>
              <a:t>-chemical properties, chemical or toxicological properties and the way in which they are used or present in the workplace, including any chemical agent that has been assigned an exposure limit value.</a:t>
            </a:r>
          </a:p>
          <a:p>
            <a:pPr marL="1160463" lvl="2" indent="-260350">
              <a:lnSpc>
                <a:spcPct val="120000"/>
              </a:lnSpc>
              <a:buSzPct val="100000"/>
              <a:buFont typeface="+mj-lt"/>
              <a:buAutoNum type="arabicParenR"/>
            </a:pPr>
            <a:endParaRPr lang="it-IT" dirty="0" smtClean="0"/>
          </a:p>
          <a:p>
            <a:pPr eaLnBrk="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741363" y="557213"/>
            <a:ext cx="8604250" cy="1255712"/>
          </a:xfrm>
          <a:prstGeom prst="rect">
            <a:avLst/>
          </a:prstGeom>
        </p:spPr>
        <p:txBody>
          <a:bodyPr/>
          <a:lstStyle/>
          <a:p>
            <a:pPr marL="0" marR="0" lvl="0" indent="0" algn="ctr" defTabSz="449263" rtl="0" eaLnBrk="0" fontAlgn="base" latinLnBrk="0" hangingPunct="0">
              <a:lnSpc>
                <a:spcPct val="81000"/>
              </a:lnSpc>
              <a:spcBef>
                <a:spcPct val="0"/>
              </a:spcBef>
              <a:spcAft>
                <a:spcPct val="0"/>
              </a:spcAft>
              <a:buClr>
                <a:srgbClr val="000000"/>
              </a:buClr>
              <a:buSzPct val="45000"/>
              <a:buFont typeface="Wingdings" pitchFamily="2" charset="2"/>
              <a:buNone/>
              <a:tabLst/>
              <a:defRPr/>
            </a:pP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The management </a:t>
            </a: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of</a:t>
            </a: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industrial </a:t>
            </a: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chemicals</a:t>
            </a: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in the EU</a:t>
            </a:r>
          </a:p>
        </p:txBody>
      </p:sp>
      <p:sp>
        <p:nvSpPr>
          <p:cNvPr id="3" name="Rettangolo 2"/>
          <p:cNvSpPr/>
          <p:nvPr/>
        </p:nvSpPr>
        <p:spPr>
          <a:xfrm>
            <a:off x="431800" y="1907629"/>
            <a:ext cx="9289032" cy="4524315"/>
          </a:xfrm>
          <a:prstGeom prst="rect">
            <a:avLst/>
          </a:prstGeom>
        </p:spPr>
        <p:txBody>
          <a:bodyPr wrap="square">
            <a:spAutoFit/>
          </a:bodyPr>
          <a:lstStyle/>
          <a:p>
            <a:r>
              <a:rPr lang="it-IT" sz="2000" dirty="0" smtClean="0">
                <a:solidFill>
                  <a:schemeClr val="tx1"/>
                </a:solidFill>
                <a:latin typeface="+mn-lt"/>
              </a:rPr>
              <a:t>At the </a:t>
            </a:r>
            <a:r>
              <a:rPr lang="it-IT" sz="2000" dirty="0" err="1" smtClean="0">
                <a:solidFill>
                  <a:schemeClr val="tx1"/>
                </a:solidFill>
                <a:latin typeface="+mn-lt"/>
              </a:rPr>
              <a:t>United</a:t>
            </a:r>
            <a:r>
              <a:rPr lang="it-IT" sz="2000" dirty="0" smtClean="0">
                <a:solidFill>
                  <a:schemeClr val="tx1"/>
                </a:solidFill>
                <a:latin typeface="+mn-lt"/>
              </a:rPr>
              <a:t> </a:t>
            </a:r>
            <a:r>
              <a:rPr lang="it-IT" sz="2000" dirty="0" err="1" smtClean="0">
                <a:solidFill>
                  <a:schemeClr val="tx1"/>
                </a:solidFill>
                <a:latin typeface="+mn-lt"/>
              </a:rPr>
              <a:t>Nations</a:t>
            </a:r>
            <a:r>
              <a:rPr lang="it-IT" sz="2000" dirty="0" smtClean="0">
                <a:solidFill>
                  <a:schemeClr val="tx1"/>
                </a:solidFill>
                <a:latin typeface="+mn-lt"/>
              </a:rPr>
              <a:t> </a:t>
            </a:r>
            <a:r>
              <a:rPr lang="it-IT" sz="2000" dirty="0" err="1" smtClean="0">
                <a:solidFill>
                  <a:schemeClr val="tx1"/>
                </a:solidFill>
                <a:latin typeface="+mn-lt"/>
              </a:rPr>
              <a:t>Conference</a:t>
            </a:r>
            <a:r>
              <a:rPr lang="it-IT" sz="2000" dirty="0" smtClean="0">
                <a:solidFill>
                  <a:schemeClr val="tx1"/>
                </a:solidFill>
                <a:latin typeface="+mn-lt"/>
              </a:rPr>
              <a:t> on </a:t>
            </a:r>
            <a:r>
              <a:rPr lang="it-IT" sz="2000" dirty="0" err="1" smtClean="0">
                <a:solidFill>
                  <a:schemeClr val="tx1"/>
                </a:solidFill>
                <a:latin typeface="+mn-lt"/>
              </a:rPr>
              <a:t>Environment</a:t>
            </a:r>
            <a:r>
              <a:rPr lang="it-IT" sz="2000" dirty="0" smtClean="0">
                <a:solidFill>
                  <a:schemeClr val="tx1"/>
                </a:solidFill>
                <a:latin typeface="+mn-lt"/>
              </a:rPr>
              <a:t> and </a:t>
            </a:r>
            <a:r>
              <a:rPr lang="it-IT" sz="2000" dirty="0" err="1" smtClean="0">
                <a:solidFill>
                  <a:schemeClr val="tx1"/>
                </a:solidFill>
                <a:latin typeface="+mn-lt"/>
              </a:rPr>
              <a:t>Development</a:t>
            </a:r>
            <a:r>
              <a:rPr lang="it-IT" sz="2000" dirty="0" smtClean="0">
                <a:solidFill>
                  <a:schemeClr val="tx1"/>
                </a:solidFill>
                <a:latin typeface="+mn-lt"/>
              </a:rPr>
              <a:t> (UNCED) in 1992 in Rio de Janeiro, agreement </a:t>
            </a:r>
            <a:r>
              <a:rPr lang="it-IT" sz="2000" dirty="0" err="1" smtClean="0">
                <a:solidFill>
                  <a:schemeClr val="tx1"/>
                </a:solidFill>
                <a:latin typeface="+mn-lt"/>
              </a:rPr>
              <a:t>was</a:t>
            </a:r>
            <a:r>
              <a:rPr lang="it-IT" sz="2000" dirty="0" smtClean="0">
                <a:solidFill>
                  <a:schemeClr val="tx1"/>
                </a:solidFill>
                <a:latin typeface="+mn-lt"/>
              </a:rPr>
              <a:t> </a:t>
            </a:r>
            <a:r>
              <a:rPr lang="it-IT" sz="2000" dirty="0" err="1" smtClean="0">
                <a:solidFill>
                  <a:schemeClr val="tx1"/>
                </a:solidFill>
                <a:latin typeface="+mn-lt"/>
              </a:rPr>
              <a:t>reached</a:t>
            </a:r>
            <a:r>
              <a:rPr lang="it-IT" sz="2000" dirty="0" smtClean="0">
                <a:solidFill>
                  <a:schemeClr val="tx1"/>
                </a:solidFill>
                <a:latin typeface="+mn-lt"/>
              </a:rPr>
              <a:t> on </a:t>
            </a:r>
            <a:r>
              <a:rPr lang="it-IT" sz="2000" dirty="0" err="1" smtClean="0">
                <a:solidFill>
                  <a:schemeClr val="tx1"/>
                </a:solidFill>
                <a:latin typeface="+mn-lt"/>
              </a:rPr>
              <a:t>an</a:t>
            </a:r>
            <a:r>
              <a:rPr lang="it-IT" sz="2000" dirty="0" smtClean="0">
                <a:solidFill>
                  <a:schemeClr val="tx1"/>
                </a:solidFill>
                <a:latin typeface="+mn-lt"/>
              </a:rPr>
              <a:t> </a:t>
            </a:r>
            <a:r>
              <a:rPr lang="it-IT" sz="2000" dirty="0" err="1" smtClean="0">
                <a:solidFill>
                  <a:schemeClr val="tx1"/>
                </a:solidFill>
                <a:latin typeface="+mn-lt"/>
              </a:rPr>
              <a:t>action</a:t>
            </a:r>
            <a:r>
              <a:rPr lang="it-IT" sz="2000" dirty="0" smtClean="0">
                <a:solidFill>
                  <a:schemeClr val="tx1"/>
                </a:solidFill>
                <a:latin typeface="+mn-lt"/>
              </a:rPr>
              <a:t> </a:t>
            </a:r>
            <a:r>
              <a:rPr lang="it-IT" sz="2000" dirty="0" err="1" smtClean="0">
                <a:solidFill>
                  <a:schemeClr val="tx1"/>
                </a:solidFill>
                <a:latin typeface="+mn-lt"/>
              </a:rPr>
              <a:t>plan</a:t>
            </a:r>
            <a:r>
              <a:rPr lang="it-IT" sz="2000" dirty="0" smtClean="0">
                <a:solidFill>
                  <a:schemeClr val="tx1"/>
                </a:solidFill>
                <a:latin typeface="+mn-lt"/>
              </a:rPr>
              <a:t> </a:t>
            </a:r>
            <a:r>
              <a:rPr lang="it-IT" sz="2000" dirty="0" err="1" smtClean="0">
                <a:solidFill>
                  <a:schemeClr val="tx1"/>
                </a:solidFill>
                <a:latin typeface="+mn-lt"/>
              </a:rPr>
              <a:t>to</a:t>
            </a:r>
            <a:r>
              <a:rPr lang="it-IT" sz="2000" dirty="0" smtClean="0">
                <a:solidFill>
                  <a:schemeClr val="tx1"/>
                </a:solidFill>
                <a:latin typeface="+mn-lt"/>
              </a:rPr>
              <a:t> </a:t>
            </a:r>
            <a:r>
              <a:rPr lang="it-IT" sz="2000" dirty="0" err="1" smtClean="0">
                <a:solidFill>
                  <a:schemeClr val="tx1"/>
                </a:solidFill>
                <a:latin typeface="+mn-lt"/>
              </a:rPr>
              <a:t>reach</a:t>
            </a:r>
            <a:r>
              <a:rPr lang="it-IT" sz="2000" dirty="0" smtClean="0">
                <a:solidFill>
                  <a:schemeClr val="tx1"/>
                </a:solidFill>
                <a:latin typeface="+mn-lt"/>
              </a:rPr>
              <a:t> </a:t>
            </a:r>
            <a:r>
              <a:rPr lang="it-IT" sz="2000" dirty="0" err="1" smtClean="0">
                <a:solidFill>
                  <a:schemeClr val="tx1"/>
                </a:solidFill>
                <a:latin typeface="+mn-lt"/>
              </a:rPr>
              <a:t>substainable</a:t>
            </a:r>
            <a:r>
              <a:rPr lang="it-IT" sz="2000" dirty="0" smtClean="0">
                <a:solidFill>
                  <a:schemeClr val="tx1"/>
                </a:solidFill>
                <a:latin typeface="+mn-lt"/>
              </a:rPr>
              <a:t> </a:t>
            </a:r>
            <a:r>
              <a:rPr lang="it-IT" sz="2000" dirty="0" err="1" smtClean="0">
                <a:solidFill>
                  <a:schemeClr val="tx1"/>
                </a:solidFill>
                <a:latin typeface="+mn-lt"/>
              </a:rPr>
              <a:t>development</a:t>
            </a:r>
            <a:r>
              <a:rPr lang="it-IT" sz="2000" dirty="0" smtClean="0">
                <a:solidFill>
                  <a:schemeClr val="tx1"/>
                </a:solidFill>
                <a:latin typeface="+mn-lt"/>
              </a:rPr>
              <a:t> in a </a:t>
            </a:r>
            <a:r>
              <a:rPr lang="it-IT" sz="2000" dirty="0" err="1" smtClean="0">
                <a:solidFill>
                  <a:schemeClr val="tx1"/>
                </a:solidFill>
                <a:latin typeface="+mn-lt"/>
              </a:rPr>
              <a:t>number</a:t>
            </a:r>
            <a:r>
              <a:rPr lang="it-IT" sz="2000" dirty="0" smtClean="0">
                <a:solidFill>
                  <a:schemeClr val="tx1"/>
                </a:solidFill>
                <a:latin typeface="+mn-lt"/>
              </a:rPr>
              <a:t> </a:t>
            </a:r>
            <a:r>
              <a:rPr lang="it-IT" sz="2000" dirty="0" err="1" smtClean="0">
                <a:solidFill>
                  <a:schemeClr val="tx1"/>
                </a:solidFill>
                <a:latin typeface="+mn-lt"/>
              </a:rPr>
              <a:t>of</a:t>
            </a:r>
            <a:r>
              <a:rPr lang="it-IT" sz="2000" dirty="0" smtClean="0">
                <a:solidFill>
                  <a:schemeClr val="tx1"/>
                </a:solidFill>
                <a:latin typeface="+mn-lt"/>
              </a:rPr>
              <a:t> </a:t>
            </a:r>
            <a:r>
              <a:rPr lang="it-IT" sz="2000" dirty="0" err="1" smtClean="0">
                <a:solidFill>
                  <a:schemeClr val="tx1"/>
                </a:solidFill>
                <a:latin typeface="+mn-lt"/>
              </a:rPr>
              <a:t>environmental</a:t>
            </a:r>
            <a:r>
              <a:rPr lang="it-IT" sz="2000" dirty="0" smtClean="0">
                <a:solidFill>
                  <a:schemeClr val="tx1"/>
                </a:solidFill>
                <a:latin typeface="+mn-lt"/>
              </a:rPr>
              <a:t> policy </a:t>
            </a:r>
            <a:r>
              <a:rPr lang="it-IT" sz="2000" dirty="0" err="1" smtClean="0">
                <a:solidFill>
                  <a:schemeClr val="tx1"/>
                </a:solidFill>
                <a:latin typeface="+mn-lt"/>
              </a:rPr>
              <a:t>areas</a:t>
            </a:r>
            <a:r>
              <a:rPr lang="it-IT" sz="2000" dirty="0" smtClean="0">
                <a:solidFill>
                  <a:schemeClr val="tx1"/>
                </a:solidFill>
                <a:latin typeface="+mn-lt"/>
              </a:rPr>
              <a:t>.</a:t>
            </a:r>
          </a:p>
          <a:p>
            <a:endParaRPr lang="it-IT" sz="2000" dirty="0" smtClean="0">
              <a:solidFill>
                <a:schemeClr val="tx1"/>
              </a:solidFill>
              <a:latin typeface="+mn-lt"/>
            </a:endParaRPr>
          </a:p>
          <a:p>
            <a:r>
              <a:rPr lang="it-IT" sz="2000" dirty="0" err="1" smtClean="0">
                <a:solidFill>
                  <a:schemeClr val="tx1"/>
                </a:solidFill>
                <a:latin typeface="+mn-lt"/>
              </a:rPr>
              <a:t>Substainable</a:t>
            </a:r>
            <a:r>
              <a:rPr lang="it-IT" sz="2000" dirty="0" smtClean="0">
                <a:solidFill>
                  <a:schemeClr val="tx1"/>
                </a:solidFill>
                <a:latin typeface="+mn-lt"/>
              </a:rPr>
              <a:t> </a:t>
            </a:r>
            <a:r>
              <a:rPr lang="it-IT" sz="2000" dirty="0" err="1" smtClean="0">
                <a:solidFill>
                  <a:schemeClr val="tx1"/>
                </a:solidFill>
                <a:latin typeface="+mn-lt"/>
              </a:rPr>
              <a:t>development</a:t>
            </a:r>
            <a:r>
              <a:rPr lang="it-IT" sz="2000" dirty="0" smtClean="0">
                <a:solidFill>
                  <a:schemeClr val="tx1"/>
                </a:solidFill>
                <a:latin typeface="+mn-lt"/>
              </a:rPr>
              <a:t> </a:t>
            </a:r>
            <a:r>
              <a:rPr lang="it-IT" sz="2000" dirty="0" err="1" smtClean="0">
                <a:solidFill>
                  <a:schemeClr val="tx1"/>
                </a:solidFill>
                <a:latin typeface="+mn-lt"/>
              </a:rPr>
              <a:t>was</a:t>
            </a:r>
            <a:r>
              <a:rPr lang="it-IT" sz="2000" dirty="0" smtClean="0">
                <a:solidFill>
                  <a:schemeClr val="tx1"/>
                </a:solidFill>
                <a:latin typeface="+mn-lt"/>
              </a:rPr>
              <a:t> </a:t>
            </a:r>
            <a:r>
              <a:rPr lang="it-IT" sz="2000" dirty="0" err="1" smtClean="0">
                <a:solidFill>
                  <a:schemeClr val="tx1"/>
                </a:solidFill>
                <a:latin typeface="+mn-lt"/>
              </a:rPr>
              <a:t>defined</a:t>
            </a:r>
            <a:r>
              <a:rPr lang="it-IT" sz="2000" dirty="0" smtClean="0">
                <a:solidFill>
                  <a:schemeClr val="tx1"/>
                </a:solidFill>
                <a:latin typeface="+mn-lt"/>
              </a:rPr>
              <a:t> in the </a:t>
            </a:r>
            <a:r>
              <a:rPr lang="it-IT" sz="2000" dirty="0" err="1" smtClean="0">
                <a:solidFill>
                  <a:schemeClr val="tx1"/>
                </a:solidFill>
                <a:latin typeface="+mn-lt"/>
              </a:rPr>
              <a:t>Bruntland</a:t>
            </a:r>
            <a:r>
              <a:rPr lang="it-IT" sz="2000" dirty="0" smtClean="0">
                <a:solidFill>
                  <a:schemeClr val="tx1"/>
                </a:solidFill>
                <a:latin typeface="+mn-lt"/>
              </a:rPr>
              <a:t> report </a:t>
            </a:r>
            <a:r>
              <a:rPr lang="it-IT" sz="2000" dirty="0" err="1" smtClean="0">
                <a:solidFill>
                  <a:schemeClr val="tx1"/>
                </a:solidFill>
                <a:latin typeface="+mn-lt"/>
              </a:rPr>
              <a:t>of</a:t>
            </a:r>
            <a:r>
              <a:rPr lang="it-IT" sz="2000" dirty="0" smtClean="0">
                <a:solidFill>
                  <a:schemeClr val="tx1"/>
                </a:solidFill>
                <a:latin typeface="+mn-lt"/>
              </a:rPr>
              <a:t> 1987 </a:t>
            </a:r>
            <a:r>
              <a:rPr lang="it-IT" sz="2000" dirty="0" err="1" smtClean="0">
                <a:solidFill>
                  <a:schemeClr val="tx1"/>
                </a:solidFill>
                <a:latin typeface="+mn-lt"/>
              </a:rPr>
              <a:t>as</a:t>
            </a:r>
            <a:r>
              <a:rPr lang="it-IT" sz="2000" dirty="0" smtClean="0">
                <a:solidFill>
                  <a:schemeClr val="tx1"/>
                </a:solidFill>
                <a:latin typeface="+mn-lt"/>
              </a:rPr>
              <a:t>: “</a:t>
            </a:r>
            <a:r>
              <a:rPr lang="it-IT" sz="2000" dirty="0" err="1" smtClean="0">
                <a:solidFill>
                  <a:schemeClr val="tx1"/>
                </a:solidFill>
                <a:latin typeface="+mn-lt"/>
              </a:rPr>
              <a:t>development</a:t>
            </a:r>
            <a:r>
              <a:rPr lang="it-IT" sz="2000" dirty="0" smtClean="0">
                <a:solidFill>
                  <a:schemeClr val="tx1"/>
                </a:solidFill>
                <a:latin typeface="+mn-lt"/>
              </a:rPr>
              <a:t> </a:t>
            </a:r>
            <a:r>
              <a:rPr lang="it-IT" sz="2000" dirty="0" err="1" smtClean="0">
                <a:solidFill>
                  <a:schemeClr val="tx1"/>
                </a:solidFill>
                <a:latin typeface="+mn-lt"/>
              </a:rPr>
              <a:t>which</a:t>
            </a:r>
            <a:r>
              <a:rPr lang="it-IT" sz="2000" dirty="0" smtClean="0">
                <a:solidFill>
                  <a:schemeClr val="tx1"/>
                </a:solidFill>
                <a:latin typeface="+mn-lt"/>
              </a:rPr>
              <a:t> </a:t>
            </a:r>
            <a:r>
              <a:rPr lang="it-IT" sz="2000" dirty="0" err="1" smtClean="0">
                <a:solidFill>
                  <a:schemeClr val="tx1"/>
                </a:solidFill>
                <a:latin typeface="+mn-lt"/>
              </a:rPr>
              <a:t>meets</a:t>
            </a:r>
            <a:r>
              <a:rPr lang="it-IT" sz="2000" dirty="0" smtClean="0">
                <a:solidFill>
                  <a:schemeClr val="tx1"/>
                </a:solidFill>
                <a:latin typeface="+mn-lt"/>
              </a:rPr>
              <a:t> the </a:t>
            </a:r>
            <a:r>
              <a:rPr lang="it-IT" sz="2000" dirty="0" err="1" smtClean="0">
                <a:solidFill>
                  <a:schemeClr val="tx1"/>
                </a:solidFill>
                <a:latin typeface="+mn-lt"/>
              </a:rPr>
              <a:t>needs</a:t>
            </a:r>
            <a:r>
              <a:rPr lang="it-IT" sz="2000" dirty="0" smtClean="0">
                <a:solidFill>
                  <a:schemeClr val="tx1"/>
                </a:solidFill>
                <a:latin typeface="+mn-lt"/>
              </a:rPr>
              <a:t> </a:t>
            </a:r>
            <a:r>
              <a:rPr lang="it-IT" sz="2000" dirty="0" err="1" smtClean="0">
                <a:solidFill>
                  <a:schemeClr val="tx1"/>
                </a:solidFill>
                <a:latin typeface="+mn-lt"/>
              </a:rPr>
              <a:t>of</a:t>
            </a:r>
            <a:r>
              <a:rPr lang="it-IT" sz="2000" dirty="0" smtClean="0">
                <a:solidFill>
                  <a:schemeClr val="tx1"/>
                </a:solidFill>
                <a:latin typeface="+mn-lt"/>
              </a:rPr>
              <a:t> the </a:t>
            </a:r>
            <a:r>
              <a:rPr lang="it-IT" sz="2000" dirty="0" err="1" smtClean="0">
                <a:solidFill>
                  <a:schemeClr val="tx1"/>
                </a:solidFill>
                <a:latin typeface="+mn-lt"/>
              </a:rPr>
              <a:t>present</a:t>
            </a:r>
            <a:r>
              <a:rPr lang="it-IT" sz="2000" dirty="0" smtClean="0">
                <a:solidFill>
                  <a:schemeClr val="tx1"/>
                </a:solidFill>
                <a:latin typeface="+mn-lt"/>
              </a:rPr>
              <a:t> </a:t>
            </a:r>
            <a:r>
              <a:rPr lang="it-IT" sz="2000" dirty="0" err="1" smtClean="0">
                <a:solidFill>
                  <a:schemeClr val="tx1"/>
                </a:solidFill>
                <a:latin typeface="+mn-lt"/>
              </a:rPr>
              <a:t>without</a:t>
            </a:r>
            <a:r>
              <a:rPr lang="it-IT" sz="2000" dirty="0" smtClean="0">
                <a:solidFill>
                  <a:schemeClr val="tx1"/>
                </a:solidFill>
                <a:latin typeface="+mn-lt"/>
              </a:rPr>
              <a:t> </a:t>
            </a:r>
            <a:r>
              <a:rPr lang="it-IT" sz="2000" dirty="0" err="1" smtClean="0">
                <a:solidFill>
                  <a:schemeClr val="tx1"/>
                </a:solidFill>
                <a:latin typeface="+mn-lt"/>
              </a:rPr>
              <a:t>compromising</a:t>
            </a:r>
            <a:r>
              <a:rPr lang="it-IT" sz="2000" dirty="0" smtClean="0">
                <a:solidFill>
                  <a:schemeClr val="tx1"/>
                </a:solidFill>
                <a:latin typeface="+mn-lt"/>
              </a:rPr>
              <a:t> the </a:t>
            </a:r>
            <a:r>
              <a:rPr lang="it-IT" sz="2000" dirty="0" err="1" smtClean="0">
                <a:solidFill>
                  <a:schemeClr val="tx1"/>
                </a:solidFill>
                <a:latin typeface="+mn-lt"/>
              </a:rPr>
              <a:t>abilities</a:t>
            </a:r>
            <a:r>
              <a:rPr lang="it-IT" sz="2000" dirty="0" smtClean="0">
                <a:solidFill>
                  <a:schemeClr val="tx1"/>
                </a:solidFill>
                <a:latin typeface="+mn-lt"/>
              </a:rPr>
              <a:t> </a:t>
            </a:r>
            <a:r>
              <a:rPr lang="it-IT" sz="2000" dirty="0" err="1" smtClean="0">
                <a:solidFill>
                  <a:schemeClr val="tx1"/>
                </a:solidFill>
                <a:latin typeface="+mn-lt"/>
              </a:rPr>
              <a:t>of</a:t>
            </a:r>
            <a:r>
              <a:rPr lang="it-IT" sz="2000" dirty="0" smtClean="0">
                <a:solidFill>
                  <a:schemeClr val="tx1"/>
                </a:solidFill>
                <a:latin typeface="+mn-lt"/>
              </a:rPr>
              <a:t> the future </a:t>
            </a:r>
            <a:r>
              <a:rPr lang="it-IT" sz="2000" dirty="0" err="1" smtClean="0">
                <a:solidFill>
                  <a:schemeClr val="tx1"/>
                </a:solidFill>
                <a:latin typeface="+mn-lt"/>
              </a:rPr>
              <a:t>generations</a:t>
            </a:r>
            <a:r>
              <a:rPr lang="it-IT" sz="2000" dirty="0" smtClean="0">
                <a:solidFill>
                  <a:schemeClr val="tx1"/>
                </a:solidFill>
                <a:latin typeface="+mn-lt"/>
              </a:rPr>
              <a:t> </a:t>
            </a:r>
            <a:r>
              <a:rPr lang="it-IT" sz="2000" dirty="0" err="1" smtClean="0">
                <a:solidFill>
                  <a:schemeClr val="tx1"/>
                </a:solidFill>
                <a:latin typeface="+mn-lt"/>
              </a:rPr>
              <a:t>to</a:t>
            </a:r>
            <a:r>
              <a:rPr lang="it-IT" sz="2000" dirty="0" smtClean="0">
                <a:solidFill>
                  <a:schemeClr val="tx1"/>
                </a:solidFill>
                <a:latin typeface="+mn-lt"/>
              </a:rPr>
              <a:t> </a:t>
            </a:r>
            <a:r>
              <a:rPr lang="it-IT" sz="2000" dirty="0" err="1" smtClean="0">
                <a:solidFill>
                  <a:schemeClr val="tx1"/>
                </a:solidFill>
                <a:latin typeface="+mn-lt"/>
              </a:rPr>
              <a:t>meet</a:t>
            </a:r>
            <a:r>
              <a:rPr lang="it-IT" sz="2000" dirty="0" smtClean="0">
                <a:solidFill>
                  <a:schemeClr val="tx1"/>
                </a:solidFill>
                <a:latin typeface="+mn-lt"/>
              </a:rPr>
              <a:t> </a:t>
            </a:r>
            <a:r>
              <a:rPr lang="it-IT" sz="2000" dirty="0" err="1" smtClean="0">
                <a:solidFill>
                  <a:schemeClr val="tx1"/>
                </a:solidFill>
                <a:latin typeface="+mn-lt"/>
              </a:rPr>
              <a:t>their</a:t>
            </a:r>
            <a:r>
              <a:rPr lang="it-IT" sz="2000" dirty="0" smtClean="0">
                <a:solidFill>
                  <a:schemeClr val="tx1"/>
                </a:solidFill>
                <a:latin typeface="+mn-lt"/>
              </a:rPr>
              <a:t> </a:t>
            </a:r>
            <a:r>
              <a:rPr lang="it-IT" sz="2000" dirty="0" err="1" smtClean="0">
                <a:solidFill>
                  <a:schemeClr val="tx1"/>
                </a:solidFill>
                <a:latin typeface="+mn-lt"/>
              </a:rPr>
              <a:t>own</a:t>
            </a:r>
            <a:r>
              <a:rPr lang="it-IT" sz="2000" dirty="0" smtClean="0">
                <a:solidFill>
                  <a:schemeClr val="tx1"/>
                </a:solidFill>
                <a:latin typeface="+mn-lt"/>
              </a:rPr>
              <a:t> </a:t>
            </a:r>
            <a:r>
              <a:rPr lang="it-IT" sz="2000" dirty="0" err="1" smtClean="0">
                <a:solidFill>
                  <a:schemeClr val="tx1"/>
                </a:solidFill>
                <a:latin typeface="+mn-lt"/>
              </a:rPr>
              <a:t>needs</a:t>
            </a:r>
            <a:r>
              <a:rPr lang="it-IT" sz="2000" dirty="0" smtClean="0">
                <a:solidFill>
                  <a:schemeClr val="tx1"/>
                </a:solidFill>
                <a:latin typeface="+mn-lt"/>
              </a:rPr>
              <a:t>”.</a:t>
            </a:r>
          </a:p>
          <a:p>
            <a:endParaRPr lang="it-IT" sz="2000" dirty="0" smtClean="0">
              <a:solidFill>
                <a:schemeClr val="tx1"/>
              </a:solidFill>
              <a:latin typeface="+mn-lt"/>
            </a:endParaRPr>
          </a:p>
          <a:p>
            <a:r>
              <a:rPr lang="en-US" sz="2000" dirty="0" smtClean="0">
                <a:solidFill>
                  <a:schemeClr val="tx1"/>
                </a:solidFill>
                <a:latin typeface="+mn-lt"/>
              </a:rPr>
              <a:t>The old EU legislative framework for industrial chemicals was an assembly of many different Directives and Regulations which developed historically. For</a:t>
            </a:r>
          </a:p>
          <a:p>
            <a:r>
              <a:rPr lang="en-US" sz="2000" dirty="0" smtClean="0">
                <a:solidFill>
                  <a:schemeClr val="tx1"/>
                </a:solidFill>
                <a:latin typeface="+mn-lt"/>
              </a:rPr>
              <a:t>example, there were different rules for “existing” and “new” chemicals. This distinction between so-called “existing” and “new” chemicals was based on a cut-off date of 1981. All chemicals that were put on the market before 1981 were called “existing” chemicals. In 1981, these numbered 100,106 different substances. Chemicals introduced onto the market after 1981 (about 3000 until</a:t>
            </a:r>
          </a:p>
          <a:p>
            <a:r>
              <a:rPr lang="en-US" sz="2000" dirty="0" smtClean="0">
                <a:solidFill>
                  <a:schemeClr val="tx1"/>
                </a:solidFill>
                <a:latin typeface="+mn-lt"/>
              </a:rPr>
              <a:t>2007) were termed “new” chemicals.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741363" y="557213"/>
            <a:ext cx="8604250" cy="1255712"/>
          </a:xfrm>
          <a:prstGeom prst="rect">
            <a:avLst/>
          </a:prstGeom>
        </p:spPr>
        <p:txBody>
          <a:bodyPr/>
          <a:lstStyle/>
          <a:p>
            <a:pPr marL="0" marR="0" lvl="0" indent="0" algn="ctr" defTabSz="449263" rtl="0" eaLnBrk="0" fontAlgn="base" latinLnBrk="0" hangingPunct="0">
              <a:lnSpc>
                <a:spcPct val="81000"/>
              </a:lnSpc>
              <a:spcBef>
                <a:spcPct val="0"/>
              </a:spcBef>
              <a:spcAft>
                <a:spcPct val="0"/>
              </a:spcAft>
              <a:buClr>
                <a:srgbClr val="000000"/>
              </a:buClr>
              <a:buSzPct val="45000"/>
              <a:buFont typeface="Wingdings" pitchFamily="2" charset="2"/>
              <a:buNone/>
              <a:tabLst/>
              <a:defRPr/>
            </a:pP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The management </a:t>
            </a: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of</a:t>
            </a: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industrial </a:t>
            </a: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chemicals</a:t>
            </a: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in the EU</a:t>
            </a:r>
          </a:p>
        </p:txBody>
      </p:sp>
      <p:sp>
        <p:nvSpPr>
          <p:cNvPr id="3" name="Rettangolo 2"/>
          <p:cNvSpPr/>
          <p:nvPr/>
        </p:nvSpPr>
        <p:spPr>
          <a:xfrm>
            <a:off x="431800" y="1907629"/>
            <a:ext cx="9289032" cy="5632311"/>
          </a:xfrm>
          <a:prstGeom prst="rect">
            <a:avLst/>
          </a:prstGeom>
        </p:spPr>
        <p:txBody>
          <a:bodyPr wrap="square">
            <a:spAutoFit/>
          </a:bodyPr>
          <a:lstStyle/>
          <a:p>
            <a:r>
              <a:rPr lang="en-US" sz="2000" dirty="0" smtClean="0">
                <a:solidFill>
                  <a:schemeClr val="tx1"/>
                </a:solidFill>
                <a:latin typeface="+mn-lt"/>
              </a:rPr>
              <a:t>The main problems were related to the lack of progress in the area of existing chemicals and, in particular, the High Production Volume Chemicals (HPVCs), i.e., chemicals produced or imported in the EU in quantities of 1000 </a:t>
            </a:r>
            <a:r>
              <a:rPr lang="en-US" sz="2000" dirty="0" err="1" smtClean="0">
                <a:solidFill>
                  <a:schemeClr val="tx1"/>
                </a:solidFill>
                <a:latin typeface="+mn-lt"/>
              </a:rPr>
              <a:t>tonnes</a:t>
            </a:r>
            <a:r>
              <a:rPr lang="en-US" sz="2000" dirty="0" smtClean="0">
                <a:solidFill>
                  <a:schemeClr val="tx1"/>
                </a:solidFill>
                <a:latin typeface="+mn-lt"/>
              </a:rPr>
              <a:t> or more per year. For most (99%) of these chemicals, we do not have enough information about their effects and uses, and how they need to be handled</a:t>
            </a:r>
          </a:p>
          <a:p>
            <a:r>
              <a:rPr lang="it-IT" sz="2000" dirty="0" err="1" smtClean="0">
                <a:solidFill>
                  <a:schemeClr val="tx1"/>
                </a:solidFill>
                <a:latin typeface="+mn-lt"/>
              </a:rPr>
              <a:t>to</a:t>
            </a:r>
            <a:r>
              <a:rPr lang="it-IT" sz="2000" dirty="0" smtClean="0">
                <a:solidFill>
                  <a:schemeClr val="tx1"/>
                </a:solidFill>
                <a:latin typeface="+mn-lt"/>
              </a:rPr>
              <a:t> </a:t>
            </a:r>
            <a:r>
              <a:rPr lang="it-IT" sz="2000" dirty="0" err="1" smtClean="0">
                <a:solidFill>
                  <a:schemeClr val="tx1"/>
                </a:solidFill>
                <a:latin typeface="+mn-lt"/>
              </a:rPr>
              <a:t>be</a:t>
            </a:r>
            <a:r>
              <a:rPr lang="it-IT" sz="2000" dirty="0" smtClean="0">
                <a:solidFill>
                  <a:schemeClr val="tx1"/>
                </a:solidFill>
                <a:latin typeface="+mn-lt"/>
              </a:rPr>
              <a:t> </a:t>
            </a:r>
            <a:r>
              <a:rPr lang="it-IT" sz="2000" dirty="0" err="1" smtClean="0">
                <a:solidFill>
                  <a:schemeClr val="tx1"/>
                </a:solidFill>
                <a:latin typeface="+mn-lt"/>
              </a:rPr>
              <a:t>safe</a:t>
            </a:r>
            <a:r>
              <a:rPr lang="it-IT" sz="2000" dirty="0" smtClean="0">
                <a:solidFill>
                  <a:schemeClr val="tx1"/>
                </a:solidFill>
                <a:latin typeface="+mn-lt"/>
              </a:rPr>
              <a:t>. </a:t>
            </a:r>
            <a:r>
              <a:rPr lang="it-IT" sz="2000" dirty="0" err="1" smtClean="0">
                <a:solidFill>
                  <a:schemeClr val="tx1"/>
                </a:solidFill>
                <a:latin typeface="+mn-lt"/>
              </a:rPr>
              <a:t>Another</a:t>
            </a:r>
            <a:r>
              <a:rPr lang="it-IT" sz="2000" dirty="0" smtClean="0">
                <a:solidFill>
                  <a:schemeClr val="tx1"/>
                </a:solidFill>
                <a:latin typeface="+mn-lt"/>
              </a:rPr>
              <a:t> </a:t>
            </a:r>
            <a:r>
              <a:rPr lang="it-IT" sz="2000" dirty="0" err="1" smtClean="0">
                <a:solidFill>
                  <a:schemeClr val="tx1"/>
                </a:solidFill>
                <a:latin typeface="+mn-lt"/>
              </a:rPr>
              <a:t>problem</a:t>
            </a:r>
            <a:r>
              <a:rPr lang="it-IT" sz="2000" dirty="0" smtClean="0">
                <a:solidFill>
                  <a:schemeClr val="tx1"/>
                </a:solidFill>
                <a:latin typeface="+mn-lt"/>
              </a:rPr>
              <a:t> </a:t>
            </a:r>
            <a:r>
              <a:rPr lang="it-IT" sz="2000" dirty="0" err="1" smtClean="0">
                <a:solidFill>
                  <a:schemeClr val="tx1"/>
                </a:solidFill>
                <a:latin typeface="+mn-lt"/>
              </a:rPr>
              <a:t>was</a:t>
            </a:r>
            <a:r>
              <a:rPr lang="it-IT" sz="2000" dirty="0" smtClean="0">
                <a:solidFill>
                  <a:schemeClr val="tx1"/>
                </a:solidFill>
                <a:latin typeface="+mn-lt"/>
              </a:rPr>
              <a:t> the management </a:t>
            </a:r>
            <a:r>
              <a:rPr lang="it-IT" sz="2000" dirty="0" err="1" smtClean="0">
                <a:solidFill>
                  <a:schemeClr val="tx1"/>
                </a:solidFill>
                <a:latin typeface="+mn-lt"/>
              </a:rPr>
              <a:t>of</a:t>
            </a:r>
            <a:r>
              <a:rPr lang="it-IT" sz="2000" dirty="0" smtClean="0">
                <a:solidFill>
                  <a:schemeClr val="tx1"/>
                </a:solidFill>
                <a:latin typeface="+mn-lt"/>
              </a:rPr>
              <a:t> </a:t>
            </a:r>
            <a:r>
              <a:rPr lang="it-IT" sz="2000" dirty="0" err="1" smtClean="0">
                <a:solidFill>
                  <a:schemeClr val="tx1"/>
                </a:solidFill>
                <a:latin typeface="+mn-lt"/>
              </a:rPr>
              <a:t>new</a:t>
            </a:r>
            <a:r>
              <a:rPr lang="it-IT" sz="2000" dirty="0" smtClean="0">
                <a:solidFill>
                  <a:schemeClr val="tx1"/>
                </a:solidFill>
                <a:latin typeface="+mn-lt"/>
              </a:rPr>
              <a:t> </a:t>
            </a:r>
            <a:r>
              <a:rPr lang="it-IT" sz="2000" dirty="0" err="1" smtClean="0">
                <a:solidFill>
                  <a:schemeClr val="tx1"/>
                </a:solidFill>
                <a:latin typeface="+mn-lt"/>
              </a:rPr>
              <a:t>chemicals</a:t>
            </a:r>
            <a:r>
              <a:rPr lang="it-IT" sz="2000" dirty="0" smtClean="0">
                <a:solidFill>
                  <a:schemeClr val="tx1"/>
                </a:solidFill>
                <a:latin typeface="+mn-lt"/>
              </a:rPr>
              <a:t>.</a:t>
            </a:r>
          </a:p>
          <a:p>
            <a:endParaRPr lang="it-IT" sz="2000" dirty="0" smtClean="0">
              <a:solidFill>
                <a:schemeClr val="tx1"/>
              </a:solidFill>
              <a:latin typeface="+mn-lt"/>
            </a:endParaRPr>
          </a:p>
          <a:p>
            <a:r>
              <a:rPr lang="it-IT" sz="2000" dirty="0" smtClean="0">
                <a:solidFill>
                  <a:schemeClr val="tx1"/>
                </a:solidFill>
                <a:latin typeface="+mn-lt"/>
              </a:rPr>
              <a:t>The </a:t>
            </a:r>
            <a:r>
              <a:rPr lang="it-IT" sz="2000" dirty="0" err="1" smtClean="0">
                <a:solidFill>
                  <a:schemeClr val="tx1"/>
                </a:solidFill>
                <a:latin typeface="+mn-lt"/>
              </a:rPr>
              <a:t>European</a:t>
            </a:r>
            <a:r>
              <a:rPr lang="it-IT" sz="2000" dirty="0" smtClean="0">
                <a:solidFill>
                  <a:schemeClr val="tx1"/>
                </a:solidFill>
                <a:latin typeface="+mn-lt"/>
              </a:rPr>
              <a:t> </a:t>
            </a:r>
            <a:r>
              <a:rPr lang="it-IT" sz="2000" dirty="0" err="1" smtClean="0">
                <a:solidFill>
                  <a:schemeClr val="tx1"/>
                </a:solidFill>
                <a:latin typeface="+mn-lt"/>
              </a:rPr>
              <a:t>Inventory</a:t>
            </a:r>
            <a:r>
              <a:rPr lang="it-IT" sz="2000" dirty="0" smtClean="0">
                <a:solidFill>
                  <a:schemeClr val="tx1"/>
                </a:solidFill>
                <a:latin typeface="+mn-lt"/>
              </a:rPr>
              <a:t> </a:t>
            </a:r>
            <a:r>
              <a:rPr lang="it-IT" sz="2000" dirty="0" err="1" smtClean="0">
                <a:solidFill>
                  <a:schemeClr val="tx1"/>
                </a:solidFill>
                <a:latin typeface="+mn-lt"/>
              </a:rPr>
              <a:t>of</a:t>
            </a:r>
            <a:r>
              <a:rPr lang="it-IT" sz="2000" dirty="0" smtClean="0">
                <a:solidFill>
                  <a:schemeClr val="tx1"/>
                </a:solidFill>
                <a:latin typeface="+mn-lt"/>
              </a:rPr>
              <a:t> </a:t>
            </a:r>
            <a:r>
              <a:rPr lang="it-IT" sz="2000" dirty="0" err="1" smtClean="0">
                <a:solidFill>
                  <a:schemeClr val="tx1"/>
                </a:solidFill>
                <a:latin typeface="+mn-lt"/>
              </a:rPr>
              <a:t>Existing</a:t>
            </a:r>
            <a:r>
              <a:rPr lang="it-IT" sz="2000" dirty="0" smtClean="0">
                <a:solidFill>
                  <a:schemeClr val="tx1"/>
                </a:solidFill>
                <a:latin typeface="+mn-lt"/>
              </a:rPr>
              <a:t> Commercial </a:t>
            </a:r>
            <a:r>
              <a:rPr lang="it-IT" sz="2000" dirty="0" err="1" smtClean="0">
                <a:solidFill>
                  <a:schemeClr val="tx1"/>
                </a:solidFill>
                <a:latin typeface="+mn-lt"/>
              </a:rPr>
              <a:t>Chemical</a:t>
            </a:r>
            <a:r>
              <a:rPr lang="it-IT" sz="2000" dirty="0" smtClean="0">
                <a:solidFill>
                  <a:schemeClr val="tx1"/>
                </a:solidFill>
                <a:latin typeface="+mn-lt"/>
              </a:rPr>
              <a:t> </a:t>
            </a:r>
            <a:r>
              <a:rPr lang="it-IT" sz="2000" dirty="0" err="1" smtClean="0">
                <a:solidFill>
                  <a:schemeClr val="tx1"/>
                </a:solidFill>
                <a:latin typeface="+mn-lt"/>
              </a:rPr>
              <a:t>Substances</a:t>
            </a:r>
            <a:r>
              <a:rPr lang="it-IT" sz="2000" dirty="0" smtClean="0">
                <a:solidFill>
                  <a:schemeClr val="tx1"/>
                </a:solidFill>
                <a:latin typeface="+mn-lt"/>
              </a:rPr>
              <a:t> (EINECS) </a:t>
            </a:r>
            <a:r>
              <a:rPr lang="it-IT" sz="2000" dirty="0" err="1" smtClean="0">
                <a:solidFill>
                  <a:schemeClr val="tx1"/>
                </a:solidFill>
                <a:latin typeface="+mn-lt"/>
              </a:rPr>
              <a:t>lists</a:t>
            </a:r>
            <a:r>
              <a:rPr lang="it-IT" sz="2000" dirty="0" smtClean="0">
                <a:solidFill>
                  <a:schemeClr val="tx1"/>
                </a:solidFill>
                <a:latin typeface="+mn-lt"/>
              </a:rPr>
              <a:t> more </a:t>
            </a:r>
            <a:r>
              <a:rPr lang="it-IT" sz="2000" dirty="0" err="1" smtClean="0">
                <a:solidFill>
                  <a:schemeClr val="tx1"/>
                </a:solidFill>
                <a:latin typeface="+mn-lt"/>
              </a:rPr>
              <a:t>than</a:t>
            </a:r>
            <a:r>
              <a:rPr lang="it-IT" sz="2000" dirty="0" smtClean="0">
                <a:solidFill>
                  <a:schemeClr val="tx1"/>
                </a:solidFill>
                <a:latin typeface="+mn-lt"/>
              </a:rPr>
              <a:t> 100,000 </a:t>
            </a:r>
            <a:r>
              <a:rPr lang="it-IT" sz="2000" dirty="0" err="1" smtClean="0">
                <a:solidFill>
                  <a:schemeClr val="tx1"/>
                </a:solidFill>
                <a:latin typeface="+mn-lt"/>
              </a:rPr>
              <a:t>chemicals</a:t>
            </a:r>
            <a:r>
              <a:rPr lang="it-IT" sz="2000" dirty="0" smtClean="0">
                <a:solidFill>
                  <a:schemeClr val="tx1"/>
                </a:solidFill>
                <a:latin typeface="+mn-lt"/>
              </a:rPr>
              <a:t>.</a:t>
            </a:r>
          </a:p>
          <a:p>
            <a:endParaRPr lang="it-IT" sz="2000" dirty="0" smtClean="0">
              <a:solidFill>
                <a:schemeClr val="tx1"/>
              </a:solidFill>
              <a:latin typeface="+mn-lt"/>
            </a:endParaRPr>
          </a:p>
          <a:p>
            <a:r>
              <a:rPr lang="en-US" sz="2000" dirty="0" smtClean="0">
                <a:solidFill>
                  <a:schemeClr val="tx1"/>
                </a:solidFill>
                <a:latin typeface="+mn-lt"/>
              </a:rPr>
              <a:t>The allocation of responsibilities </a:t>
            </a:r>
            <a:r>
              <a:rPr lang="en-US" sz="2000" i="1" dirty="0" smtClean="0">
                <a:solidFill>
                  <a:schemeClr val="tx1"/>
                </a:solidFill>
                <a:latin typeface="+mn-lt"/>
              </a:rPr>
              <a:t>(burden of proof) </a:t>
            </a:r>
            <a:r>
              <a:rPr lang="en-US" sz="2000" dirty="0" smtClean="0">
                <a:solidFill>
                  <a:schemeClr val="tx1"/>
                </a:solidFill>
                <a:latin typeface="+mn-lt"/>
              </a:rPr>
              <a:t>is not appropriate: public authorities are responsible for evaluating safety and demonstrating the risk</a:t>
            </a:r>
          </a:p>
          <a:p>
            <a:r>
              <a:rPr lang="en-US" sz="2000" dirty="0" smtClean="0">
                <a:solidFill>
                  <a:schemeClr val="tx1"/>
                </a:solidFill>
                <a:latin typeface="+mn-lt"/>
              </a:rPr>
              <a:t>of substances rather than the businesses that manufacture, import or use the substances.</a:t>
            </a:r>
          </a:p>
          <a:p>
            <a:endParaRPr lang="en-US" sz="2000" dirty="0" smtClean="0">
              <a:solidFill>
                <a:schemeClr val="tx1"/>
              </a:solidFill>
              <a:latin typeface="+mn-lt"/>
            </a:endParaRPr>
          </a:p>
          <a:p>
            <a:r>
              <a:rPr lang="en-US" sz="2000" dirty="0" smtClean="0">
                <a:solidFill>
                  <a:schemeClr val="tx1"/>
                </a:solidFill>
                <a:latin typeface="+mn-lt"/>
              </a:rPr>
              <a:t>Decisions on further testing of priority substances can only be taken via a lengthy committee procedure and can only be requested from industry after the authorities have proven that a substance may present a risk. Again, the burden of determining whether further information is needed rests on Member State</a:t>
            </a:r>
          </a:p>
          <a:p>
            <a:r>
              <a:rPr lang="en-US" sz="2000" dirty="0" smtClean="0">
                <a:solidFill>
                  <a:schemeClr val="tx1"/>
                </a:solidFill>
                <a:latin typeface="+mn-lt"/>
              </a:rPr>
              <a:t>authorities and not on the businesses.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p:cNvSpPr>
            <a:spLocks noGrp="1"/>
          </p:cNvSpPr>
          <p:nvPr>
            <p:ph type="title"/>
          </p:nvPr>
        </p:nvSpPr>
        <p:spPr/>
        <p:txBody>
          <a:bodyPr/>
          <a:lstStyle/>
          <a:p>
            <a:r>
              <a:rPr lang="it-IT" dirty="0" err="1" smtClean="0"/>
              <a:t>Risk</a:t>
            </a:r>
            <a:r>
              <a:rPr lang="it-IT" dirty="0" smtClean="0"/>
              <a:t> </a:t>
            </a:r>
            <a:r>
              <a:rPr lang="it-IT" dirty="0" err="1" smtClean="0"/>
              <a:t>assessment</a:t>
            </a:r>
            <a:endParaRPr lang="it-IT" dirty="0" smtClean="0"/>
          </a:p>
        </p:txBody>
      </p:sp>
      <p:sp>
        <p:nvSpPr>
          <p:cNvPr id="11267" name="Segnaposto contenuto 2"/>
          <p:cNvSpPr>
            <a:spLocks noGrp="1"/>
          </p:cNvSpPr>
          <p:nvPr>
            <p:ph idx="1"/>
          </p:nvPr>
        </p:nvSpPr>
        <p:spPr>
          <a:xfrm>
            <a:off x="741363" y="2101850"/>
            <a:ext cx="9123485" cy="4759325"/>
          </a:xfrm>
        </p:spPr>
        <p:txBody>
          <a:bodyPr/>
          <a:lstStyle/>
          <a:p>
            <a:r>
              <a:rPr lang="it-IT" sz="4400" dirty="0" smtClean="0"/>
              <a:t>The </a:t>
            </a:r>
            <a:r>
              <a:rPr lang="it-IT" sz="4400" dirty="0" err="1" smtClean="0"/>
              <a:t>risk</a:t>
            </a:r>
            <a:r>
              <a:rPr lang="it-IT" sz="4400" dirty="0" smtClean="0"/>
              <a:t> </a:t>
            </a:r>
            <a:r>
              <a:rPr lang="it-IT" sz="4400" dirty="0" err="1" smtClean="0"/>
              <a:t>dimensions</a:t>
            </a:r>
            <a:r>
              <a:rPr lang="it-IT" sz="4400" dirty="0" smtClean="0"/>
              <a:t> </a:t>
            </a:r>
            <a:r>
              <a:rPr lang="it-IT" sz="4400" dirty="0" err="1" smtClean="0"/>
              <a:t>depend</a:t>
            </a:r>
            <a:r>
              <a:rPr lang="it-IT" sz="4400" dirty="0" smtClean="0"/>
              <a:t> on:</a:t>
            </a:r>
          </a:p>
          <a:p>
            <a:pPr lvl="1"/>
            <a:r>
              <a:rPr lang="it-IT" sz="4000" dirty="0" smtClean="0"/>
              <a:t>The </a:t>
            </a:r>
            <a:r>
              <a:rPr lang="it-IT" sz="4000" b="1" dirty="0" err="1" smtClean="0"/>
              <a:t>probability</a:t>
            </a:r>
            <a:r>
              <a:rPr lang="it-IT" sz="4000" dirty="0" smtClean="0"/>
              <a:t> </a:t>
            </a:r>
            <a:r>
              <a:rPr lang="it-IT" sz="4000" dirty="0" err="1" smtClean="0"/>
              <a:t>that</a:t>
            </a:r>
            <a:r>
              <a:rPr lang="it-IT" sz="4000" dirty="0" smtClean="0"/>
              <a:t> the </a:t>
            </a:r>
            <a:r>
              <a:rPr lang="it-IT" sz="4000" dirty="0" err="1" smtClean="0"/>
              <a:t>damage</a:t>
            </a:r>
            <a:r>
              <a:rPr lang="it-IT" sz="4000" dirty="0" smtClean="0"/>
              <a:t> </a:t>
            </a:r>
            <a:r>
              <a:rPr lang="it-IT" sz="4000" dirty="0" err="1" smtClean="0"/>
              <a:t>will</a:t>
            </a:r>
            <a:r>
              <a:rPr lang="it-IT" sz="4000" dirty="0" smtClean="0"/>
              <a:t> </a:t>
            </a:r>
            <a:r>
              <a:rPr lang="it-IT" sz="4000" dirty="0" err="1" smtClean="0"/>
              <a:t>happen</a:t>
            </a:r>
            <a:r>
              <a:rPr lang="it-IT" sz="4000" dirty="0" smtClean="0"/>
              <a:t>;</a:t>
            </a:r>
          </a:p>
          <a:p>
            <a:pPr lvl="1"/>
            <a:r>
              <a:rPr lang="it-IT" sz="4000" dirty="0" smtClean="0"/>
              <a:t>The </a:t>
            </a:r>
            <a:r>
              <a:rPr lang="it-IT" sz="4000" b="1" dirty="0" err="1" smtClean="0"/>
              <a:t>entity</a:t>
            </a:r>
            <a:r>
              <a:rPr lang="it-IT" sz="4000" b="1" dirty="0" smtClean="0"/>
              <a:t> </a:t>
            </a:r>
            <a:r>
              <a:rPr lang="it-IT" sz="4000" b="1" dirty="0" err="1" smtClean="0"/>
              <a:t>of</a:t>
            </a:r>
            <a:r>
              <a:rPr lang="it-IT" sz="4000" b="1" dirty="0" smtClean="0"/>
              <a:t> the </a:t>
            </a:r>
            <a:r>
              <a:rPr lang="it-IT" sz="4000" b="1" dirty="0" err="1" smtClean="0"/>
              <a:t>damage</a:t>
            </a:r>
            <a:r>
              <a:rPr lang="it-IT" sz="4000" dirty="0" smtClean="0"/>
              <a:t>, </a:t>
            </a:r>
            <a:r>
              <a:rPr lang="it-IT" sz="4000" dirty="0" err="1" smtClean="0"/>
              <a:t>that</a:t>
            </a:r>
            <a:r>
              <a:rPr lang="it-IT" sz="4000" dirty="0" smtClean="0"/>
              <a:t> </a:t>
            </a:r>
            <a:r>
              <a:rPr lang="it-IT" sz="4000" dirty="0" err="1" smtClean="0"/>
              <a:t>could</a:t>
            </a:r>
            <a:r>
              <a:rPr lang="it-IT" sz="4000" dirty="0" smtClean="0"/>
              <a:t> </a:t>
            </a:r>
            <a:r>
              <a:rPr lang="it-IT" sz="4000" dirty="0" err="1" smtClean="0"/>
              <a:t>be</a:t>
            </a:r>
            <a:r>
              <a:rPr lang="it-IT" sz="4000" dirty="0" smtClean="0"/>
              <a:t> </a:t>
            </a:r>
            <a:r>
              <a:rPr lang="it-IT" sz="4000" dirty="0" err="1" smtClean="0"/>
              <a:t>of</a:t>
            </a:r>
            <a:r>
              <a:rPr lang="it-IT" sz="4000" dirty="0" smtClean="0"/>
              <a:t> </a:t>
            </a:r>
            <a:r>
              <a:rPr lang="it-IT" sz="4000" dirty="0" err="1" smtClean="0"/>
              <a:t>different</a:t>
            </a:r>
            <a:r>
              <a:rPr lang="it-IT" sz="4000" dirty="0" smtClean="0"/>
              <a:t> </a:t>
            </a:r>
            <a:r>
              <a:rPr lang="it-IT" sz="4000" dirty="0" err="1" smtClean="0"/>
              <a:t>gravity</a:t>
            </a:r>
            <a:r>
              <a:rPr lang="it-IT" sz="4000" dirty="0" smtClean="0"/>
              <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59792" y="2051645"/>
            <a:ext cx="9720833" cy="3416320"/>
          </a:xfrm>
          <a:prstGeom prst="rect">
            <a:avLst/>
          </a:prstGeom>
        </p:spPr>
        <p:txBody>
          <a:bodyPr wrap="square">
            <a:spAutoFit/>
          </a:bodyPr>
          <a:lstStyle/>
          <a:p>
            <a:r>
              <a:rPr lang="en-US" b="1" dirty="0" smtClean="0">
                <a:solidFill>
                  <a:schemeClr val="tx1"/>
                </a:solidFill>
                <a:latin typeface="+mn-lt"/>
              </a:rPr>
              <a:t>EINECS</a:t>
            </a:r>
            <a:r>
              <a:rPr lang="en-US" dirty="0" smtClean="0">
                <a:solidFill>
                  <a:schemeClr val="tx1"/>
                </a:solidFill>
                <a:latin typeface="+mn-lt"/>
              </a:rPr>
              <a:t> (European </a:t>
            </a:r>
            <a:r>
              <a:rPr lang="en-US" dirty="0" err="1" smtClean="0">
                <a:solidFill>
                  <a:schemeClr val="tx1"/>
                </a:solidFill>
                <a:latin typeface="+mn-lt"/>
              </a:rPr>
              <a:t>INventory</a:t>
            </a:r>
            <a:r>
              <a:rPr lang="en-US" dirty="0" smtClean="0">
                <a:solidFill>
                  <a:schemeClr val="tx1"/>
                </a:solidFill>
                <a:latin typeface="+mn-lt"/>
              </a:rPr>
              <a:t> of Existing Commercial chemical Substances) is an inventory of substances that were deemed to be on the European Community market between 1 January 1971 and 18 September 1981.</a:t>
            </a:r>
          </a:p>
          <a:p>
            <a:endParaRPr lang="en-US" dirty="0" smtClean="0">
              <a:solidFill>
                <a:schemeClr val="tx1"/>
              </a:solidFill>
              <a:latin typeface="+mn-lt"/>
            </a:endParaRPr>
          </a:p>
          <a:p>
            <a:r>
              <a:rPr lang="en-US" b="1" dirty="0" smtClean="0">
                <a:solidFill>
                  <a:schemeClr val="tx1"/>
                </a:solidFill>
                <a:latin typeface="+mn-lt"/>
              </a:rPr>
              <a:t>ELINCS</a:t>
            </a:r>
            <a:r>
              <a:rPr lang="en-US" dirty="0" smtClean="0">
                <a:solidFill>
                  <a:schemeClr val="tx1"/>
                </a:solidFill>
                <a:latin typeface="+mn-lt"/>
              </a:rPr>
              <a:t> (European </a:t>
            </a:r>
            <a:r>
              <a:rPr lang="en-US" dirty="0" err="1" smtClean="0">
                <a:solidFill>
                  <a:schemeClr val="tx1"/>
                </a:solidFill>
                <a:latin typeface="+mn-lt"/>
              </a:rPr>
              <a:t>LIst</a:t>
            </a:r>
            <a:r>
              <a:rPr lang="en-US" dirty="0" smtClean="0">
                <a:solidFill>
                  <a:schemeClr val="tx1"/>
                </a:solidFill>
                <a:latin typeface="+mn-lt"/>
              </a:rPr>
              <a:t> of Notified Chemical Substances) lists those substances which were notified under Directive 67/548/EEC, the Dangerous Substances Directive Notification of New Substances (NONS) that became commercially available after 18 September 1981.</a:t>
            </a:r>
          </a:p>
        </p:txBody>
      </p:sp>
      <p:sp>
        <p:nvSpPr>
          <p:cNvPr id="3" name="Titolo 3"/>
          <p:cNvSpPr txBox="1">
            <a:spLocks/>
          </p:cNvSpPr>
          <p:nvPr/>
        </p:nvSpPr>
        <p:spPr>
          <a:xfrm>
            <a:off x="741363" y="557213"/>
            <a:ext cx="8604250" cy="1255712"/>
          </a:xfrm>
          <a:prstGeom prst="rect">
            <a:avLst/>
          </a:prstGeom>
        </p:spPr>
        <p:txBody>
          <a:bodyPr/>
          <a:lstStyle/>
          <a:p>
            <a:pPr marL="0" marR="0" lvl="0" indent="0" algn="ctr" defTabSz="449263" rtl="0" eaLnBrk="0" fontAlgn="base" latinLnBrk="0" hangingPunct="0">
              <a:lnSpc>
                <a:spcPct val="81000"/>
              </a:lnSpc>
              <a:spcBef>
                <a:spcPct val="0"/>
              </a:spcBef>
              <a:spcAft>
                <a:spcPct val="0"/>
              </a:spcAft>
              <a:buClr>
                <a:srgbClr val="000000"/>
              </a:buClr>
              <a:buSzPct val="45000"/>
              <a:buFont typeface="Wingdings" pitchFamily="2" charset="2"/>
              <a:buNone/>
              <a:tabLst/>
              <a:defRPr/>
            </a:pPr>
            <a:r>
              <a:rPr kumimoji="0" lang="it-IT" sz="4400" b="1" i="0" u="none" strike="noStrike" kern="0" cap="none" spc="0" normalizeH="0" baseline="0" noProof="0" smtClean="0">
                <a:ln>
                  <a:noFill/>
                </a:ln>
                <a:solidFill>
                  <a:srgbClr val="333333"/>
                </a:solidFill>
                <a:effectLst/>
                <a:uLnTx/>
                <a:uFillTx/>
                <a:latin typeface="+mj-lt"/>
                <a:ea typeface="Arial Unicode MS" pitchFamily="34" charset="-128"/>
                <a:cs typeface="+mj-cs"/>
              </a:rPr>
              <a:t>Substances Inventory</a:t>
            </a:r>
            <a:endParaRPr kumimoji="0" lang="it-IT" sz="4400" b="1" i="0" u="none" strike="noStrike" kern="0" cap="none" spc="0" normalizeH="0" baseline="0" noProof="0" dirty="0">
              <a:ln>
                <a:noFill/>
              </a:ln>
              <a:solidFill>
                <a:srgbClr val="333333"/>
              </a:solidFill>
              <a:effectLst/>
              <a:uLnTx/>
              <a:uFillTx/>
              <a:latin typeface="+mj-lt"/>
              <a:ea typeface="Arial Unicode MS" pitchFamily="34" charset="-128"/>
              <a:cs typeface="+mj-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741363" y="557213"/>
            <a:ext cx="8604250" cy="1255712"/>
          </a:xfrm>
          <a:prstGeom prst="rect">
            <a:avLst/>
          </a:prstGeom>
        </p:spPr>
        <p:txBody>
          <a:bodyPr/>
          <a:lstStyle/>
          <a:p>
            <a:pPr marL="0" marR="0" lvl="0" indent="0" algn="ctr" defTabSz="449263" rtl="0" eaLnBrk="0" fontAlgn="base" latinLnBrk="0" hangingPunct="0">
              <a:lnSpc>
                <a:spcPct val="81000"/>
              </a:lnSpc>
              <a:spcBef>
                <a:spcPct val="0"/>
              </a:spcBef>
              <a:spcAft>
                <a:spcPct val="0"/>
              </a:spcAft>
              <a:buClr>
                <a:srgbClr val="000000"/>
              </a:buClr>
              <a:buSzPct val="45000"/>
              <a:buFont typeface="Wingdings" pitchFamily="2" charset="2"/>
              <a:buNone/>
              <a:tabLst/>
              <a:defRPr/>
            </a:pP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The management </a:t>
            </a: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of</a:t>
            </a: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industrial </a:t>
            </a: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chemicals</a:t>
            </a: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in the EU</a:t>
            </a:r>
          </a:p>
        </p:txBody>
      </p:sp>
      <p:pic>
        <p:nvPicPr>
          <p:cNvPr id="2770946" name="Picture 2"/>
          <p:cNvPicPr>
            <a:picLocks noChangeAspect="1" noChangeArrowheads="1"/>
          </p:cNvPicPr>
          <p:nvPr/>
        </p:nvPicPr>
        <p:blipFill>
          <a:blip r:embed="rId2" cstate="print"/>
          <a:srcRect/>
          <a:stretch>
            <a:fillRect/>
          </a:stretch>
        </p:blipFill>
        <p:spPr bwMode="auto">
          <a:xfrm>
            <a:off x="2232000" y="1907629"/>
            <a:ext cx="5544616" cy="55892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741363" y="557213"/>
            <a:ext cx="8604250" cy="1255712"/>
          </a:xfrm>
          <a:prstGeom prst="rect">
            <a:avLst/>
          </a:prstGeom>
        </p:spPr>
        <p:txBody>
          <a:bodyPr/>
          <a:lstStyle/>
          <a:p>
            <a:pPr marL="0" marR="0" lvl="0" indent="0" algn="ctr" defTabSz="449263" rtl="0" eaLnBrk="0" fontAlgn="base" latinLnBrk="0" hangingPunct="0">
              <a:lnSpc>
                <a:spcPct val="81000"/>
              </a:lnSpc>
              <a:spcBef>
                <a:spcPct val="0"/>
              </a:spcBef>
              <a:spcAft>
                <a:spcPct val="0"/>
              </a:spcAft>
              <a:buClr>
                <a:srgbClr val="000000"/>
              </a:buClr>
              <a:buSzPct val="45000"/>
              <a:buFont typeface="Wingdings" pitchFamily="2" charset="2"/>
              <a:buNone/>
              <a:tabLst/>
              <a:defRPr/>
            </a:pP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The management </a:t>
            </a: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of</a:t>
            </a: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industrial </a:t>
            </a: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chemicals</a:t>
            </a: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in the EU</a:t>
            </a:r>
          </a:p>
        </p:txBody>
      </p:sp>
      <p:sp>
        <p:nvSpPr>
          <p:cNvPr id="3" name="Rettangolo 2"/>
          <p:cNvSpPr/>
          <p:nvPr/>
        </p:nvSpPr>
        <p:spPr>
          <a:xfrm>
            <a:off x="431800" y="1907629"/>
            <a:ext cx="9289032" cy="5632311"/>
          </a:xfrm>
          <a:prstGeom prst="rect">
            <a:avLst/>
          </a:prstGeom>
        </p:spPr>
        <p:txBody>
          <a:bodyPr wrap="square">
            <a:spAutoFit/>
          </a:bodyPr>
          <a:lstStyle/>
          <a:p>
            <a:r>
              <a:rPr lang="en-US" sz="2000" dirty="0" smtClean="0">
                <a:solidFill>
                  <a:schemeClr val="tx1"/>
                </a:solidFill>
                <a:latin typeface="+mn-lt"/>
              </a:rPr>
              <a:t>In 1998, the Environment Ministers met at an informal meeting in Chester, UK, to discuss the Community approach to the management of industrial chemicals.</a:t>
            </a:r>
          </a:p>
          <a:p>
            <a:r>
              <a:rPr lang="en-US" sz="2000" dirty="0" smtClean="0">
                <a:solidFill>
                  <a:schemeClr val="tx1"/>
                </a:solidFill>
                <a:latin typeface="+mn-lt"/>
              </a:rPr>
              <a:t>They recognized the need for a review of the industrial chemicals legislation as it was not living up to the expectations originally set and was not meeting the</a:t>
            </a:r>
          </a:p>
          <a:p>
            <a:r>
              <a:rPr lang="it-IT" sz="2000" dirty="0" err="1" smtClean="0">
                <a:solidFill>
                  <a:schemeClr val="tx1"/>
                </a:solidFill>
                <a:latin typeface="+mn-lt"/>
              </a:rPr>
              <a:t>new</a:t>
            </a:r>
            <a:r>
              <a:rPr lang="it-IT" sz="2000" dirty="0" smtClean="0">
                <a:solidFill>
                  <a:schemeClr val="tx1"/>
                </a:solidFill>
                <a:latin typeface="+mn-lt"/>
              </a:rPr>
              <a:t> </a:t>
            </a:r>
            <a:r>
              <a:rPr lang="it-IT" sz="2000" dirty="0" err="1" smtClean="0">
                <a:solidFill>
                  <a:schemeClr val="tx1"/>
                </a:solidFill>
                <a:latin typeface="+mn-lt"/>
              </a:rPr>
              <a:t>challenges</a:t>
            </a:r>
            <a:r>
              <a:rPr lang="it-IT" sz="2000" dirty="0" smtClean="0">
                <a:solidFill>
                  <a:schemeClr val="tx1"/>
                </a:solidFill>
                <a:latin typeface="+mn-lt"/>
              </a:rPr>
              <a:t>. </a:t>
            </a:r>
            <a:r>
              <a:rPr lang="en-US" sz="2000" dirty="0" smtClean="0">
                <a:solidFill>
                  <a:schemeClr val="tx1"/>
                </a:solidFill>
                <a:latin typeface="+mn-lt"/>
              </a:rPr>
              <a:t>These observations led to formal Council Conclusions in June 1999 and a Commission White Paper outlining a future chemicals policy in </a:t>
            </a:r>
            <a:r>
              <a:rPr lang="it-IT" sz="2000" dirty="0" err="1" smtClean="0">
                <a:solidFill>
                  <a:schemeClr val="tx1"/>
                </a:solidFill>
                <a:latin typeface="+mn-lt"/>
              </a:rPr>
              <a:t>February</a:t>
            </a:r>
            <a:r>
              <a:rPr lang="it-IT" sz="2000" dirty="0" smtClean="0">
                <a:solidFill>
                  <a:schemeClr val="tx1"/>
                </a:solidFill>
                <a:latin typeface="+mn-lt"/>
              </a:rPr>
              <a:t> 2001.</a:t>
            </a:r>
          </a:p>
          <a:p>
            <a:endParaRPr lang="it-IT" sz="2000" dirty="0" smtClean="0">
              <a:solidFill>
                <a:schemeClr val="tx1"/>
              </a:solidFill>
              <a:latin typeface="+mn-lt"/>
            </a:endParaRPr>
          </a:p>
          <a:p>
            <a:r>
              <a:rPr lang="en-US" sz="2000" dirty="0" smtClean="0">
                <a:solidFill>
                  <a:schemeClr val="tx1"/>
                </a:solidFill>
                <a:latin typeface="+mn-lt"/>
              </a:rPr>
              <a:t>According to the White Paper the EU chemicals policy must ensure </a:t>
            </a:r>
            <a:r>
              <a:rPr lang="en-US" sz="2000" i="1" dirty="0" smtClean="0">
                <a:solidFill>
                  <a:schemeClr val="tx1"/>
                </a:solidFill>
                <a:latin typeface="+mn-lt"/>
              </a:rPr>
              <a:t>a </a:t>
            </a:r>
            <a:r>
              <a:rPr lang="en-US" sz="2000" b="1" i="1" dirty="0" smtClean="0">
                <a:solidFill>
                  <a:schemeClr val="tx1"/>
                </a:solidFill>
                <a:latin typeface="+mn-lt"/>
              </a:rPr>
              <a:t>high level of protection of human health and the environment</a:t>
            </a:r>
            <a:r>
              <a:rPr lang="en-US" sz="2000" i="1" dirty="0" smtClean="0">
                <a:solidFill>
                  <a:schemeClr val="tx1"/>
                </a:solidFill>
                <a:latin typeface="+mn-lt"/>
              </a:rPr>
              <a:t> </a:t>
            </a:r>
            <a:r>
              <a:rPr lang="en-US" sz="2000" dirty="0" smtClean="0">
                <a:solidFill>
                  <a:schemeClr val="tx1"/>
                </a:solidFill>
                <a:latin typeface="+mn-lt"/>
              </a:rPr>
              <a:t>as enshrined in the Treaty for the present generation and future generations, while also ensuring the efficient functioning of the internal market and the competitiveness of the chemical industry. </a:t>
            </a:r>
          </a:p>
          <a:p>
            <a:endParaRPr lang="en-US" sz="2000" dirty="0" smtClean="0">
              <a:solidFill>
                <a:schemeClr val="tx1"/>
              </a:solidFill>
              <a:latin typeface="+mn-lt"/>
            </a:endParaRPr>
          </a:p>
          <a:p>
            <a:r>
              <a:rPr lang="en-US" sz="2000" dirty="0" smtClean="0">
                <a:solidFill>
                  <a:schemeClr val="tx1"/>
                </a:solidFill>
                <a:latin typeface="+mn-lt"/>
              </a:rPr>
              <a:t>Fundamental to achieving these objectives is the </a:t>
            </a:r>
            <a:r>
              <a:rPr lang="en-US" sz="2000" b="1" i="1" dirty="0" smtClean="0">
                <a:solidFill>
                  <a:schemeClr val="tx1"/>
                </a:solidFill>
                <a:latin typeface="+mn-lt"/>
              </a:rPr>
              <a:t>precautionary principle</a:t>
            </a:r>
            <a:r>
              <a:rPr lang="en-US" sz="2000" i="1" dirty="0" smtClean="0">
                <a:solidFill>
                  <a:schemeClr val="tx1"/>
                </a:solidFill>
                <a:latin typeface="+mn-lt"/>
              </a:rPr>
              <a:t>. </a:t>
            </a:r>
            <a:r>
              <a:rPr lang="en-US" sz="2000" dirty="0" smtClean="0">
                <a:solidFill>
                  <a:schemeClr val="tx1"/>
                </a:solidFill>
                <a:latin typeface="+mn-lt"/>
              </a:rPr>
              <a:t>Whenever reliable scientific evidence is available that a substance may have</a:t>
            </a:r>
          </a:p>
          <a:p>
            <a:r>
              <a:rPr lang="en-US" sz="2000" dirty="0" smtClean="0">
                <a:solidFill>
                  <a:schemeClr val="tx1"/>
                </a:solidFill>
                <a:latin typeface="+mn-lt"/>
              </a:rPr>
              <a:t>an adverse impact on human health and the environment but there is still scientific uncertainty about the precise nature or the magnitude of the potential damage, decision-making must be based on precaution in order to prevent damage to human health and the environment.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741363" y="557213"/>
            <a:ext cx="8604250" cy="1255712"/>
          </a:xfrm>
          <a:prstGeom prst="rect">
            <a:avLst/>
          </a:prstGeom>
        </p:spPr>
        <p:txBody>
          <a:bodyPr/>
          <a:lstStyle/>
          <a:p>
            <a:pPr marL="0" marR="0" lvl="0" indent="0" algn="ctr" defTabSz="449263" rtl="0" eaLnBrk="0" fontAlgn="base" latinLnBrk="0" hangingPunct="0">
              <a:lnSpc>
                <a:spcPct val="81000"/>
              </a:lnSpc>
              <a:spcBef>
                <a:spcPct val="0"/>
              </a:spcBef>
              <a:spcAft>
                <a:spcPct val="0"/>
              </a:spcAft>
              <a:buClr>
                <a:srgbClr val="000000"/>
              </a:buClr>
              <a:buSzPct val="45000"/>
              <a:buFont typeface="Wingdings" pitchFamily="2" charset="2"/>
              <a:buNone/>
              <a:tabLst/>
              <a:defRPr/>
            </a:pP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The management </a:t>
            </a: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of</a:t>
            </a: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industrial </a:t>
            </a:r>
            <a:r>
              <a:rPr kumimoji="0" lang="it-IT" sz="4400" b="1" i="0" u="none" strike="noStrike" kern="0" cap="none" spc="0" normalizeH="0" baseline="0" noProof="0" dirty="0" err="1" smtClean="0">
                <a:ln>
                  <a:noFill/>
                </a:ln>
                <a:solidFill>
                  <a:srgbClr val="333333"/>
                </a:solidFill>
                <a:effectLst/>
                <a:uLnTx/>
                <a:uFillTx/>
                <a:latin typeface="+mj-lt"/>
                <a:ea typeface="Arial Unicode MS" pitchFamily="34" charset="-128"/>
                <a:cs typeface="+mj-cs"/>
              </a:rPr>
              <a:t>chemicals</a:t>
            </a: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 in the EU</a:t>
            </a:r>
          </a:p>
        </p:txBody>
      </p:sp>
      <p:sp>
        <p:nvSpPr>
          <p:cNvPr id="3" name="Rettangolo 2"/>
          <p:cNvSpPr/>
          <p:nvPr/>
        </p:nvSpPr>
        <p:spPr>
          <a:xfrm>
            <a:off x="431800" y="1907629"/>
            <a:ext cx="9289032" cy="1477328"/>
          </a:xfrm>
          <a:prstGeom prst="rect">
            <a:avLst/>
          </a:prstGeom>
        </p:spPr>
        <p:txBody>
          <a:bodyPr wrap="square">
            <a:spAutoFit/>
          </a:bodyPr>
          <a:lstStyle/>
          <a:p>
            <a:r>
              <a:rPr lang="en-US" sz="2000" dirty="0" smtClean="0">
                <a:solidFill>
                  <a:schemeClr val="tx1"/>
                </a:solidFill>
                <a:latin typeface="+mn-lt"/>
              </a:rPr>
              <a:t>The Commission presented a new strategy in the White Paper. The proposed system was called REACH: Registration, Evaluation and Authorization of Chemicals. The White Paper identified seven political objectives that need to be balanced within the overall framework of sustainable development, creating one </a:t>
            </a:r>
            <a:r>
              <a:rPr lang="en-US" sz="2000" b="1" i="1" dirty="0" smtClean="0">
                <a:solidFill>
                  <a:schemeClr val="tx1"/>
                </a:solidFill>
                <a:latin typeface="+mn-lt"/>
              </a:rPr>
              <a:t>single regulatory system </a:t>
            </a:r>
            <a:r>
              <a:rPr lang="en-US" sz="2000" dirty="0" smtClean="0">
                <a:solidFill>
                  <a:schemeClr val="tx1"/>
                </a:solidFill>
                <a:latin typeface="+mn-lt"/>
              </a:rPr>
              <a:t>for all substances</a:t>
            </a:r>
            <a:r>
              <a:rPr lang="en-US" sz="2000" i="1" dirty="0" smtClean="0">
                <a:solidFill>
                  <a:schemeClr val="tx1"/>
                </a:solidFill>
                <a:latin typeface="+mn-lt"/>
              </a:rPr>
              <a:t>.</a:t>
            </a:r>
            <a:endParaRPr lang="it-IT" sz="2000" dirty="0" smtClean="0">
              <a:solidFill>
                <a:schemeClr val="tx1"/>
              </a:solidFill>
              <a:latin typeface="+mn-lt"/>
            </a:endParaRPr>
          </a:p>
        </p:txBody>
      </p:sp>
      <p:pic>
        <p:nvPicPr>
          <p:cNvPr id="2771970" name="Picture 2"/>
          <p:cNvPicPr>
            <a:picLocks noChangeAspect="1" noChangeArrowheads="1"/>
          </p:cNvPicPr>
          <p:nvPr/>
        </p:nvPicPr>
        <p:blipFill>
          <a:blip r:embed="rId2" cstate="print"/>
          <a:srcRect t="24326" b="4433"/>
          <a:stretch>
            <a:fillRect/>
          </a:stretch>
        </p:blipFill>
        <p:spPr bwMode="auto">
          <a:xfrm>
            <a:off x="1223888" y="3419796"/>
            <a:ext cx="7848872" cy="40734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REACH</a:t>
            </a:r>
            <a:endParaRPr lang="it-IT" dirty="0"/>
          </a:p>
        </p:txBody>
      </p:sp>
      <p:sp>
        <p:nvSpPr>
          <p:cNvPr id="3" name="Segnaposto contenuto 2"/>
          <p:cNvSpPr>
            <a:spLocks noGrp="1"/>
          </p:cNvSpPr>
          <p:nvPr>
            <p:ph idx="1"/>
          </p:nvPr>
        </p:nvSpPr>
        <p:spPr>
          <a:xfrm>
            <a:off x="741363" y="2101849"/>
            <a:ext cx="8604250" cy="5178449"/>
          </a:xfrm>
        </p:spPr>
        <p:txBody>
          <a:bodyPr>
            <a:normAutofit fontScale="85000" lnSpcReduction="20000"/>
          </a:bodyPr>
          <a:lstStyle/>
          <a:p>
            <a:pPr>
              <a:lnSpc>
                <a:spcPct val="110000"/>
              </a:lnSpc>
            </a:pPr>
            <a:r>
              <a:rPr lang="it-IT" b="1" dirty="0" smtClean="0"/>
              <a:t>REACH</a:t>
            </a:r>
            <a:r>
              <a:rPr lang="it-IT" dirty="0" smtClean="0"/>
              <a:t>: </a:t>
            </a:r>
            <a:r>
              <a:rPr lang="en-US" i="1" dirty="0" smtClean="0"/>
              <a:t>Registration, Evaluation, Authorization and restriction of Chemicals</a:t>
            </a:r>
            <a:r>
              <a:rPr lang="it-IT" dirty="0" smtClean="0"/>
              <a:t>;</a:t>
            </a:r>
          </a:p>
          <a:p>
            <a:pPr>
              <a:lnSpc>
                <a:spcPct val="110000"/>
              </a:lnSpc>
            </a:pPr>
            <a:r>
              <a:rPr lang="it-IT" dirty="0" err="1" smtClean="0"/>
              <a:t>European</a:t>
            </a:r>
            <a:r>
              <a:rPr lang="it-IT" dirty="0" smtClean="0"/>
              <a:t> </a:t>
            </a:r>
            <a:r>
              <a:rPr lang="it-IT" dirty="0" err="1" smtClean="0"/>
              <a:t>regulation</a:t>
            </a:r>
            <a:r>
              <a:rPr lang="it-IT" dirty="0" smtClean="0"/>
              <a:t>, 1907/2006 EC, </a:t>
            </a:r>
            <a:r>
              <a:rPr lang="it-IT" dirty="0" err="1" smtClean="0"/>
              <a:t>enacted</a:t>
            </a:r>
            <a:r>
              <a:rPr lang="it-IT" dirty="0" smtClean="0"/>
              <a:t> the </a:t>
            </a:r>
            <a:r>
              <a:rPr lang="it-IT" dirty="0" err="1" smtClean="0"/>
              <a:t>december</a:t>
            </a:r>
            <a:r>
              <a:rPr lang="it-IT" dirty="0" smtClean="0"/>
              <a:t> 18th 2006, </a:t>
            </a:r>
            <a:r>
              <a:rPr lang="it-IT" dirty="0" err="1" smtClean="0"/>
              <a:t>legally</a:t>
            </a:r>
            <a:r>
              <a:rPr lang="it-IT" dirty="0" smtClean="0"/>
              <a:t> </a:t>
            </a:r>
            <a:r>
              <a:rPr lang="it-IT" dirty="0" err="1" smtClean="0"/>
              <a:t>valid</a:t>
            </a:r>
            <a:r>
              <a:rPr lang="it-IT" dirty="0" smtClean="0"/>
              <a:t> </a:t>
            </a:r>
            <a:r>
              <a:rPr lang="it-IT" dirty="0" err="1" smtClean="0"/>
              <a:t>from</a:t>
            </a:r>
            <a:r>
              <a:rPr lang="it-IT" dirty="0" smtClean="0"/>
              <a:t>  </a:t>
            </a:r>
            <a:r>
              <a:rPr lang="it-IT" dirty="0" err="1" smtClean="0"/>
              <a:t>june</a:t>
            </a:r>
            <a:r>
              <a:rPr lang="it-IT" dirty="0" smtClean="0"/>
              <a:t> 1st 2007;</a:t>
            </a:r>
          </a:p>
          <a:p>
            <a:pPr>
              <a:lnSpc>
                <a:spcPct val="110000"/>
              </a:lnSpc>
            </a:pPr>
            <a:r>
              <a:rPr lang="it-IT" dirty="0" err="1" smtClean="0"/>
              <a:t>Born</a:t>
            </a:r>
            <a:r>
              <a:rPr lang="it-IT" dirty="0" smtClean="0"/>
              <a:t> </a:t>
            </a:r>
            <a:r>
              <a:rPr lang="it-IT" dirty="0" err="1" smtClean="0"/>
              <a:t>to</a:t>
            </a:r>
            <a:r>
              <a:rPr lang="it-IT" dirty="0" smtClean="0"/>
              <a:t> </a:t>
            </a:r>
            <a:r>
              <a:rPr lang="it-IT" dirty="0" err="1" smtClean="0"/>
              <a:t>overcome</a:t>
            </a:r>
            <a:r>
              <a:rPr lang="it-IT" dirty="0" smtClean="0"/>
              <a:t> the </a:t>
            </a:r>
            <a:r>
              <a:rPr lang="it-IT" dirty="0" err="1" smtClean="0"/>
              <a:t>limitations</a:t>
            </a:r>
            <a:r>
              <a:rPr lang="it-IT" dirty="0" smtClean="0"/>
              <a:t> </a:t>
            </a:r>
            <a:r>
              <a:rPr lang="it-IT" dirty="0" err="1" smtClean="0"/>
              <a:t>of</a:t>
            </a:r>
            <a:r>
              <a:rPr lang="it-IT" dirty="0" smtClean="0"/>
              <a:t> the </a:t>
            </a:r>
            <a:r>
              <a:rPr lang="it-IT" dirty="0" err="1" smtClean="0"/>
              <a:t>old</a:t>
            </a:r>
            <a:r>
              <a:rPr lang="it-IT" dirty="0" smtClean="0"/>
              <a:t> </a:t>
            </a:r>
            <a:r>
              <a:rPr lang="it-IT" dirty="0" err="1" smtClean="0"/>
              <a:t>legal</a:t>
            </a:r>
            <a:r>
              <a:rPr lang="it-IT" dirty="0" smtClean="0"/>
              <a:t> system;</a:t>
            </a:r>
          </a:p>
          <a:p>
            <a:pPr>
              <a:lnSpc>
                <a:spcPct val="110000"/>
              </a:lnSpc>
            </a:pPr>
            <a:r>
              <a:rPr lang="it-IT" dirty="0" err="1" smtClean="0"/>
              <a:t>Modify</a:t>
            </a:r>
            <a:r>
              <a:rPr lang="it-IT" dirty="0" smtClean="0"/>
              <a:t> and </a:t>
            </a:r>
            <a:r>
              <a:rPr lang="it-IT" dirty="0" err="1" smtClean="0"/>
              <a:t>harmonize</a:t>
            </a:r>
            <a:r>
              <a:rPr lang="it-IT" dirty="0" smtClean="0"/>
              <a:t> more </a:t>
            </a:r>
            <a:r>
              <a:rPr lang="it-IT" dirty="0" err="1" smtClean="0"/>
              <a:t>than</a:t>
            </a:r>
            <a:r>
              <a:rPr lang="it-IT" dirty="0" smtClean="0"/>
              <a:t> 40  EU </a:t>
            </a:r>
            <a:r>
              <a:rPr lang="it-IT" dirty="0" err="1" smtClean="0"/>
              <a:t>regulations</a:t>
            </a:r>
            <a:r>
              <a:rPr lang="it-IT" dirty="0" smtClean="0"/>
              <a:t> and </a:t>
            </a:r>
            <a:r>
              <a:rPr lang="it-IT" dirty="0" err="1" smtClean="0"/>
              <a:t>directive</a:t>
            </a:r>
            <a:r>
              <a:rPr lang="it-IT" dirty="0" smtClean="0"/>
              <a:t>;</a:t>
            </a:r>
          </a:p>
          <a:p>
            <a:pPr>
              <a:lnSpc>
                <a:spcPct val="110000"/>
              </a:lnSpc>
            </a:pPr>
            <a:r>
              <a:rPr lang="it-IT" dirty="0" err="1" smtClean="0"/>
              <a:t>Extend</a:t>
            </a:r>
            <a:r>
              <a:rPr lang="it-IT" dirty="0" smtClean="0"/>
              <a:t> the </a:t>
            </a:r>
            <a:r>
              <a:rPr lang="it-IT" dirty="0" err="1" smtClean="0"/>
              <a:t>field</a:t>
            </a:r>
            <a:r>
              <a:rPr lang="it-IT" dirty="0" smtClean="0"/>
              <a:t> </a:t>
            </a:r>
            <a:r>
              <a:rPr lang="it-IT" dirty="0" err="1" smtClean="0"/>
              <a:t>of</a:t>
            </a:r>
            <a:r>
              <a:rPr lang="it-IT" dirty="0" smtClean="0"/>
              <a:t> </a:t>
            </a:r>
            <a:r>
              <a:rPr lang="it-IT" dirty="0" err="1" smtClean="0"/>
              <a:t>application</a:t>
            </a:r>
            <a:r>
              <a:rPr lang="it-IT" dirty="0" smtClean="0"/>
              <a:t> </a:t>
            </a:r>
            <a:r>
              <a:rPr lang="it-IT" dirty="0" err="1" smtClean="0"/>
              <a:t>of</a:t>
            </a:r>
            <a:r>
              <a:rPr lang="it-IT" dirty="0" smtClean="0"/>
              <a:t> </a:t>
            </a:r>
            <a:r>
              <a:rPr lang="it-IT" dirty="0" err="1" smtClean="0"/>
              <a:t>procedures</a:t>
            </a:r>
            <a:r>
              <a:rPr lang="it-IT" dirty="0" smtClean="0"/>
              <a:t> </a:t>
            </a:r>
            <a:r>
              <a:rPr lang="it-IT" dirty="0" err="1" smtClean="0"/>
              <a:t>for</a:t>
            </a:r>
            <a:r>
              <a:rPr lang="it-IT" dirty="0" smtClean="0"/>
              <a:t> </a:t>
            </a:r>
            <a:r>
              <a:rPr lang="it-IT" dirty="0" err="1" smtClean="0"/>
              <a:t>chemicals</a:t>
            </a:r>
            <a:r>
              <a:rPr lang="it-IT" dirty="0" smtClean="0"/>
              <a:t>.</a:t>
            </a:r>
            <a:endParaRPr lang="it-IT"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42046" y="556477"/>
            <a:ext cx="8607034" cy="780466"/>
          </a:xfrm>
        </p:spPr>
        <p:txBody>
          <a:bodyPr/>
          <a:lstStyle/>
          <a:p>
            <a:pPr eaLnBrk="1">
              <a:lnSpc>
                <a:spcPct val="100000"/>
              </a:lnSpc>
              <a:tabLst>
                <a:tab pos="0" algn="l"/>
                <a:tab pos="355231" algn="l"/>
                <a:tab pos="806705" algn="l"/>
                <a:tab pos="1254680" algn="l"/>
                <a:tab pos="1706154" algn="l"/>
                <a:tab pos="2154129" algn="l"/>
                <a:tab pos="2605604" algn="l"/>
                <a:tab pos="3053578" algn="l"/>
                <a:tab pos="3505053" algn="l"/>
                <a:tab pos="3953027" algn="l"/>
                <a:tab pos="4401002" algn="l"/>
                <a:tab pos="4852477" algn="l"/>
                <a:tab pos="5303951" algn="l"/>
                <a:tab pos="5751926" algn="l"/>
                <a:tab pos="6203400" algn="l"/>
                <a:tab pos="6651375" algn="l"/>
                <a:tab pos="7099350" algn="l"/>
                <a:tab pos="7550824" algn="l"/>
                <a:tab pos="8002299" algn="l"/>
                <a:tab pos="8450274" algn="l"/>
                <a:tab pos="8898248" algn="l"/>
              </a:tabLst>
            </a:pPr>
            <a:r>
              <a:rPr lang="it-IT" sz="4000" dirty="0" err="1" smtClean="0"/>
              <a:t>European</a:t>
            </a:r>
            <a:r>
              <a:rPr lang="it-IT" sz="4000" dirty="0" smtClean="0"/>
              <a:t> </a:t>
            </a:r>
            <a:r>
              <a:rPr lang="it-IT" sz="4000" dirty="0" err="1" smtClean="0"/>
              <a:t>legislation</a:t>
            </a:r>
            <a:endParaRPr lang="it-IT" sz="4000" dirty="0" smtClean="0"/>
          </a:p>
        </p:txBody>
      </p:sp>
      <p:sp>
        <p:nvSpPr>
          <p:cNvPr id="49155" name="Rectangle 3"/>
          <p:cNvSpPr>
            <a:spLocks noGrp="1" noChangeArrowheads="1"/>
          </p:cNvSpPr>
          <p:nvPr>
            <p:ph type="body" idx="1"/>
          </p:nvPr>
        </p:nvSpPr>
        <p:spPr>
          <a:xfrm>
            <a:off x="502282" y="1954667"/>
            <a:ext cx="9069062" cy="5237524"/>
          </a:xfrm>
        </p:spPr>
        <p:txBody>
          <a:bodyPr/>
          <a:lstStyle/>
          <a:p>
            <a:pPr eaLnBrk="1">
              <a:lnSpc>
                <a:spcPct val="90000"/>
              </a:lnSpc>
              <a:tabLst>
                <a:tab pos="446225" algn="l"/>
                <a:tab pos="894200" algn="l"/>
                <a:tab pos="1345675" algn="l"/>
                <a:tab pos="1793649" algn="l"/>
                <a:tab pos="2245124" algn="l"/>
                <a:tab pos="2693099" algn="l"/>
                <a:tab pos="3144573" algn="l"/>
                <a:tab pos="3592548" algn="l"/>
                <a:tab pos="4040523" algn="l"/>
                <a:tab pos="4491997" algn="l"/>
                <a:tab pos="4943472" algn="l"/>
                <a:tab pos="5391446" algn="l"/>
                <a:tab pos="5842921" algn="l"/>
                <a:tab pos="6290896" algn="l"/>
                <a:tab pos="6738870" algn="l"/>
                <a:tab pos="7190345" algn="l"/>
                <a:tab pos="7641819" algn="l"/>
                <a:tab pos="8089794" algn="l"/>
                <a:tab pos="8537769" algn="l"/>
                <a:tab pos="8989243" algn="l"/>
              </a:tabLst>
            </a:pPr>
            <a:r>
              <a:rPr lang="it-IT" b="1" dirty="0" err="1" smtClean="0">
                <a:solidFill>
                  <a:srgbClr val="FF0000"/>
                </a:solidFill>
              </a:rPr>
              <a:t>Regulation</a:t>
            </a:r>
            <a:r>
              <a:rPr lang="it-IT" dirty="0" smtClean="0"/>
              <a:t>: </a:t>
            </a:r>
            <a:r>
              <a:rPr lang="it-IT" dirty="0" err="1" smtClean="0"/>
              <a:t>they</a:t>
            </a:r>
            <a:r>
              <a:rPr lang="it-IT" dirty="0" smtClean="0"/>
              <a:t> are </a:t>
            </a:r>
            <a:r>
              <a:rPr lang="it-IT" dirty="0" err="1" smtClean="0"/>
              <a:t>immediately</a:t>
            </a:r>
            <a:r>
              <a:rPr lang="it-IT" dirty="0" smtClean="0"/>
              <a:t> </a:t>
            </a:r>
            <a:r>
              <a:rPr lang="it-IT" dirty="0" err="1" smtClean="0"/>
              <a:t>valid</a:t>
            </a:r>
            <a:r>
              <a:rPr lang="it-IT" dirty="0" smtClean="0"/>
              <a:t> in </a:t>
            </a:r>
            <a:r>
              <a:rPr lang="it-IT" dirty="0" err="1" smtClean="0"/>
              <a:t>every</a:t>
            </a:r>
            <a:r>
              <a:rPr lang="it-IT" dirty="0" smtClean="0"/>
              <a:t> </a:t>
            </a:r>
            <a:r>
              <a:rPr lang="it-IT" dirty="0" err="1" smtClean="0"/>
              <a:t>member</a:t>
            </a:r>
            <a:r>
              <a:rPr lang="it-IT" dirty="0" smtClean="0"/>
              <a:t> state </a:t>
            </a:r>
            <a:r>
              <a:rPr lang="it-IT" dirty="0" err="1" smtClean="0"/>
              <a:t>of</a:t>
            </a:r>
            <a:r>
              <a:rPr lang="it-IT" dirty="0" smtClean="0"/>
              <a:t> the EU;</a:t>
            </a:r>
          </a:p>
          <a:p>
            <a:pPr eaLnBrk="1">
              <a:lnSpc>
                <a:spcPct val="90000"/>
              </a:lnSpc>
              <a:tabLst>
                <a:tab pos="446225" algn="l"/>
                <a:tab pos="894200" algn="l"/>
                <a:tab pos="1345675" algn="l"/>
                <a:tab pos="1793649" algn="l"/>
                <a:tab pos="2245124" algn="l"/>
                <a:tab pos="2693099" algn="l"/>
                <a:tab pos="3144573" algn="l"/>
                <a:tab pos="3592548" algn="l"/>
                <a:tab pos="4040523" algn="l"/>
                <a:tab pos="4491997" algn="l"/>
                <a:tab pos="4943472" algn="l"/>
                <a:tab pos="5391446" algn="l"/>
                <a:tab pos="5842921" algn="l"/>
                <a:tab pos="6290896" algn="l"/>
                <a:tab pos="6738870" algn="l"/>
                <a:tab pos="7190345" algn="l"/>
                <a:tab pos="7641819" algn="l"/>
                <a:tab pos="8089794" algn="l"/>
                <a:tab pos="8537769" algn="l"/>
                <a:tab pos="8989243" algn="l"/>
              </a:tabLst>
            </a:pPr>
            <a:r>
              <a:rPr lang="it-IT" b="1" dirty="0" err="1" smtClean="0">
                <a:solidFill>
                  <a:srgbClr val="FF0000"/>
                </a:solidFill>
              </a:rPr>
              <a:t>Directive</a:t>
            </a:r>
            <a:r>
              <a:rPr lang="it-IT" dirty="0" smtClean="0"/>
              <a:t>: </a:t>
            </a:r>
            <a:r>
              <a:rPr lang="it-IT" dirty="0" err="1" smtClean="0"/>
              <a:t>shared</a:t>
            </a:r>
            <a:r>
              <a:rPr lang="it-IT" dirty="0" smtClean="0"/>
              <a:t> and </a:t>
            </a:r>
            <a:r>
              <a:rPr lang="it-IT" dirty="0" err="1" smtClean="0"/>
              <a:t>implemented</a:t>
            </a:r>
            <a:r>
              <a:rPr lang="it-IT" dirty="0" smtClean="0"/>
              <a:t> </a:t>
            </a:r>
            <a:r>
              <a:rPr lang="it-IT" dirty="0" err="1" smtClean="0"/>
              <a:t>by</a:t>
            </a:r>
            <a:r>
              <a:rPr lang="it-IT" dirty="0" smtClean="0"/>
              <a:t> </a:t>
            </a:r>
            <a:r>
              <a:rPr lang="it-IT" dirty="0" err="1" smtClean="0"/>
              <a:t>individual</a:t>
            </a:r>
            <a:r>
              <a:rPr lang="it-IT" dirty="0" smtClean="0"/>
              <a:t> </a:t>
            </a:r>
            <a:r>
              <a:rPr lang="it-IT" dirty="0" err="1" smtClean="0"/>
              <a:t>states</a:t>
            </a:r>
            <a:r>
              <a:rPr lang="it-IT" dirty="0" smtClean="0"/>
              <a:t>, </a:t>
            </a:r>
            <a:r>
              <a:rPr lang="it-IT" dirty="0" err="1" smtClean="0"/>
              <a:t>that</a:t>
            </a:r>
            <a:r>
              <a:rPr lang="it-IT" dirty="0" smtClean="0"/>
              <a:t> </a:t>
            </a:r>
            <a:r>
              <a:rPr lang="it-IT" dirty="0" err="1" smtClean="0"/>
              <a:t>may</a:t>
            </a:r>
            <a:r>
              <a:rPr lang="it-IT" dirty="0" smtClean="0"/>
              <a:t> </a:t>
            </a:r>
            <a:r>
              <a:rPr lang="it-IT" dirty="0" err="1" smtClean="0"/>
              <a:t>change</a:t>
            </a:r>
            <a:r>
              <a:rPr lang="it-IT" dirty="0" smtClean="0"/>
              <a:t> </a:t>
            </a:r>
            <a:r>
              <a:rPr lang="it-IT" dirty="0" err="1" smtClean="0"/>
              <a:t>it</a:t>
            </a:r>
            <a:r>
              <a:rPr lang="it-IT" dirty="0" smtClean="0"/>
              <a:t> </a:t>
            </a:r>
            <a:r>
              <a:rPr lang="it-IT" dirty="0" err="1" smtClean="0"/>
              <a:t>but</a:t>
            </a:r>
            <a:r>
              <a:rPr lang="it-IT" dirty="0" smtClean="0"/>
              <a:t> </a:t>
            </a:r>
            <a:r>
              <a:rPr lang="it-IT" dirty="0" err="1" smtClean="0"/>
              <a:t>only</a:t>
            </a:r>
            <a:r>
              <a:rPr lang="it-IT" dirty="0" smtClean="0"/>
              <a:t> more </a:t>
            </a:r>
            <a:r>
              <a:rPr lang="it-IT" dirty="0" err="1" smtClean="0"/>
              <a:t>restrictively</a:t>
            </a:r>
            <a:r>
              <a:rPr lang="it-IT" dirty="0" smtClean="0"/>
              <a:t>.The single </a:t>
            </a:r>
            <a:r>
              <a:rPr lang="it-IT" dirty="0" err="1" smtClean="0"/>
              <a:t>states</a:t>
            </a:r>
            <a:r>
              <a:rPr lang="it-IT" dirty="0" smtClean="0"/>
              <a:t> </a:t>
            </a:r>
            <a:r>
              <a:rPr lang="it-IT" dirty="0" err="1" smtClean="0"/>
              <a:t>have</a:t>
            </a:r>
            <a:r>
              <a:rPr lang="it-IT" dirty="0" smtClean="0"/>
              <a:t> a </a:t>
            </a:r>
            <a:r>
              <a:rPr lang="it-IT" dirty="0" err="1" smtClean="0"/>
              <a:t>temporal</a:t>
            </a:r>
            <a:r>
              <a:rPr lang="it-IT" dirty="0" smtClean="0"/>
              <a:t> </a:t>
            </a:r>
            <a:r>
              <a:rPr lang="it-IT" dirty="0" err="1" smtClean="0"/>
              <a:t>range</a:t>
            </a:r>
            <a:r>
              <a:rPr lang="it-IT" dirty="0" smtClean="0"/>
              <a:t> </a:t>
            </a:r>
            <a:r>
              <a:rPr lang="it-IT" dirty="0" err="1" smtClean="0"/>
              <a:t>to</a:t>
            </a:r>
            <a:r>
              <a:rPr lang="it-IT" dirty="0" smtClean="0"/>
              <a:t> </a:t>
            </a:r>
            <a:r>
              <a:rPr lang="it-IT" dirty="0" err="1" smtClean="0"/>
              <a:t>transpose</a:t>
            </a:r>
            <a:r>
              <a:rPr lang="it-IT" dirty="0" smtClean="0"/>
              <a:t> in </a:t>
            </a:r>
            <a:r>
              <a:rPr lang="it-IT" dirty="0" err="1" smtClean="0"/>
              <a:t>their</a:t>
            </a:r>
            <a:r>
              <a:rPr lang="it-IT" dirty="0" smtClean="0"/>
              <a:t> </a:t>
            </a:r>
            <a:r>
              <a:rPr lang="it-IT" dirty="0" err="1" smtClean="0"/>
              <a:t>own</a:t>
            </a:r>
            <a:r>
              <a:rPr lang="it-IT" dirty="0" smtClean="0"/>
              <a:t> </a:t>
            </a:r>
            <a:r>
              <a:rPr lang="it-IT" dirty="0" err="1" smtClean="0"/>
              <a:t>legislation</a:t>
            </a:r>
            <a:r>
              <a:rPr lang="it-IT" dirty="0" smtClean="0"/>
              <a:t>;</a:t>
            </a:r>
          </a:p>
          <a:p>
            <a:pPr eaLnBrk="1">
              <a:lnSpc>
                <a:spcPct val="90000"/>
              </a:lnSpc>
              <a:tabLst>
                <a:tab pos="446225" algn="l"/>
                <a:tab pos="894200" algn="l"/>
                <a:tab pos="1345675" algn="l"/>
                <a:tab pos="1793649" algn="l"/>
                <a:tab pos="2245124" algn="l"/>
                <a:tab pos="2693099" algn="l"/>
                <a:tab pos="3144573" algn="l"/>
                <a:tab pos="3592548" algn="l"/>
                <a:tab pos="4040523" algn="l"/>
                <a:tab pos="4491997" algn="l"/>
                <a:tab pos="4943472" algn="l"/>
                <a:tab pos="5391446" algn="l"/>
                <a:tab pos="5842921" algn="l"/>
                <a:tab pos="6290896" algn="l"/>
                <a:tab pos="6738870" algn="l"/>
                <a:tab pos="7190345" algn="l"/>
                <a:tab pos="7641819" algn="l"/>
                <a:tab pos="8089794" algn="l"/>
                <a:tab pos="8537769" algn="l"/>
                <a:tab pos="8989243" algn="l"/>
              </a:tabLst>
            </a:pPr>
            <a:r>
              <a:rPr lang="it-IT" b="1" dirty="0" err="1" smtClean="0">
                <a:solidFill>
                  <a:srgbClr val="FF0000"/>
                </a:solidFill>
              </a:rPr>
              <a:t>Decisions</a:t>
            </a:r>
            <a:r>
              <a:rPr lang="it-IT" dirty="0" smtClean="0"/>
              <a:t>: </a:t>
            </a:r>
            <a:r>
              <a:rPr lang="it-IT" dirty="0" err="1" smtClean="0"/>
              <a:t>binding</a:t>
            </a:r>
            <a:r>
              <a:rPr lang="it-IT" dirty="0" smtClean="0"/>
              <a:t> </a:t>
            </a:r>
            <a:r>
              <a:rPr lang="it-IT" dirty="0" err="1" smtClean="0"/>
              <a:t>for</a:t>
            </a:r>
            <a:r>
              <a:rPr lang="it-IT" dirty="0" smtClean="0"/>
              <a:t> the </a:t>
            </a:r>
            <a:r>
              <a:rPr lang="it-IT" dirty="0" err="1" smtClean="0"/>
              <a:t>states</a:t>
            </a:r>
            <a:r>
              <a:rPr lang="it-IT" dirty="0" smtClean="0"/>
              <a:t> </a:t>
            </a:r>
            <a:r>
              <a:rPr lang="it-IT" dirty="0" err="1" smtClean="0"/>
              <a:t>named</a:t>
            </a:r>
            <a:r>
              <a:rPr lang="it-IT" dirty="0" smtClean="0"/>
              <a:t> </a:t>
            </a:r>
            <a:r>
              <a:rPr lang="it-IT" dirty="0" err="1" smtClean="0"/>
              <a:t>therein</a:t>
            </a:r>
            <a:r>
              <a:rPr lang="it-IT" dirty="0" smtClean="0"/>
              <a:t> (</a:t>
            </a:r>
            <a:r>
              <a:rPr lang="it-IT" dirty="0" err="1" smtClean="0"/>
              <a:t>sales</a:t>
            </a:r>
            <a:r>
              <a:rPr lang="it-IT" dirty="0" smtClean="0"/>
              <a:t> </a:t>
            </a:r>
            <a:r>
              <a:rPr lang="it-IT" dirty="0" err="1" smtClean="0"/>
              <a:t>of</a:t>
            </a:r>
            <a:r>
              <a:rPr lang="it-IT" dirty="0" smtClean="0"/>
              <a:t> UK </a:t>
            </a:r>
            <a:r>
              <a:rPr lang="it-IT" dirty="0" err="1" smtClean="0"/>
              <a:t>beef</a:t>
            </a:r>
            <a:r>
              <a:rPr lang="it-IT" dirty="0" smtClean="0"/>
              <a:t> </a:t>
            </a:r>
            <a:r>
              <a:rPr lang="it-IT" dirty="0" err="1" smtClean="0"/>
              <a:t>ban</a:t>
            </a:r>
            <a:r>
              <a:rPr lang="it-IT" dirty="0" smtClean="0"/>
              <a:t>);</a:t>
            </a:r>
          </a:p>
          <a:p>
            <a:pPr eaLnBrk="1">
              <a:lnSpc>
                <a:spcPct val="90000"/>
              </a:lnSpc>
              <a:tabLst>
                <a:tab pos="446225" algn="l"/>
                <a:tab pos="894200" algn="l"/>
                <a:tab pos="1345675" algn="l"/>
                <a:tab pos="1793649" algn="l"/>
                <a:tab pos="2245124" algn="l"/>
                <a:tab pos="2693099" algn="l"/>
                <a:tab pos="3144573" algn="l"/>
                <a:tab pos="3592548" algn="l"/>
                <a:tab pos="4040523" algn="l"/>
                <a:tab pos="4491997" algn="l"/>
                <a:tab pos="4943472" algn="l"/>
                <a:tab pos="5391446" algn="l"/>
                <a:tab pos="5842921" algn="l"/>
                <a:tab pos="6290896" algn="l"/>
                <a:tab pos="6738870" algn="l"/>
                <a:tab pos="7190345" algn="l"/>
                <a:tab pos="7641819" algn="l"/>
                <a:tab pos="8089794" algn="l"/>
                <a:tab pos="8537769" algn="l"/>
                <a:tab pos="8989243" algn="l"/>
              </a:tabLst>
            </a:pPr>
            <a:r>
              <a:rPr lang="it-IT" b="1" dirty="0" err="1" smtClean="0">
                <a:solidFill>
                  <a:srgbClr val="FF0000"/>
                </a:solidFill>
              </a:rPr>
              <a:t>Reccomendations</a:t>
            </a:r>
            <a:r>
              <a:rPr lang="it-IT" b="1" dirty="0" smtClean="0">
                <a:solidFill>
                  <a:srgbClr val="FF0000"/>
                </a:solidFill>
              </a:rPr>
              <a:t> and </a:t>
            </a:r>
            <a:r>
              <a:rPr lang="it-IT" b="1" dirty="0" err="1" smtClean="0">
                <a:solidFill>
                  <a:srgbClr val="FF0000"/>
                </a:solidFill>
              </a:rPr>
              <a:t>opinions</a:t>
            </a:r>
            <a:r>
              <a:rPr lang="it-IT" dirty="0" smtClean="0"/>
              <a:t>: </a:t>
            </a:r>
            <a:r>
              <a:rPr lang="it-IT" dirty="0" err="1" smtClean="0"/>
              <a:t>not</a:t>
            </a:r>
            <a:r>
              <a:rPr lang="it-IT" dirty="0" smtClean="0"/>
              <a:t> </a:t>
            </a:r>
            <a:r>
              <a:rPr lang="it-IT" dirty="0" err="1" smtClean="0"/>
              <a:t>binding</a:t>
            </a:r>
            <a:r>
              <a:rPr lang="it-IT" dirty="0" smtClean="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742046" y="556477"/>
            <a:ext cx="8607034" cy="780466"/>
          </a:xfrm>
        </p:spPr>
        <p:txBody>
          <a:bodyPr/>
          <a:lstStyle/>
          <a:p>
            <a:pPr eaLnBrk="1">
              <a:lnSpc>
                <a:spcPct val="100000"/>
              </a:lnSpc>
              <a:tabLst>
                <a:tab pos="0" algn="l"/>
                <a:tab pos="355231" algn="l"/>
                <a:tab pos="806705" algn="l"/>
                <a:tab pos="1254680" algn="l"/>
                <a:tab pos="1706154" algn="l"/>
                <a:tab pos="2154129" algn="l"/>
                <a:tab pos="2605604" algn="l"/>
                <a:tab pos="3053578" algn="l"/>
                <a:tab pos="3505053" algn="l"/>
                <a:tab pos="3953027" algn="l"/>
                <a:tab pos="4401002" algn="l"/>
                <a:tab pos="4852477" algn="l"/>
                <a:tab pos="5303951" algn="l"/>
                <a:tab pos="5751926" algn="l"/>
                <a:tab pos="6203400" algn="l"/>
                <a:tab pos="6651375" algn="l"/>
                <a:tab pos="7099350" algn="l"/>
                <a:tab pos="7550824" algn="l"/>
                <a:tab pos="8002299" algn="l"/>
                <a:tab pos="8450274" algn="l"/>
                <a:tab pos="8898248" algn="l"/>
              </a:tabLst>
            </a:pPr>
            <a:r>
              <a:rPr lang="it-IT" sz="4000" dirty="0" err="1" smtClean="0"/>
              <a:t>Directives</a:t>
            </a:r>
            <a:endParaRPr lang="it-IT" sz="4000" dirty="0" smtClean="0"/>
          </a:p>
        </p:txBody>
      </p:sp>
      <p:sp>
        <p:nvSpPr>
          <p:cNvPr id="50179" name="Rectangle 3"/>
          <p:cNvSpPr>
            <a:spLocks noGrp="1" noChangeArrowheads="1"/>
          </p:cNvSpPr>
          <p:nvPr>
            <p:ph type="body" idx="1"/>
          </p:nvPr>
        </p:nvSpPr>
        <p:spPr>
          <a:xfrm>
            <a:off x="502282" y="1954667"/>
            <a:ext cx="9069062" cy="5605008"/>
          </a:xfrm>
        </p:spPr>
        <p:txBody>
          <a:bodyPr>
            <a:normAutofit/>
          </a:bodyPr>
          <a:lstStyle/>
          <a:p>
            <a:pPr eaLnBrk="1">
              <a:lnSpc>
                <a:spcPct val="90000"/>
              </a:lnSpc>
              <a:tabLst>
                <a:tab pos="446225" algn="l"/>
                <a:tab pos="894200" algn="l"/>
                <a:tab pos="1345675" algn="l"/>
                <a:tab pos="1793649" algn="l"/>
                <a:tab pos="2245124" algn="l"/>
                <a:tab pos="2693099" algn="l"/>
                <a:tab pos="3144573" algn="l"/>
                <a:tab pos="3592548" algn="l"/>
                <a:tab pos="4040523" algn="l"/>
                <a:tab pos="4491997" algn="l"/>
                <a:tab pos="4943472" algn="l"/>
                <a:tab pos="5391446" algn="l"/>
                <a:tab pos="5842921" algn="l"/>
                <a:tab pos="6290896" algn="l"/>
                <a:tab pos="6738870" algn="l"/>
                <a:tab pos="7190345" algn="l"/>
                <a:tab pos="7641819" algn="l"/>
                <a:tab pos="8089794" algn="l"/>
                <a:tab pos="8537769" algn="l"/>
                <a:tab pos="8989243" algn="l"/>
              </a:tabLst>
            </a:pPr>
            <a:r>
              <a:rPr lang="it-IT" dirty="0" err="1" smtClean="0"/>
              <a:t>There</a:t>
            </a:r>
            <a:r>
              <a:rPr lang="it-IT" dirty="0" smtClean="0"/>
              <a:t> </a:t>
            </a:r>
            <a:r>
              <a:rPr lang="it-IT" dirty="0" err="1" smtClean="0"/>
              <a:t>exist</a:t>
            </a:r>
            <a:r>
              <a:rPr lang="it-IT" dirty="0" smtClean="0"/>
              <a:t> </a:t>
            </a:r>
            <a:r>
              <a:rPr lang="it-IT" dirty="0" err="1" smtClean="0"/>
              <a:t>two</a:t>
            </a:r>
            <a:r>
              <a:rPr lang="it-IT" dirty="0" smtClean="0"/>
              <a:t> </a:t>
            </a:r>
            <a:r>
              <a:rPr lang="it-IT" dirty="0" err="1" smtClean="0"/>
              <a:t>different</a:t>
            </a:r>
            <a:r>
              <a:rPr lang="it-IT" dirty="0" smtClean="0"/>
              <a:t> </a:t>
            </a:r>
            <a:r>
              <a:rPr lang="it-IT" dirty="0" err="1" smtClean="0"/>
              <a:t>types</a:t>
            </a:r>
            <a:r>
              <a:rPr lang="it-IT" dirty="0" smtClean="0"/>
              <a:t>:</a:t>
            </a:r>
          </a:p>
          <a:p>
            <a:pPr lvl="1" eaLnBrk="1">
              <a:lnSpc>
                <a:spcPct val="90000"/>
              </a:lnSpc>
              <a:tabLst>
                <a:tab pos="446225" algn="l"/>
                <a:tab pos="894200" algn="l"/>
                <a:tab pos="1345675" algn="l"/>
                <a:tab pos="1793649" algn="l"/>
                <a:tab pos="2245124" algn="l"/>
                <a:tab pos="2693099" algn="l"/>
                <a:tab pos="3144573" algn="l"/>
                <a:tab pos="3592548" algn="l"/>
                <a:tab pos="4040523" algn="l"/>
                <a:tab pos="4491997" algn="l"/>
                <a:tab pos="4943472" algn="l"/>
                <a:tab pos="5391446" algn="l"/>
                <a:tab pos="5842921" algn="l"/>
                <a:tab pos="6290896" algn="l"/>
                <a:tab pos="6738870" algn="l"/>
                <a:tab pos="7190345" algn="l"/>
                <a:tab pos="7641819" algn="l"/>
                <a:tab pos="8089794" algn="l"/>
                <a:tab pos="8537769" algn="l"/>
                <a:tab pos="8989243" algn="l"/>
              </a:tabLst>
            </a:pPr>
            <a:r>
              <a:rPr lang="it-IT" b="1" dirty="0" err="1" smtClean="0">
                <a:solidFill>
                  <a:srgbClr val="FF0000"/>
                </a:solidFill>
              </a:rPr>
              <a:t>Product</a:t>
            </a:r>
            <a:r>
              <a:rPr lang="it-IT" b="1" dirty="0" smtClean="0">
                <a:solidFill>
                  <a:srgbClr val="FF0000"/>
                </a:solidFill>
              </a:rPr>
              <a:t> </a:t>
            </a:r>
            <a:r>
              <a:rPr lang="it-IT" b="1" dirty="0" err="1" smtClean="0">
                <a:solidFill>
                  <a:srgbClr val="FF0000"/>
                </a:solidFill>
              </a:rPr>
              <a:t>directives</a:t>
            </a:r>
            <a:r>
              <a:rPr lang="it-IT" dirty="0" smtClean="0"/>
              <a:t>: </a:t>
            </a:r>
            <a:r>
              <a:rPr lang="it-IT" dirty="0" err="1" smtClean="0"/>
              <a:t>they</a:t>
            </a:r>
            <a:r>
              <a:rPr lang="it-IT" dirty="0" smtClean="0"/>
              <a:t> are </a:t>
            </a:r>
            <a:r>
              <a:rPr lang="it-IT" dirty="0" err="1" smtClean="0"/>
              <a:t>enacted</a:t>
            </a:r>
            <a:r>
              <a:rPr lang="it-IT" dirty="0" smtClean="0"/>
              <a:t> </a:t>
            </a:r>
            <a:r>
              <a:rPr lang="it-IT" dirty="0" err="1" smtClean="0"/>
              <a:t>to</a:t>
            </a:r>
            <a:r>
              <a:rPr lang="it-IT" dirty="0" smtClean="0"/>
              <a:t> </a:t>
            </a:r>
            <a:r>
              <a:rPr lang="it-IT" dirty="0" err="1" smtClean="0"/>
              <a:t>ensure</a:t>
            </a:r>
            <a:r>
              <a:rPr lang="it-IT" dirty="0" smtClean="0"/>
              <a:t> the free </a:t>
            </a:r>
            <a:r>
              <a:rPr lang="it-IT" dirty="0" err="1" smtClean="0"/>
              <a:t>circulation</a:t>
            </a:r>
            <a:r>
              <a:rPr lang="it-IT" dirty="0" smtClean="0"/>
              <a:t> </a:t>
            </a:r>
            <a:r>
              <a:rPr lang="it-IT" dirty="0" err="1" smtClean="0"/>
              <a:t>of</a:t>
            </a:r>
            <a:r>
              <a:rPr lang="it-IT" dirty="0" smtClean="0"/>
              <a:t> </a:t>
            </a:r>
            <a:r>
              <a:rPr lang="it-IT" dirty="0" err="1" smtClean="0"/>
              <a:t>goods</a:t>
            </a:r>
            <a:r>
              <a:rPr lang="it-IT" dirty="0" smtClean="0"/>
              <a:t> and the </a:t>
            </a:r>
            <a:r>
              <a:rPr lang="it-IT" dirty="0" err="1" smtClean="0"/>
              <a:t>competition</a:t>
            </a:r>
            <a:r>
              <a:rPr lang="it-IT" dirty="0" smtClean="0"/>
              <a:t>. </a:t>
            </a:r>
            <a:r>
              <a:rPr lang="en-US" dirty="0" smtClean="0"/>
              <a:t>They are addressed to the constructors, importer and sellers and list the minimum characteristics of the product that can be sold in EU (CE mark). According to art. 95 (former art. 100A) of the </a:t>
            </a:r>
            <a:r>
              <a:rPr lang="en-US" dirty="0" err="1" smtClean="0"/>
              <a:t>RomeTreaty</a:t>
            </a:r>
            <a:r>
              <a:rPr lang="it-IT" dirty="0" smtClean="0"/>
              <a:t>;</a:t>
            </a:r>
          </a:p>
          <a:p>
            <a:pPr lvl="1" eaLnBrk="1">
              <a:lnSpc>
                <a:spcPct val="90000"/>
              </a:lnSpc>
              <a:tabLst>
                <a:tab pos="446225" algn="l"/>
                <a:tab pos="894200" algn="l"/>
                <a:tab pos="1345675" algn="l"/>
                <a:tab pos="1793649" algn="l"/>
                <a:tab pos="2245124" algn="l"/>
                <a:tab pos="2693099" algn="l"/>
                <a:tab pos="3144573" algn="l"/>
                <a:tab pos="3592548" algn="l"/>
                <a:tab pos="4040523" algn="l"/>
                <a:tab pos="4491997" algn="l"/>
                <a:tab pos="4943472" algn="l"/>
                <a:tab pos="5391446" algn="l"/>
                <a:tab pos="5842921" algn="l"/>
                <a:tab pos="6290896" algn="l"/>
                <a:tab pos="6738870" algn="l"/>
                <a:tab pos="7190345" algn="l"/>
                <a:tab pos="7641819" algn="l"/>
                <a:tab pos="8089794" algn="l"/>
                <a:tab pos="8537769" algn="l"/>
                <a:tab pos="8989243" algn="l"/>
              </a:tabLst>
            </a:pPr>
            <a:r>
              <a:rPr lang="it-IT" b="1" dirty="0" smtClean="0">
                <a:solidFill>
                  <a:srgbClr val="FF0000"/>
                </a:solidFill>
              </a:rPr>
              <a:t>Social </a:t>
            </a:r>
            <a:r>
              <a:rPr lang="it-IT" b="1" dirty="0" err="1" smtClean="0">
                <a:solidFill>
                  <a:srgbClr val="FF0000"/>
                </a:solidFill>
              </a:rPr>
              <a:t>directives</a:t>
            </a:r>
            <a:r>
              <a:rPr lang="it-IT" dirty="0" smtClean="0"/>
              <a:t>: </a:t>
            </a:r>
            <a:r>
              <a:rPr lang="it-IT" dirty="0" err="1" smtClean="0"/>
              <a:t>they</a:t>
            </a:r>
            <a:r>
              <a:rPr lang="it-IT" dirty="0" smtClean="0"/>
              <a:t> involve </a:t>
            </a:r>
            <a:r>
              <a:rPr lang="it-IT" dirty="0" err="1" smtClean="0"/>
              <a:t>health</a:t>
            </a:r>
            <a:r>
              <a:rPr lang="it-IT" dirty="0" smtClean="0"/>
              <a:t> and </a:t>
            </a:r>
            <a:r>
              <a:rPr lang="it-IT" dirty="0" err="1" smtClean="0"/>
              <a:t>safety</a:t>
            </a:r>
            <a:r>
              <a:rPr lang="it-IT" dirty="0" smtClean="0"/>
              <a:t>.</a:t>
            </a:r>
            <a:br>
              <a:rPr lang="it-IT" dirty="0" smtClean="0"/>
            </a:br>
            <a:r>
              <a:rPr lang="it-IT" dirty="0" err="1" smtClean="0"/>
              <a:t>According</a:t>
            </a:r>
            <a:r>
              <a:rPr lang="it-IT" dirty="0" smtClean="0"/>
              <a:t> </a:t>
            </a:r>
            <a:r>
              <a:rPr lang="it-IT" dirty="0" err="1" smtClean="0"/>
              <a:t>to</a:t>
            </a:r>
            <a:r>
              <a:rPr lang="it-IT" dirty="0" smtClean="0"/>
              <a:t> art-137 (</a:t>
            </a:r>
            <a:r>
              <a:rPr lang="it-IT" dirty="0" err="1" smtClean="0"/>
              <a:t>former</a:t>
            </a:r>
            <a:r>
              <a:rPr lang="it-IT" dirty="0" smtClean="0"/>
              <a:t> art. 118A) </a:t>
            </a:r>
            <a:r>
              <a:rPr lang="it-IT" dirty="0" err="1" smtClean="0"/>
              <a:t>of</a:t>
            </a:r>
            <a:r>
              <a:rPr lang="it-IT" dirty="0" smtClean="0"/>
              <a:t> the </a:t>
            </a:r>
            <a:r>
              <a:rPr lang="it-IT" dirty="0" err="1" smtClean="0"/>
              <a:t>Rome</a:t>
            </a:r>
            <a:r>
              <a:rPr lang="it-IT" dirty="0" smtClean="0"/>
              <a:t> </a:t>
            </a:r>
            <a:r>
              <a:rPr lang="it-IT" dirty="0" err="1" smtClean="0"/>
              <a:t>Treaty</a:t>
            </a:r>
            <a:r>
              <a:rPr lang="it-IT" dirty="0" smtClean="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42046" y="556477"/>
            <a:ext cx="8607034" cy="780466"/>
          </a:xfrm>
        </p:spPr>
        <p:txBody>
          <a:bodyPr/>
          <a:lstStyle/>
          <a:p>
            <a:pPr eaLnBrk="1">
              <a:lnSpc>
                <a:spcPct val="100000"/>
              </a:lnSpc>
              <a:tabLst>
                <a:tab pos="0" algn="l"/>
                <a:tab pos="355231" algn="l"/>
                <a:tab pos="806705" algn="l"/>
                <a:tab pos="1254680" algn="l"/>
                <a:tab pos="1706154" algn="l"/>
                <a:tab pos="2154129" algn="l"/>
                <a:tab pos="2605604" algn="l"/>
                <a:tab pos="3053578" algn="l"/>
                <a:tab pos="3505053" algn="l"/>
                <a:tab pos="3953027" algn="l"/>
                <a:tab pos="4401002" algn="l"/>
                <a:tab pos="4852477" algn="l"/>
                <a:tab pos="5303951" algn="l"/>
                <a:tab pos="5751926" algn="l"/>
                <a:tab pos="6203400" algn="l"/>
                <a:tab pos="6651375" algn="l"/>
                <a:tab pos="7099350" algn="l"/>
                <a:tab pos="7550824" algn="l"/>
                <a:tab pos="8002299" algn="l"/>
                <a:tab pos="8450274" algn="l"/>
                <a:tab pos="8898248" algn="l"/>
              </a:tabLst>
            </a:pPr>
            <a:r>
              <a:rPr lang="it-IT" sz="4000" dirty="0" err="1" smtClean="0"/>
              <a:t>Transposing</a:t>
            </a:r>
            <a:r>
              <a:rPr lang="it-IT" sz="4000" dirty="0" smtClean="0"/>
              <a:t> </a:t>
            </a:r>
            <a:r>
              <a:rPr lang="it-IT" sz="4000" dirty="0" err="1" smtClean="0"/>
              <a:t>directives</a:t>
            </a:r>
            <a:endParaRPr lang="it-IT" sz="4000" dirty="0" smtClean="0"/>
          </a:p>
        </p:txBody>
      </p:sp>
      <p:sp>
        <p:nvSpPr>
          <p:cNvPr id="51203" name="Rectangle 3"/>
          <p:cNvSpPr>
            <a:spLocks noGrp="1" noChangeArrowheads="1"/>
          </p:cNvSpPr>
          <p:nvPr>
            <p:ph type="body" idx="1"/>
          </p:nvPr>
        </p:nvSpPr>
        <p:spPr>
          <a:xfrm>
            <a:off x="502282" y="1954667"/>
            <a:ext cx="9069062" cy="5397070"/>
          </a:xfrm>
        </p:spPr>
        <p:txBody>
          <a:bodyPr>
            <a:normAutofit lnSpcReduction="10000"/>
          </a:bodyPr>
          <a:lstStyle/>
          <a:p>
            <a:pPr eaLnBrk="1">
              <a:lnSpc>
                <a:spcPct val="90000"/>
              </a:lnSpc>
              <a:tabLst>
                <a:tab pos="446225" algn="l"/>
                <a:tab pos="894200" algn="l"/>
                <a:tab pos="1345675" algn="l"/>
                <a:tab pos="1793649" algn="l"/>
                <a:tab pos="2245124" algn="l"/>
                <a:tab pos="2693099" algn="l"/>
                <a:tab pos="3144573" algn="l"/>
                <a:tab pos="3592548" algn="l"/>
                <a:tab pos="4040523" algn="l"/>
                <a:tab pos="4491997" algn="l"/>
                <a:tab pos="4943472" algn="l"/>
                <a:tab pos="5391446" algn="l"/>
                <a:tab pos="5842921" algn="l"/>
                <a:tab pos="6290896" algn="l"/>
                <a:tab pos="6738870" algn="l"/>
                <a:tab pos="7190345" algn="l"/>
                <a:tab pos="7641819" algn="l"/>
                <a:tab pos="8089794" algn="l"/>
                <a:tab pos="8537769" algn="l"/>
                <a:tab pos="8989243" algn="l"/>
              </a:tabLst>
            </a:pPr>
            <a:r>
              <a:rPr lang="it-IT" dirty="0" smtClean="0"/>
              <a:t>The </a:t>
            </a:r>
            <a:r>
              <a:rPr lang="it-IT" b="1" dirty="0" err="1" smtClean="0">
                <a:solidFill>
                  <a:srgbClr val="FF0000"/>
                </a:solidFill>
              </a:rPr>
              <a:t>product</a:t>
            </a:r>
            <a:r>
              <a:rPr lang="it-IT" b="1" dirty="0" smtClean="0">
                <a:solidFill>
                  <a:srgbClr val="FF0000"/>
                </a:solidFill>
              </a:rPr>
              <a:t> </a:t>
            </a:r>
            <a:r>
              <a:rPr lang="it-IT" b="1" dirty="0" err="1" smtClean="0">
                <a:solidFill>
                  <a:srgbClr val="FF0000"/>
                </a:solidFill>
              </a:rPr>
              <a:t>directives</a:t>
            </a:r>
            <a:r>
              <a:rPr lang="it-IT" b="1" dirty="0" smtClean="0">
                <a:solidFill>
                  <a:srgbClr val="FF0000"/>
                </a:solidFill>
              </a:rPr>
              <a:t> </a:t>
            </a:r>
            <a:r>
              <a:rPr lang="it-IT" dirty="0" smtClean="0"/>
              <a:t>are </a:t>
            </a:r>
            <a:r>
              <a:rPr lang="it-IT" dirty="0" err="1" smtClean="0"/>
              <a:t>transposed</a:t>
            </a:r>
            <a:r>
              <a:rPr lang="it-IT" dirty="0" smtClean="0"/>
              <a:t> </a:t>
            </a:r>
            <a:r>
              <a:rPr lang="it-IT" dirty="0" err="1" smtClean="0"/>
              <a:t>by</a:t>
            </a:r>
            <a:r>
              <a:rPr lang="it-IT" dirty="0" smtClean="0"/>
              <a:t>  </a:t>
            </a:r>
            <a:r>
              <a:rPr lang="it-IT" b="1" dirty="0" smtClean="0"/>
              <a:t>Ministero delle Attività Produttive e del Lavoro</a:t>
            </a:r>
            <a:r>
              <a:rPr lang="it-IT" dirty="0" smtClean="0"/>
              <a:t>. </a:t>
            </a:r>
          </a:p>
          <a:p>
            <a:pPr lvl="1" eaLnBrk="1">
              <a:lnSpc>
                <a:spcPct val="90000"/>
              </a:lnSpc>
              <a:tabLst>
                <a:tab pos="446225" algn="l"/>
                <a:tab pos="894200" algn="l"/>
                <a:tab pos="1345675" algn="l"/>
                <a:tab pos="1793649" algn="l"/>
                <a:tab pos="2245124" algn="l"/>
                <a:tab pos="2693099" algn="l"/>
                <a:tab pos="3144573" algn="l"/>
                <a:tab pos="3592548" algn="l"/>
                <a:tab pos="4040523" algn="l"/>
                <a:tab pos="4491997" algn="l"/>
                <a:tab pos="4943472" algn="l"/>
                <a:tab pos="5391446" algn="l"/>
                <a:tab pos="5842921" algn="l"/>
                <a:tab pos="6290896" algn="l"/>
                <a:tab pos="6738870" algn="l"/>
                <a:tab pos="7190345" algn="l"/>
                <a:tab pos="7641819" algn="l"/>
                <a:tab pos="8089794" algn="l"/>
                <a:tab pos="8537769" algn="l"/>
                <a:tab pos="8989243" algn="l"/>
              </a:tabLst>
            </a:pPr>
            <a:r>
              <a:rPr lang="it-IT" dirty="0" err="1" smtClean="0"/>
              <a:t>Their</a:t>
            </a:r>
            <a:r>
              <a:rPr lang="it-IT" dirty="0" smtClean="0"/>
              <a:t> </a:t>
            </a:r>
            <a:r>
              <a:rPr lang="it-IT" dirty="0" err="1" smtClean="0"/>
              <a:t>violation</a:t>
            </a:r>
            <a:r>
              <a:rPr lang="it-IT" dirty="0" smtClean="0"/>
              <a:t> </a:t>
            </a:r>
            <a:r>
              <a:rPr lang="it-IT" dirty="0" err="1" smtClean="0"/>
              <a:t>is</a:t>
            </a:r>
            <a:r>
              <a:rPr lang="it-IT" dirty="0" smtClean="0"/>
              <a:t> </a:t>
            </a:r>
            <a:r>
              <a:rPr lang="it-IT" dirty="0" err="1" smtClean="0"/>
              <a:t>not</a:t>
            </a:r>
            <a:r>
              <a:rPr lang="it-IT" dirty="0" smtClean="0"/>
              <a:t> </a:t>
            </a:r>
            <a:r>
              <a:rPr lang="it-IT" dirty="0" err="1" smtClean="0"/>
              <a:t>configured</a:t>
            </a:r>
            <a:r>
              <a:rPr lang="it-IT" dirty="0" smtClean="0"/>
              <a:t> </a:t>
            </a:r>
            <a:r>
              <a:rPr lang="it-IT" dirty="0" err="1" smtClean="0"/>
              <a:t>as</a:t>
            </a:r>
            <a:r>
              <a:rPr lang="it-IT" dirty="0" smtClean="0"/>
              <a:t> a </a:t>
            </a:r>
            <a:r>
              <a:rPr lang="it-IT" dirty="0" err="1" smtClean="0"/>
              <a:t>penal</a:t>
            </a:r>
            <a:r>
              <a:rPr lang="it-IT" dirty="0" smtClean="0"/>
              <a:t> crime: </a:t>
            </a:r>
            <a:r>
              <a:rPr lang="it-IT" dirty="0" err="1" smtClean="0"/>
              <a:t>it</a:t>
            </a:r>
            <a:r>
              <a:rPr lang="it-IT" dirty="0" smtClean="0"/>
              <a:t> </a:t>
            </a:r>
            <a:r>
              <a:rPr lang="it-IT" dirty="0" err="1" smtClean="0"/>
              <a:t>involves</a:t>
            </a:r>
            <a:r>
              <a:rPr lang="it-IT" dirty="0" smtClean="0"/>
              <a:t> the </a:t>
            </a:r>
            <a:r>
              <a:rPr lang="it-IT" dirty="0" err="1" smtClean="0"/>
              <a:t>proibhition</a:t>
            </a:r>
            <a:r>
              <a:rPr lang="it-IT" dirty="0" smtClean="0"/>
              <a:t> </a:t>
            </a:r>
            <a:r>
              <a:rPr lang="it-IT" dirty="0" err="1" smtClean="0"/>
              <a:t>of</a:t>
            </a:r>
            <a:r>
              <a:rPr lang="it-IT" dirty="0" smtClean="0"/>
              <a:t> the free </a:t>
            </a:r>
            <a:r>
              <a:rPr lang="it-IT" dirty="0" err="1" smtClean="0"/>
              <a:t>circulation</a:t>
            </a:r>
            <a:r>
              <a:rPr lang="it-IT" dirty="0" smtClean="0"/>
              <a:t> </a:t>
            </a:r>
            <a:r>
              <a:rPr lang="it-IT" dirty="0" err="1" smtClean="0"/>
              <a:t>of</a:t>
            </a:r>
            <a:r>
              <a:rPr lang="it-IT" dirty="0" smtClean="0"/>
              <a:t> the </a:t>
            </a:r>
            <a:r>
              <a:rPr lang="it-IT" dirty="0" err="1" smtClean="0"/>
              <a:t>product</a:t>
            </a:r>
            <a:r>
              <a:rPr lang="it-IT" dirty="0" smtClean="0"/>
              <a:t> in te EU market. The </a:t>
            </a:r>
            <a:r>
              <a:rPr lang="it-IT" dirty="0" err="1" smtClean="0"/>
              <a:t>article</a:t>
            </a:r>
            <a:r>
              <a:rPr lang="it-IT" dirty="0" smtClean="0"/>
              <a:t> 23 </a:t>
            </a:r>
            <a:r>
              <a:rPr lang="it-IT" dirty="0" err="1" smtClean="0"/>
              <a:t>of</a:t>
            </a:r>
            <a:r>
              <a:rPr lang="it-IT" dirty="0" smtClean="0"/>
              <a:t> the D. Lgs. 81/2008 </a:t>
            </a:r>
            <a:r>
              <a:rPr lang="it-IT" dirty="0" err="1" smtClean="0"/>
              <a:t>avoid</a:t>
            </a:r>
            <a:r>
              <a:rPr lang="it-IT" dirty="0" smtClean="0"/>
              <a:t> “</a:t>
            </a:r>
            <a:r>
              <a:rPr lang="en-US" dirty="0" smtClean="0"/>
              <a:t>production, sale, rental, and the right to use work equipment, personal protective equipment and systems that do not comply with laws and regulations on health and safety work”</a:t>
            </a:r>
            <a:r>
              <a:rPr lang="it-IT" dirty="0" smtClean="0"/>
              <a:t>.</a:t>
            </a:r>
          </a:p>
          <a:p>
            <a:pPr eaLnBrk="1">
              <a:lnSpc>
                <a:spcPct val="90000"/>
              </a:lnSpc>
              <a:tabLst>
                <a:tab pos="446225" algn="l"/>
                <a:tab pos="894200" algn="l"/>
                <a:tab pos="1345675" algn="l"/>
                <a:tab pos="1793649" algn="l"/>
                <a:tab pos="2245124" algn="l"/>
                <a:tab pos="2693099" algn="l"/>
                <a:tab pos="3144573" algn="l"/>
                <a:tab pos="3592548" algn="l"/>
                <a:tab pos="4040523" algn="l"/>
                <a:tab pos="4491997" algn="l"/>
                <a:tab pos="4943472" algn="l"/>
                <a:tab pos="5391446" algn="l"/>
                <a:tab pos="5842921" algn="l"/>
                <a:tab pos="6290896" algn="l"/>
                <a:tab pos="6738870" algn="l"/>
                <a:tab pos="7190345" algn="l"/>
                <a:tab pos="7641819" algn="l"/>
                <a:tab pos="8089794" algn="l"/>
                <a:tab pos="8537769" algn="l"/>
                <a:tab pos="8989243" algn="l"/>
              </a:tabLst>
            </a:pPr>
            <a:r>
              <a:rPr lang="it-IT" dirty="0" smtClean="0"/>
              <a:t>The </a:t>
            </a:r>
            <a:r>
              <a:rPr lang="it-IT" b="1" dirty="0" smtClean="0">
                <a:solidFill>
                  <a:srgbClr val="FF0000"/>
                </a:solidFill>
              </a:rPr>
              <a:t>social </a:t>
            </a:r>
            <a:r>
              <a:rPr lang="it-IT" b="1" dirty="0" err="1" smtClean="0">
                <a:solidFill>
                  <a:srgbClr val="FF0000"/>
                </a:solidFill>
              </a:rPr>
              <a:t>directives</a:t>
            </a:r>
            <a:r>
              <a:rPr lang="it-IT" b="1" dirty="0" smtClean="0">
                <a:solidFill>
                  <a:srgbClr val="FF0000"/>
                </a:solidFill>
              </a:rPr>
              <a:t> </a:t>
            </a:r>
            <a:r>
              <a:rPr lang="it-IT" dirty="0" smtClean="0"/>
              <a:t>are </a:t>
            </a:r>
            <a:r>
              <a:rPr lang="it-IT" dirty="0" err="1" smtClean="0"/>
              <a:t>transposed</a:t>
            </a:r>
            <a:r>
              <a:rPr lang="it-IT" dirty="0" smtClean="0"/>
              <a:t> </a:t>
            </a:r>
            <a:r>
              <a:rPr lang="it-IT" dirty="0" err="1" smtClean="0"/>
              <a:t>by</a:t>
            </a:r>
            <a:r>
              <a:rPr lang="it-IT" dirty="0" smtClean="0"/>
              <a:t> </a:t>
            </a:r>
            <a:r>
              <a:rPr lang="it-IT" b="1" dirty="0" smtClean="0"/>
              <a:t>Ministero della Salute o dell’Ambiente</a:t>
            </a:r>
            <a:r>
              <a:rPr lang="it-IT" dirty="0" smtClean="0"/>
              <a:t>. </a:t>
            </a:r>
            <a:r>
              <a:rPr lang="it-IT" dirty="0" err="1" smtClean="0"/>
              <a:t>Their</a:t>
            </a:r>
            <a:r>
              <a:rPr lang="it-IT" dirty="0" smtClean="0"/>
              <a:t> </a:t>
            </a:r>
            <a:r>
              <a:rPr lang="it-IT" dirty="0" err="1" smtClean="0"/>
              <a:t>violation</a:t>
            </a:r>
            <a:r>
              <a:rPr lang="it-IT" dirty="0" smtClean="0"/>
              <a:t> </a:t>
            </a:r>
            <a:r>
              <a:rPr lang="it-IT" dirty="0" err="1" smtClean="0"/>
              <a:t>is</a:t>
            </a:r>
            <a:r>
              <a:rPr lang="it-IT" dirty="0" smtClean="0"/>
              <a:t> </a:t>
            </a:r>
            <a:r>
              <a:rPr lang="it-IT" dirty="0" err="1" smtClean="0"/>
              <a:t>configured</a:t>
            </a:r>
            <a:r>
              <a:rPr lang="it-IT" dirty="0" smtClean="0"/>
              <a:t> </a:t>
            </a:r>
            <a:r>
              <a:rPr lang="it-IT" dirty="0" err="1" smtClean="0"/>
              <a:t>as</a:t>
            </a:r>
            <a:r>
              <a:rPr lang="it-IT" dirty="0" smtClean="0"/>
              <a:t> a </a:t>
            </a:r>
            <a:r>
              <a:rPr lang="it-IT" dirty="0" err="1" smtClean="0"/>
              <a:t>penal</a:t>
            </a:r>
            <a:r>
              <a:rPr lang="it-IT" dirty="0" smtClean="0"/>
              <a:t> crime.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Registration</a:t>
            </a:r>
            <a:endParaRPr lang="it-IT" dirty="0"/>
          </a:p>
        </p:txBody>
      </p:sp>
      <p:sp>
        <p:nvSpPr>
          <p:cNvPr id="3" name="Segnaposto contenuto 2"/>
          <p:cNvSpPr>
            <a:spLocks noGrp="1"/>
          </p:cNvSpPr>
          <p:nvPr>
            <p:ph idx="1"/>
          </p:nvPr>
        </p:nvSpPr>
        <p:spPr/>
        <p:txBody>
          <a:bodyPr/>
          <a:lstStyle/>
          <a:p>
            <a:r>
              <a:rPr lang="it-IT" dirty="0" smtClean="0">
                <a:solidFill>
                  <a:srgbClr val="FF0000"/>
                </a:solidFill>
              </a:rPr>
              <a:t>NO DATA, NO MARKET. </a:t>
            </a:r>
            <a:r>
              <a:rPr lang="it-IT" b="1" dirty="0" err="1" smtClean="0">
                <a:solidFill>
                  <a:schemeClr val="tx1"/>
                </a:solidFill>
              </a:rPr>
              <a:t>Hazardous</a:t>
            </a:r>
            <a:r>
              <a:rPr lang="it-IT" b="1" dirty="0" smtClean="0">
                <a:solidFill>
                  <a:schemeClr val="tx1"/>
                </a:solidFill>
              </a:rPr>
              <a:t> </a:t>
            </a:r>
            <a:r>
              <a:rPr lang="it-IT" b="1" dirty="0" err="1" smtClean="0">
                <a:solidFill>
                  <a:schemeClr val="tx1"/>
                </a:solidFill>
              </a:rPr>
              <a:t>hemicals</a:t>
            </a:r>
            <a:r>
              <a:rPr lang="it-IT" b="1" dirty="0" smtClean="0">
                <a:solidFill>
                  <a:schemeClr val="tx1"/>
                </a:solidFill>
              </a:rPr>
              <a:t> </a:t>
            </a:r>
            <a:r>
              <a:rPr lang="it-IT" b="1" dirty="0" err="1" smtClean="0">
                <a:solidFill>
                  <a:schemeClr val="tx1"/>
                </a:solidFill>
              </a:rPr>
              <a:t>produced</a:t>
            </a:r>
            <a:r>
              <a:rPr lang="it-IT" b="1" dirty="0" smtClean="0">
                <a:solidFill>
                  <a:schemeClr val="tx1"/>
                </a:solidFill>
              </a:rPr>
              <a:t> or </a:t>
            </a:r>
            <a:r>
              <a:rPr lang="it-IT" b="1" dirty="0" err="1" smtClean="0">
                <a:solidFill>
                  <a:schemeClr val="tx1"/>
                </a:solidFill>
              </a:rPr>
              <a:t>circulating</a:t>
            </a:r>
            <a:r>
              <a:rPr lang="it-IT" b="1" dirty="0" smtClean="0">
                <a:solidFill>
                  <a:schemeClr val="tx1"/>
                </a:solidFill>
              </a:rPr>
              <a:t> on the EU market</a:t>
            </a:r>
            <a:r>
              <a:rPr lang="it-IT" b="1" dirty="0" smtClean="0"/>
              <a:t> </a:t>
            </a:r>
            <a:r>
              <a:rPr lang="it-IT" dirty="0" smtClean="0"/>
              <a:t>(on </a:t>
            </a:r>
            <a:r>
              <a:rPr lang="it-IT" dirty="0" err="1" smtClean="0"/>
              <a:t>their</a:t>
            </a:r>
            <a:r>
              <a:rPr lang="it-IT" dirty="0" smtClean="0"/>
              <a:t> </a:t>
            </a:r>
            <a:r>
              <a:rPr lang="it-IT" dirty="0" err="1" smtClean="0"/>
              <a:t>own</a:t>
            </a:r>
            <a:r>
              <a:rPr lang="it-IT" dirty="0" smtClean="0"/>
              <a:t> or in </a:t>
            </a:r>
            <a:r>
              <a:rPr lang="it-IT" dirty="0" err="1" smtClean="0"/>
              <a:t>mixtures</a:t>
            </a:r>
            <a:r>
              <a:rPr lang="it-IT" dirty="0" smtClean="0"/>
              <a:t> or </a:t>
            </a:r>
            <a:r>
              <a:rPr lang="it-IT" dirty="0" err="1" smtClean="0"/>
              <a:t>products</a:t>
            </a:r>
            <a:r>
              <a:rPr lang="it-IT" dirty="0" smtClean="0"/>
              <a:t>) </a:t>
            </a:r>
            <a:r>
              <a:rPr lang="it-IT" b="1" dirty="0" err="1" smtClean="0"/>
              <a:t>have</a:t>
            </a:r>
            <a:r>
              <a:rPr lang="it-IT" b="1" dirty="0" smtClean="0"/>
              <a:t> </a:t>
            </a:r>
            <a:r>
              <a:rPr lang="it-IT" b="1" dirty="0" err="1" smtClean="0"/>
              <a:t>to</a:t>
            </a:r>
            <a:r>
              <a:rPr lang="it-IT" b="1" dirty="0" smtClean="0"/>
              <a:t> </a:t>
            </a:r>
            <a:r>
              <a:rPr lang="it-IT" b="1" dirty="0" err="1" smtClean="0"/>
              <a:t>be</a:t>
            </a:r>
            <a:r>
              <a:rPr lang="it-IT" b="1" dirty="0" smtClean="0"/>
              <a:t> </a:t>
            </a:r>
            <a:r>
              <a:rPr lang="it-IT" b="1" dirty="0" err="1" smtClean="0"/>
              <a:t>registered</a:t>
            </a:r>
            <a:endParaRPr lang="it-IT" b="1" dirty="0" smtClean="0"/>
          </a:p>
          <a:p>
            <a:endParaRPr lang="it-IT" b="1" dirty="0" smtClean="0"/>
          </a:p>
          <a:p>
            <a:r>
              <a:rPr lang="it-IT" dirty="0" smtClean="0"/>
              <a:t>The </a:t>
            </a:r>
            <a:r>
              <a:rPr lang="it-IT" dirty="0" err="1" smtClean="0"/>
              <a:t>registration</a:t>
            </a:r>
            <a:r>
              <a:rPr lang="it-IT" dirty="0" smtClean="0"/>
              <a:t> </a:t>
            </a:r>
            <a:r>
              <a:rPr lang="it-IT" dirty="0" err="1" smtClean="0"/>
              <a:t>of</a:t>
            </a:r>
            <a:r>
              <a:rPr lang="it-IT" dirty="0" smtClean="0"/>
              <a:t> </a:t>
            </a:r>
            <a:r>
              <a:rPr lang="it-IT" dirty="0" err="1" smtClean="0"/>
              <a:t>chemicals</a:t>
            </a:r>
            <a:r>
              <a:rPr lang="it-IT" dirty="0" smtClean="0"/>
              <a:t> under REACH </a:t>
            </a:r>
            <a:r>
              <a:rPr lang="it-IT" dirty="0" err="1" smtClean="0"/>
              <a:t>applies</a:t>
            </a:r>
            <a:r>
              <a:rPr lang="it-IT" dirty="0" smtClean="0"/>
              <a:t> </a:t>
            </a:r>
            <a:r>
              <a:rPr lang="it-IT" dirty="0" err="1" smtClean="0"/>
              <a:t>to</a:t>
            </a:r>
            <a:r>
              <a:rPr lang="it-IT" dirty="0" smtClean="0"/>
              <a:t> </a:t>
            </a:r>
            <a:r>
              <a:rPr lang="it-IT" dirty="0" err="1" smtClean="0"/>
              <a:t>each</a:t>
            </a:r>
            <a:r>
              <a:rPr lang="it-IT" dirty="0" smtClean="0"/>
              <a:t> </a:t>
            </a:r>
            <a:r>
              <a:rPr lang="it-IT" dirty="0" err="1" smtClean="0"/>
              <a:t>importer</a:t>
            </a:r>
            <a:r>
              <a:rPr lang="it-IT" dirty="0" smtClean="0"/>
              <a:t> or </a:t>
            </a:r>
            <a:r>
              <a:rPr lang="it-IT" dirty="0" err="1" smtClean="0"/>
              <a:t>manufacturer</a:t>
            </a:r>
            <a:r>
              <a:rPr lang="it-IT" dirty="0" smtClean="0"/>
              <a:t> </a:t>
            </a:r>
            <a:r>
              <a:rPr lang="it-IT" dirty="0" err="1" smtClean="0"/>
              <a:t>of</a:t>
            </a:r>
            <a:r>
              <a:rPr lang="it-IT" dirty="0" smtClean="0"/>
              <a:t> a </a:t>
            </a:r>
            <a:r>
              <a:rPr lang="it-IT" dirty="0" err="1" smtClean="0"/>
              <a:t>substance</a:t>
            </a:r>
            <a:r>
              <a:rPr lang="it-IT" dirty="0" smtClean="0"/>
              <a:t> </a:t>
            </a:r>
            <a:r>
              <a:rPr lang="it-IT" dirty="0" err="1" smtClean="0"/>
              <a:t>that</a:t>
            </a:r>
            <a:r>
              <a:rPr lang="it-IT" dirty="0" smtClean="0"/>
              <a:t> </a:t>
            </a:r>
            <a:r>
              <a:rPr lang="it-IT" dirty="0" err="1" smtClean="0"/>
              <a:t>is</a:t>
            </a:r>
            <a:r>
              <a:rPr lang="it-IT" dirty="0" smtClean="0"/>
              <a:t> </a:t>
            </a:r>
            <a:r>
              <a:rPr lang="it-IT" dirty="0" err="1" smtClean="0"/>
              <a:t>intentionally</a:t>
            </a:r>
            <a:r>
              <a:rPr lang="it-IT" dirty="0" smtClean="0"/>
              <a:t> </a:t>
            </a:r>
            <a:r>
              <a:rPr lang="it-IT" dirty="0" err="1" smtClean="0"/>
              <a:t>released</a:t>
            </a:r>
            <a:r>
              <a:rPr lang="it-IT" dirty="0" smtClean="0"/>
              <a:t> in the EU in </a:t>
            </a:r>
            <a:r>
              <a:rPr lang="it-IT" dirty="0" err="1" smtClean="0"/>
              <a:t>quantities</a:t>
            </a:r>
            <a:r>
              <a:rPr lang="it-IT" dirty="0" smtClean="0"/>
              <a:t> </a:t>
            </a:r>
            <a:r>
              <a:rPr lang="it-IT" dirty="0" smtClean="0">
                <a:sym typeface="Symbol"/>
              </a:rPr>
              <a:t> </a:t>
            </a:r>
            <a:r>
              <a:rPr lang="it-IT" dirty="0" smtClean="0"/>
              <a:t>1 </a:t>
            </a:r>
            <a:r>
              <a:rPr lang="it-IT" dirty="0" err="1" smtClean="0"/>
              <a:t>tonne</a:t>
            </a:r>
            <a:r>
              <a:rPr lang="it-IT" dirty="0" smtClean="0"/>
              <a:t>/</a:t>
            </a:r>
            <a:r>
              <a:rPr lang="it-IT" dirty="0" err="1" smtClean="0"/>
              <a:t>year</a:t>
            </a:r>
            <a:r>
              <a:rPr lang="it-IT" dirty="0" smtClean="0"/>
              <a:t>.</a:t>
            </a:r>
          </a:p>
          <a:p>
            <a:endParaRPr lang="it-IT"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741363" y="557213"/>
            <a:ext cx="8604250" cy="1255712"/>
          </a:xfrm>
          <a:prstGeom prst="rect">
            <a:avLst/>
          </a:prstGeom>
        </p:spPr>
        <p:txBody>
          <a:bodyPr/>
          <a:lstStyle/>
          <a:p>
            <a:pPr marL="0" marR="0" lvl="0" indent="0" algn="ctr" defTabSz="449263" rtl="0" eaLnBrk="0" fontAlgn="base" latinLnBrk="0" hangingPunct="0">
              <a:lnSpc>
                <a:spcPct val="81000"/>
              </a:lnSpc>
              <a:spcBef>
                <a:spcPct val="0"/>
              </a:spcBef>
              <a:spcAft>
                <a:spcPct val="0"/>
              </a:spcAft>
              <a:buClr>
                <a:srgbClr val="000000"/>
              </a:buClr>
              <a:buSzPct val="45000"/>
              <a:buFont typeface="Wingdings" pitchFamily="2" charset="2"/>
              <a:buNone/>
              <a:tabLst/>
              <a:defRPr/>
            </a:pP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REACH</a:t>
            </a:r>
            <a:endParaRPr kumimoji="0" lang="it-IT" sz="4400" b="1" i="0" u="none" strike="noStrike" kern="0" cap="none" spc="0" normalizeH="0" baseline="0" noProof="0" dirty="0">
              <a:ln>
                <a:noFill/>
              </a:ln>
              <a:solidFill>
                <a:srgbClr val="333333"/>
              </a:solidFill>
              <a:effectLst/>
              <a:uLnTx/>
              <a:uFillTx/>
              <a:latin typeface="+mj-lt"/>
              <a:ea typeface="Arial Unicode MS" pitchFamily="34" charset="-128"/>
              <a:cs typeface="+mj-cs"/>
            </a:endParaRPr>
          </a:p>
        </p:txBody>
      </p:sp>
      <p:pic>
        <p:nvPicPr>
          <p:cNvPr id="2772994" name="Picture 2"/>
          <p:cNvPicPr>
            <a:picLocks noChangeAspect="1" noChangeArrowheads="1"/>
          </p:cNvPicPr>
          <p:nvPr/>
        </p:nvPicPr>
        <p:blipFill>
          <a:blip r:embed="rId2" cstate="print"/>
          <a:srcRect/>
          <a:stretch>
            <a:fillRect/>
          </a:stretch>
        </p:blipFill>
        <p:spPr bwMode="auto">
          <a:xfrm>
            <a:off x="-248" y="2123653"/>
            <a:ext cx="10080873" cy="42120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
          <p:cNvSpPr>
            <a:spLocks noGrp="1" noChangeArrowheads="1"/>
          </p:cNvSpPr>
          <p:nvPr>
            <p:ph type="ctrTitle"/>
          </p:nvPr>
        </p:nvSpPr>
        <p:spPr>
          <a:xfrm>
            <a:off x="754063" y="207963"/>
            <a:ext cx="8569325" cy="1620837"/>
          </a:xfrm>
        </p:spPr>
        <p:txBody>
          <a:bodyPr/>
          <a:lstStyle/>
          <a:p>
            <a:pPr eaLnBrk="1">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Risk definition</a:t>
            </a:r>
          </a:p>
        </p:txBody>
      </p:sp>
      <p:sp>
        <p:nvSpPr>
          <p:cNvPr id="1028" name="Rectangle 9"/>
          <p:cNvSpPr>
            <a:spLocks noGrp="1" noChangeArrowheads="1"/>
          </p:cNvSpPr>
          <p:nvPr>
            <p:ph type="subTitle" idx="1"/>
          </p:nvPr>
        </p:nvSpPr>
        <p:spPr>
          <a:xfrm>
            <a:off x="575816" y="5724053"/>
            <a:ext cx="9144000" cy="1282700"/>
          </a:xfrm>
        </p:spPr>
        <p:txBody>
          <a:bodyPr/>
          <a:lstStyle/>
          <a:p>
            <a:pPr marL="342900" indent="-342900" algn="l" eaLnBrk="1">
              <a:lnSpc>
                <a:spcPct val="90000"/>
              </a:lnSpc>
              <a:spcBef>
                <a:spcPct val="20000"/>
              </a:spcBef>
              <a:spcAft>
                <a:spcPct val="0"/>
              </a:spcAft>
              <a:buClr>
                <a:srgbClr val="000000"/>
              </a:buClr>
              <a:buSzPct val="100000"/>
              <a:buFont typeface="Times New Roman" pitchFamily="18" charset="0"/>
              <a:buChar char="•"/>
            </a:pPr>
            <a:r>
              <a:rPr lang="en-GB" dirty="0" smtClean="0"/>
              <a:t>P = </a:t>
            </a:r>
            <a:r>
              <a:rPr lang="it-IT" dirty="0" err="1" smtClean="0"/>
              <a:t>Probability</a:t>
            </a:r>
            <a:r>
              <a:rPr lang="it-IT" dirty="0" smtClean="0"/>
              <a:t> </a:t>
            </a:r>
            <a:r>
              <a:rPr lang="it-IT" dirty="0" err="1" smtClean="0"/>
              <a:t>of</a:t>
            </a:r>
            <a:r>
              <a:rPr lang="it-IT" dirty="0" smtClean="0"/>
              <a:t> </a:t>
            </a:r>
            <a:r>
              <a:rPr lang="it-IT" dirty="0" err="1" smtClean="0"/>
              <a:t>occurrence</a:t>
            </a:r>
            <a:r>
              <a:rPr lang="it-IT" dirty="0" smtClean="0"/>
              <a:t> (</a:t>
            </a:r>
            <a:r>
              <a:rPr lang="it-IT" i="1" dirty="0" err="1" smtClean="0"/>
              <a:t>frequency</a:t>
            </a:r>
            <a:r>
              <a:rPr lang="it-IT" dirty="0" smtClean="0"/>
              <a:t>)</a:t>
            </a:r>
          </a:p>
          <a:p>
            <a:pPr marL="342900" indent="-342900" algn="l" eaLnBrk="1">
              <a:lnSpc>
                <a:spcPct val="90000"/>
              </a:lnSpc>
              <a:spcBef>
                <a:spcPct val="20000"/>
              </a:spcBef>
              <a:spcAft>
                <a:spcPct val="0"/>
              </a:spcAft>
              <a:buClr>
                <a:srgbClr val="000000"/>
              </a:buClr>
              <a:buSzPct val="100000"/>
              <a:buFont typeface="Times New Roman" pitchFamily="18" charset="0"/>
              <a:buChar char="•"/>
            </a:pPr>
            <a:r>
              <a:rPr lang="it-IT" dirty="0" smtClean="0"/>
              <a:t>M = </a:t>
            </a:r>
            <a:r>
              <a:rPr lang="it-IT" dirty="0" err="1" smtClean="0"/>
              <a:t>Entity</a:t>
            </a:r>
            <a:r>
              <a:rPr lang="it-IT" dirty="0" smtClean="0"/>
              <a:t> </a:t>
            </a:r>
            <a:r>
              <a:rPr lang="it-IT" dirty="0" err="1" smtClean="0"/>
              <a:t>of</a:t>
            </a:r>
            <a:r>
              <a:rPr lang="it-IT" dirty="0" smtClean="0"/>
              <a:t> the </a:t>
            </a:r>
            <a:r>
              <a:rPr lang="it-IT" dirty="0" err="1" smtClean="0"/>
              <a:t>damage</a:t>
            </a:r>
            <a:r>
              <a:rPr lang="it-IT" dirty="0" smtClean="0"/>
              <a:t> (</a:t>
            </a:r>
            <a:r>
              <a:rPr lang="it-IT" i="1" dirty="0" err="1" smtClean="0"/>
              <a:t>magnitude</a:t>
            </a:r>
            <a:r>
              <a:rPr lang="it-IT" dirty="0" smtClean="0"/>
              <a:t>)</a:t>
            </a:r>
          </a:p>
          <a:p>
            <a:pPr marL="342900" indent="-342900" eaLnBrk="1">
              <a:lnSpc>
                <a:spcPct val="90000"/>
              </a:lnSpc>
              <a:spcBef>
                <a:spcPct val="20000"/>
              </a:spcBef>
              <a:spcAft>
                <a:spcPct val="0"/>
              </a:spcAft>
              <a:buClr>
                <a:srgbClr val="000000"/>
              </a:buClr>
              <a:buSzPct val="100000"/>
              <a:buFont typeface="Times New Roman" pitchFamily="18" charset="0"/>
              <a:buNone/>
            </a:pPr>
            <a:endParaRPr lang="it-IT" dirty="0" smtClean="0"/>
          </a:p>
        </p:txBody>
      </p:sp>
      <p:graphicFrame>
        <p:nvGraphicFramePr>
          <p:cNvPr id="1026" name="Object 13"/>
          <p:cNvGraphicFramePr>
            <a:graphicFrameLocks noChangeAspect="1"/>
          </p:cNvGraphicFramePr>
          <p:nvPr/>
        </p:nvGraphicFramePr>
        <p:xfrm>
          <a:off x="719832" y="3275781"/>
          <a:ext cx="4297363" cy="1214437"/>
        </p:xfrm>
        <a:graphic>
          <a:graphicData uri="http://schemas.openxmlformats.org/presentationml/2006/ole">
            <p:oleObj spid="_x0000_s2401302" name="Equation" r:id="rId4" imgW="583693" imgH="164957" progId="Equation.3">
              <p:embed/>
            </p:oleObj>
          </a:graphicData>
        </a:graphic>
      </p:graphicFrame>
      <p:graphicFrame>
        <p:nvGraphicFramePr>
          <p:cNvPr id="6" name="Grafico 5"/>
          <p:cNvGraphicFramePr/>
          <p:nvPr/>
        </p:nvGraphicFramePr>
        <p:xfrm>
          <a:off x="5688384" y="1907629"/>
          <a:ext cx="4152900" cy="3629025"/>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spd="med">
    <p:wipe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741363" y="557213"/>
            <a:ext cx="8604250" cy="1255712"/>
          </a:xfrm>
          <a:prstGeom prst="rect">
            <a:avLst/>
          </a:prstGeom>
        </p:spPr>
        <p:txBody>
          <a:bodyPr/>
          <a:lstStyle/>
          <a:p>
            <a:pPr marL="0" marR="0" lvl="0" indent="0" algn="ctr" defTabSz="449263" rtl="0" eaLnBrk="0" fontAlgn="base" latinLnBrk="0" hangingPunct="0">
              <a:lnSpc>
                <a:spcPct val="81000"/>
              </a:lnSpc>
              <a:spcBef>
                <a:spcPct val="0"/>
              </a:spcBef>
              <a:spcAft>
                <a:spcPct val="0"/>
              </a:spcAft>
              <a:buClr>
                <a:srgbClr val="000000"/>
              </a:buClr>
              <a:buSzPct val="45000"/>
              <a:buFont typeface="Wingdings" pitchFamily="2" charset="2"/>
              <a:buNone/>
              <a:tabLst/>
              <a:defRPr/>
            </a:pPr>
            <a:r>
              <a:rPr kumimoji="0" lang="it-IT"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REACH</a:t>
            </a:r>
            <a:endParaRPr kumimoji="0" lang="it-IT" sz="4400" b="1" i="0" u="none" strike="noStrike" kern="0" cap="none" spc="0" normalizeH="0" baseline="0" noProof="0" dirty="0">
              <a:ln>
                <a:noFill/>
              </a:ln>
              <a:solidFill>
                <a:srgbClr val="333333"/>
              </a:solidFill>
              <a:effectLst/>
              <a:uLnTx/>
              <a:uFillTx/>
              <a:latin typeface="+mj-lt"/>
              <a:ea typeface="Arial Unicode MS" pitchFamily="34" charset="-128"/>
              <a:cs typeface="+mj-cs"/>
            </a:endParaRPr>
          </a:p>
        </p:txBody>
      </p:sp>
      <p:pic>
        <p:nvPicPr>
          <p:cNvPr id="2774018" name="Picture 2"/>
          <p:cNvPicPr>
            <a:picLocks noChangeAspect="1" noChangeArrowheads="1"/>
          </p:cNvPicPr>
          <p:nvPr/>
        </p:nvPicPr>
        <p:blipFill>
          <a:blip r:embed="rId2" cstate="print"/>
          <a:srcRect/>
          <a:stretch>
            <a:fillRect/>
          </a:stretch>
        </p:blipFill>
        <p:spPr bwMode="auto">
          <a:xfrm>
            <a:off x="448911" y="1979637"/>
            <a:ext cx="9055897" cy="52565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p:cNvSpPr>
            <a:spLocks noGrp="1"/>
          </p:cNvSpPr>
          <p:nvPr>
            <p:ph type="title"/>
          </p:nvPr>
        </p:nvSpPr>
        <p:spPr/>
        <p:txBody>
          <a:bodyPr/>
          <a:lstStyle/>
          <a:p>
            <a:r>
              <a:rPr lang="it-IT" dirty="0" smtClean="0"/>
              <a:t>CLP</a:t>
            </a:r>
          </a:p>
        </p:txBody>
      </p:sp>
      <p:sp>
        <p:nvSpPr>
          <p:cNvPr id="10243" name="Segnaposto contenuto 2"/>
          <p:cNvSpPr>
            <a:spLocks noGrp="1"/>
          </p:cNvSpPr>
          <p:nvPr>
            <p:ph idx="1"/>
          </p:nvPr>
        </p:nvSpPr>
        <p:spPr/>
        <p:txBody>
          <a:bodyPr>
            <a:normAutofit/>
          </a:bodyPr>
          <a:lstStyle/>
          <a:p>
            <a:r>
              <a:rPr lang="it-IT" b="1" dirty="0" err="1" smtClean="0"/>
              <a:t>Regulation</a:t>
            </a:r>
            <a:r>
              <a:rPr lang="it-IT" b="1" dirty="0" smtClean="0"/>
              <a:t> n. 1272/2008 EC.</a:t>
            </a:r>
          </a:p>
          <a:p>
            <a:r>
              <a:rPr lang="it-IT" dirty="0" smtClean="0"/>
              <a:t>CLP </a:t>
            </a:r>
            <a:r>
              <a:rPr lang="it-IT" dirty="0" err="1" smtClean="0"/>
              <a:t>regulation</a:t>
            </a:r>
            <a:r>
              <a:rPr lang="it-IT" dirty="0" smtClean="0"/>
              <a:t> </a:t>
            </a:r>
            <a:r>
              <a:rPr lang="it-IT" dirty="0" err="1" smtClean="0"/>
              <a:t>deals</a:t>
            </a:r>
            <a:r>
              <a:rPr lang="it-IT" dirty="0" smtClean="0"/>
              <a:t> </a:t>
            </a:r>
            <a:r>
              <a:rPr lang="it-IT" dirty="0" err="1" smtClean="0"/>
              <a:t>with</a:t>
            </a:r>
            <a:r>
              <a:rPr lang="it-IT" dirty="0" smtClean="0"/>
              <a:t> </a:t>
            </a:r>
            <a:r>
              <a:rPr lang="it-IT" b="1" dirty="0" err="1" smtClean="0"/>
              <a:t>classification</a:t>
            </a:r>
            <a:r>
              <a:rPr lang="it-IT" dirty="0" smtClean="0"/>
              <a:t>, </a:t>
            </a:r>
            <a:r>
              <a:rPr lang="it-IT" b="1" dirty="0" err="1" smtClean="0"/>
              <a:t>labeling</a:t>
            </a:r>
            <a:r>
              <a:rPr lang="it-IT" dirty="0" smtClean="0"/>
              <a:t> and </a:t>
            </a:r>
            <a:r>
              <a:rPr lang="it-IT" b="1" dirty="0" smtClean="0"/>
              <a:t>packaging</a:t>
            </a:r>
            <a:r>
              <a:rPr lang="it-IT" dirty="0" smtClean="0"/>
              <a:t> </a:t>
            </a:r>
            <a:r>
              <a:rPr lang="it-IT" dirty="0" err="1" smtClean="0"/>
              <a:t>of</a:t>
            </a:r>
            <a:r>
              <a:rPr lang="it-IT" dirty="0" smtClean="0"/>
              <a:t> </a:t>
            </a:r>
            <a:r>
              <a:rPr lang="it-IT" dirty="0" err="1" smtClean="0"/>
              <a:t>chemicals</a:t>
            </a:r>
            <a:r>
              <a:rPr lang="it-IT" dirty="0" smtClean="0"/>
              <a:t>, </a:t>
            </a:r>
            <a:r>
              <a:rPr lang="it-IT" dirty="0" err="1" smtClean="0"/>
              <a:t>being</a:t>
            </a:r>
            <a:r>
              <a:rPr lang="it-IT" dirty="0" smtClean="0"/>
              <a:t> </a:t>
            </a:r>
            <a:r>
              <a:rPr lang="it-IT" dirty="0" err="1" smtClean="0"/>
              <a:t>them</a:t>
            </a:r>
            <a:r>
              <a:rPr lang="it-IT" dirty="0" smtClean="0"/>
              <a:t> </a:t>
            </a:r>
            <a:r>
              <a:rPr lang="it-IT" dirty="0" err="1" smtClean="0"/>
              <a:t>substances</a:t>
            </a:r>
            <a:r>
              <a:rPr lang="it-IT" dirty="0" smtClean="0"/>
              <a:t> or </a:t>
            </a:r>
            <a:r>
              <a:rPr lang="it-IT" dirty="0" err="1" smtClean="0"/>
              <a:t>mixtures</a:t>
            </a:r>
            <a:endParaRPr lang="it-IT" dirty="0" smtClean="0"/>
          </a:p>
          <a:p>
            <a:r>
              <a:rPr lang="it-IT" dirty="0" smtClean="0"/>
              <a:t>The CLP </a:t>
            </a:r>
            <a:r>
              <a:rPr lang="it-IT" dirty="0" err="1" smtClean="0"/>
              <a:t>regulation</a:t>
            </a:r>
            <a:r>
              <a:rPr lang="it-IT" dirty="0" smtClean="0"/>
              <a:t> </a:t>
            </a:r>
            <a:r>
              <a:rPr lang="it-IT" b="1" dirty="0" err="1" smtClean="0"/>
              <a:t>modifies</a:t>
            </a:r>
            <a:r>
              <a:rPr lang="it-IT" dirty="0" smtClean="0"/>
              <a:t> and </a:t>
            </a:r>
            <a:r>
              <a:rPr lang="it-IT" b="1" dirty="0" err="1" smtClean="0"/>
              <a:t>repeal</a:t>
            </a:r>
            <a:r>
              <a:rPr lang="it-IT" dirty="0" smtClean="0"/>
              <a:t> the </a:t>
            </a:r>
            <a:r>
              <a:rPr lang="it-IT" dirty="0" err="1" smtClean="0"/>
              <a:t>directives</a:t>
            </a:r>
            <a:r>
              <a:rPr lang="it-IT" dirty="0" smtClean="0"/>
              <a:t> 1967/548/EEC and 1999/45/EC and  </a:t>
            </a:r>
            <a:r>
              <a:rPr lang="it-IT" b="1" dirty="0" err="1" smtClean="0"/>
              <a:t>modifies</a:t>
            </a:r>
            <a:r>
              <a:rPr lang="it-IT" dirty="0" smtClean="0"/>
              <a:t> the </a:t>
            </a:r>
            <a:r>
              <a:rPr lang="it-IT" dirty="0" err="1" smtClean="0"/>
              <a:t>regulation</a:t>
            </a:r>
            <a:r>
              <a:rPr lang="it-IT" dirty="0" smtClean="0"/>
              <a:t> n. 1907/2006 EU (REACH).</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GHS</a:t>
            </a:r>
            <a:endParaRPr lang="it-IT" dirty="0"/>
          </a:p>
        </p:txBody>
      </p:sp>
      <p:sp>
        <p:nvSpPr>
          <p:cNvPr id="3" name="Segnaposto contenuto 2"/>
          <p:cNvSpPr>
            <a:spLocks noGrp="1"/>
          </p:cNvSpPr>
          <p:nvPr>
            <p:ph idx="1"/>
          </p:nvPr>
        </p:nvSpPr>
        <p:spPr/>
        <p:txBody>
          <a:bodyPr/>
          <a:lstStyle/>
          <a:p>
            <a:r>
              <a:rPr lang="it-IT" dirty="0" smtClean="0"/>
              <a:t>The CLP </a:t>
            </a:r>
            <a:r>
              <a:rPr lang="it-IT" dirty="0" err="1" smtClean="0"/>
              <a:t>regulation</a:t>
            </a:r>
            <a:r>
              <a:rPr lang="it-IT" dirty="0" smtClean="0"/>
              <a:t> </a:t>
            </a:r>
            <a:r>
              <a:rPr lang="it-IT" dirty="0" err="1" smtClean="0"/>
              <a:t>unifies</a:t>
            </a:r>
            <a:r>
              <a:rPr lang="it-IT" dirty="0" smtClean="0"/>
              <a:t> </a:t>
            </a:r>
            <a:r>
              <a:rPr lang="it-IT" dirty="0" err="1" smtClean="0"/>
              <a:t>all</a:t>
            </a:r>
            <a:r>
              <a:rPr lang="it-IT" dirty="0" smtClean="0"/>
              <a:t> the </a:t>
            </a:r>
            <a:r>
              <a:rPr lang="it-IT" dirty="0" err="1" smtClean="0"/>
              <a:t>countries</a:t>
            </a:r>
            <a:r>
              <a:rPr lang="it-IT" dirty="0" smtClean="0"/>
              <a:t> </a:t>
            </a:r>
            <a:r>
              <a:rPr lang="it-IT" dirty="0" err="1" smtClean="0"/>
              <a:t>of</a:t>
            </a:r>
            <a:r>
              <a:rPr lang="it-IT" dirty="0" smtClean="0"/>
              <a:t> the </a:t>
            </a:r>
            <a:r>
              <a:rPr lang="it-IT" dirty="0" err="1" smtClean="0"/>
              <a:t>European</a:t>
            </a:r>
            <a:r>
              <a:rPr lang="it-IT" dirty="0" smtClean="0"/>
              <a:t> </a:t>
            </a:r>
            <a:r>
              <a:rPr lang="it-IT" dirty="0" err="1" smtClean="0"/>
              <a:t>Union</a:t>
            </a:r>
            <a:r>
              <a:rPr lang="it-IT" dirty="0" smtClean="0"/>
              <a:t> </a:t>
            </a:r>
            <a:r>
              <a:rPr lang="it-IT" dirty="0" err="1" smtClean="0"/>
              <a:t>to</a:t>
            </a:r>
            <a:r>
              <a:rPr lang="it-IT" dirty="0" smtClean="0"/>
              <a:t> the </a:t>
            </a:r>
            <a:r>
              <a:rPr lang="it-IT" b="1" dirty="0" err="1" smtClean="0"/>
              <a:t>Globally</a:t>
            </a:r>
            <a:r>
              <a:rPr lang="it-IT" b="1" dirty="0" smtClean="0"/>
              <a:t> </a:t>
            </a:r>
            <a:r>
              <a:rPr lang="it-IT" b="1" dirty="0" err="1" smtClean="0"/>
              <a:t>Harmonized</a:t>
            </a:r>
            <a:r>
              <a:rPr lang="it-IT" b="1" dirty="0" smtClean="0"/>
              <a:t> System </a:t>
            </a:r>
            <a:r>
              <a:rPr lang="it-IT" dirty="0" err="1" smtClean="0"/>
              <a:t>regarding</a:t>
            </a:r>
            <a:r>
              <a:rPr lang="it-IT" dirty="0" smtClean="0"/>
              <a:t> the  </a:t>
            </a:r>
            <a:r>
              <a:rPr lang="it-IT" dirty="0" err="1" smtClean="0"/>
              <a:t>classification</a:t>
            </a:r>
            <a:r>
              <a:rPr lang="it-IT" dirty="0" smtClean="0"/>
              <a:t> and </a:t>
            </a:r>
            <a:r>
              <a:rPr lang="it-IT" dirty="0" err="1" smtClean="0"/>
              <a:t>labeling</a:t>
            </a:r>
            <a:r>
              <a:rPr lang="it-IT" dirty="0" smtClean="0"/>
              <a:t> </a:t>
            </a:r>
            <a:r>
              <a:rPr lang="it-IT" dirty="0" err="1" smtClean="0"/>
              <a:t>of</a:t>
            </a:r>
            <a:r>
              <a:rPr lang="it-IT" dirty="0" smtClean="0"/>
              <a:t> </a:t>
            </a:r>
            <a:r>
              <a:rPr lang="it-IT" dirty="0" err="1" smtClean="0"/>
              <a:t>chemicals</a:t>
            </a:r>
            <a:r>
              <a:rPr lang="it-IT" dirty="0" smtClean="0"/>
              <a:t>. </a:t>
            </a:r>
          </a:p>
          <a:p>
            <a:r>
              <a:rPr lang="it-IT" dirty="0" smtClean="0"/>
              <a:t>The GHS </a:t>
            </a:r>
            <a:r>
              <a:rPr lang="it-IT" dirty="0" err="1" smtClean="0"/>
              <a:t>ensures</a:t>
            </a:r>
            <a:r>
              <a:rPr lang="it-IT" dirty="0" smtClean="0"/>
              <a:t> </a:t>
            </a:r>
            <a:r>
              <a:rPr lang="it-IT" dirty="0" err="1" smtClean="0"/>
              <a:t>that</a:t>
            </a:r>
            <a:r>
              <a:rPr lang="it-IT" dirty="0" smtClean="0"/>
              <a:t> the information on </a:t>
            </a:r>
            <a:r>
              <a:rPr lang="it-IT" dirty="0" err="1" smtClean="0"/>
              <a:t>toxiticy</a:t>
            </a:r>
            <a:r>
              <a:rPr lang="it-IT" dirty="0" smtClean="0"/>
              <a:t> and </a:t>
            </a:r>
            <a:r>
              <a:rPr lang="it-IT" dirty="0" err="1" smtClean="0"/>
              <a:t>hazard</a:t>
            </a:r>
            <a:r>
              <a:rPr lang="it-IT" dirty="0" smtClean="0"/>
              <a:t> </a:t>
            </a:r>
            <a:r>
              <a:rPr lang="it-IT" dirty="0" err="1" smtClean="0"/>
              <a:t>associated</a:t>
            </a:r>
            <a:r>
              <a:rPr lang="it-IT" dirty="0" smtClean="0"/>
              <a:t> </a:t>
            </a:r>
            <a:r>
              <a:rPr lang="it-IT" dirty="0" err="1" smtClean="0"/>
              <a:t>with</a:t>
            </a:r>
            <a:r>
              <a:rPr lang="it-IT" dirty="0" smtClean="0"/>
              <a:t> </a:t>
            </a:r>
            <a:r>
              <a:rPr lang="it-IT" dirty="0" err="1" smtClean="0"/>
              <a:t>chemicals</a:t>
            </a:r>
            <a:r>
              <a:rPr lang="it-IT" dirty="0" smtClean="0"/>
              <a:t> are the </a:t>
            </a:r>
            <a:r>
              <a:rPr lang="it-IT" dirty="0" err="1" smtClean="0"/>
              <a:t>same</a:t>
            </a:r>
            <a:r>
              <a:rPr lang="it-IT" dirty="0" smtClean="0"/>
              <a:t> </a:t>
            </a:r>
            <a:r>
              <a:rPr lang="it-IT" dirty="0" err="1" smtClean="0"/>
              <a:t>all</a:t>
            </a:r>
            <a:r>
              <a:rPr lang="it-IT" dirty="0" smtClean="0"/>
              <a:t> </a:t>
            </a:r>
            <a:r>
              <a:rPr lang="it-IT" dirty="0" err="1" smtClean="0"/>
              <a:t>over</a:t>
            </a:r>
            <a:r>
              <a:rPr lang="it-IT" dirty="0" smtClean="0"/>
              <a:t> the world.</a:t>
            </a:r>
            <a:endParaRPr lang="it-IT"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WHY A GHS</a:t>
            </a:r>
            <a:r>
              <a:rPr lang="it-IT" sz="4000" dirty="0" smtClean="0"/>
              <a:t>?</a:t>
            </a:r>
            <a:endParaRPr lang="it-IT" dirty="0"/>
          </a:p>
        </p:txBody>
      </p:sp>
      <p:sp>
        <p:nvSpPr>
          <p:cNvPr id="3" name="Segnaposto contenuto 2"/>
          <p:cNvSpPr>
            <a:spLocks noGrp="1"/>
          </p:cNvSpPr>
          <p:nvPr>
            <p:ph idx="1"/>
          </p:nvPr>
        </p:nvSpPr>
        <p:spPr>
          <a:xfrm>
            <a:off x="431800" y="1979636"/>
            <a:ext cx="9648825" cy="514317"/>
          </a:xfrm>
        </p:spPr>
        <p:txBody>
          <a:bodyPr/>
          <a:lstStyle/>
          <a:p>
            <a:pPr marL="0" indent="0" algn="ctr" defTabSz="261938">
              <a:buNone/>
            </a:pPr>
            <a:r>
              <a:rPr lang="it-IT" sz="2400" dirty="0" err="1" smtClean="0"/>
              <a:t>Example</a:t>
            </a:r>
            <a:r>
              <a:rPr lang="it-IT" sz="2400" dirty="0" smtClean="0"/>
              <a:t>: </a:t>
            </a:r>
            <a:r>
              <a:rPr lang="it-IT" sz="2400" dirty="0" err="1" smtClean="0"/>
              <a:t>chemical</a:t>
            </a:r>
            <a:r>
              <a:rPr lang="it-IT" sz="2400" dirty="0" smtClean="0"/>
              <a:t> </a:t>
            </a:r>
            <a:r>
              <a:rPr lang="it-IT" sz="2400" dirty="0" err="1" smtClean="0"/>
              <a:t>with</a:t>
            </a:r>
            <a:r>
              <a:rPr lang="it-IT" sz="2400" dirty="0" smtClean="0"/>
              <a:t> </a:t>
            </a:r>
            <a:r>
              <a:rPr lang="it-IT" sz="2400" dirty="0" err="1" smtClean="0"/>
              <a:t>an</a:t>
            </a:r>
            <a:r>
              <a:rPr lang="it-IT" sz="2400" dirty="0" smtClean="0"/>
              <a:t> acute </a:t>
            </a:r>
            <a:r>
              <a:rPr lang="it-IT" sz="2400" dirty="0" err="1" smtClean="0"/>
              <a:t>oral</a:t>
            </a:r>
            <a:r>
              <a:rPr lang="it-IT" sz="2400" dirty="0" smtClean="0"/>
              <a:t> </a:t>
            </a:r>
            <a:r>
              <a:rPr lang="it-IT" sz="2400" dirty="0" err="1" smtClean="0"/>
              <a:t>toxicity</a:t>
            </a:r>
            <a:r>
              <a:rPr lang="it-IT" sz="2400" dirty="0" smtClean="0"/>
              <a:t> </a:t>
            </a:r>
            <a:r>
              <a:rPr lang="it-IT" sz="2400" dirty="0" err="1" smtClean="0"/>
              <a:t>of</a:t>
            </a:r>
            <a:r>
              <a:rPr lang="it-IT" sz="2400" dirty="0" smtClean="0"/>
              <a:t> LD</a:t>
            </a:r>
            <a:r>
              <a:rPr lang="it-IT" sz="2400" baseline="-25000" dirty="0" smtClean="0"/>
              <a:t>50</a:t>
            </a:r>
            <a:r>
              <a:rPr lang="it-IT" sz="2400" dirty="0" smtClean="0"/>
              <a:t> = 257 mg/kg</a:t>
            </a:r>
            <a:endParaRPr lang="it-IT" sz="2400" dirty="0"/>
          </a:p>
        </p:txBody>
      </p:sp>
      <p:graphicFrame>
        <p:nvGraphicFramePr>
          <p:cNvPr id="4" name="Tabella 3"/>
          <p:cNvGraphicFramePr>
            <a:graphicFrameLocks noGrp="1"/>
          </p:cNvGraphicFramePr>
          <p:nvPr/>
        </p:nvGraphicFramePr>
        <p:xfrm>
          <a:off x="2111354" y="2565391"/>
          <a:ext cx="6786610" cy="4450080"/>
        </p:xfrm>
        <a:graphic>
          <a:graphicData uri="http://schemas.openxmlformats.org/drawingml/2006/table">
            <a:tbl>
              <a:tblPr firstRow="1" bandRow="1">
                <a:tableStyleId>{5C22544A-7EE6-4342-B048-85BDC9FD1C3A}</a:tableStyleId>
              </a:tblPr>
              <a:tblGrid>
                <a:gridCol w="2500330"/>
                <a:gridCol w="4286280"/>
              </a:tblGrid>
              <a:tr h="370840">
                <a:tc>
                  <a:txBody>
                    <a:bodyPr/>
                    <a:lstStyle/>
                    <a:p>
                      <a:r>
                        <a:rPr lang="it-IT" dirty="0" smtClean="0">
                          <a:solidFill>
                            <a:schemeClr val="tx1"/>
                          </a:solidFill>
                        </a:rPr>
                        <a:t>GHS</a:t>
                      </a:r>
                      <a:endParaRPr lang="it-IT"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it-IT" dirty="0" err="1" smtClean="0">
                          <a:solidFill>
                            <a:srgbClr val="FF0000"/>
                          </a:solidFill>
                        </a:rPr>
                        <a:t>Lethal</a:t>
                      </a:r>
                      <a:r>
                        <a:rPr lang="it-IT" dirty="0" smtClean="0">
                          <a:solidFill>
                            <a:srgbClr val="FF0000"/>
                          </a:solidFill>
                        </a:rPr>
                        <a:t> </a:t>
                      </a:r>
                      <a:r>
                        <a:rPr lang="it-IT" baseline="0" dirty="0" err="1" smtClean="0">
                          <a:solidFill>
                            <a:srgbClr val="FF0000"/>
                          </a:solidFill>
                        </a:rPr>
                        <a:t>cat</a:t>
                      </a:r>
                      <a:r>
                        <a:rPr lang="it-IT" baseline="0" dirty="0" smtClean="0">
                          <a:solidFill>
                            <a:srgbClr val="FF0000"/>
                          </a:solidFill>
                        </a:rPr>
                        <a:t> 3</a:t>
                      </a:r>
                      <a:endParaRPr lang="it-IT" dirty="0">
                        <a:solidFill>
                          <a:srgbClr val="FF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a:txBody>
                    <a:bodyPr/>
                    <a:lstStyle/>
                    <a:p>
                      <a:r>
                        <a:rPr lang="it-IT" b="1" dirty="0" smtClean="0">
                          <a:solidFill>
                            <a:schemeClr val="tx1"/>
                          </a:solidFill>
                        </a:rPr>
                        <a:t>EU</a:t>
                      </a:r>
                      <a:endParaRPr lang="it-IT" b="1"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it-IT" b="1" dirty="0" err="1" smtClean="0">
                          <a:solidFill>
                            <a:srgbClr val="FFC000"/>
                          </a:solidFill>
                        </a:rPr>
                        <a:t>Harmful</a:t>
                      </a:r>
                      <a:endParaRPr lang="it-IT" b="1" dirty="0">
                        <a:solidFill>
                          <a:srgbClr val="FFC000"/>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70840">
                <a:tc>
                  <a:txBody>
                    <a:bodyPr/>
                    <a:lstStyle/>
                    <a:p>
                      <a:r>
                        <a:rPr lang="it-IT" b="1" dirty="0" smtClean="0">
                          <a:solidFill>
                            <a:schemeClr val="tx1"/>
                          </a:solidFill>
                        </a:rPr>
                        <a:t>USA</a:t>
                      </a:r>
                      <a:endParaRPr lang="it-IT"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it-IT" b="1" dirty="0" err="1" smtClean="0">
                          <a:solidFill>
                            <a:srgbClr val="0070C0"/>
                          </a:solidFill>
                        </a:rPr>
                        <a:t>Toxic</a:t>
                      </a:r>
                      <a:endParaRPr lang="it-IT" b="1" dirty="0">
                        <a:solidFill>
                          <a:srgbClr val="0070C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it-IT" b="1" dirty="0" smtClean="0">
                          <a:solidFill>
                            <a:schemeClr val="tx1"/>
                          </a:solidFill>
                        </a:rPr>
                        <a:t>Canada</a:t>
                      </a:r>
                      <a:endParaRPr lang="it-IT"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it-IT" b="1" dirty="0" err="1" smtClean="0">
                          <a:solidFill>
                            <a:srgbClr val="0070C0"/>
                          </a:solidFill>
                        </a:rPr>
                        <a:t>Toxic</a:t>
                      </a:r>
                      <a:endParaRPr lang="it-IT" b="1" dirty="0">
                        <a:solidFill>
                          <a:srgbClr val="0070C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it-IT" b="1" dirty="0" smtClean="0">
                          <a:solidFill>
                            <a:schemeClr val="tx1"/>
                          </a:solidFill>
                        </a:rPr>
                        <a:t>Australia</a:t>
                      </a:r>
                      <a:endParaRPr lang="it-IT"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it-IT" b="1" dirty="0" err="1" smtClean="0">
                          <a:solidFill>
                            <a:srgbClr val="FFC000"/>
                          </a:solidFill>
                        </a:rPr>
                        <a:t>Harmful</a:t>
                      </a:r>
                      <a:endParaRPr lang="it-IT" b="1" dirty="0">
                        <a:solidFill>
                          <a:srgbClr val="FFC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it-IT" b="1" dirty="0" smtClean="0">
                          <a:solidFill>
                            <a:schemeClr val="tx1"/>
                          </a:solidFill>
                        </a:rPr>
                        <a:t>India</a:t>
                      </a:r>
                      <a:endParaRPr lang="it-IT"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it-IT" b="1" dirty="0" err="1" smtClean="0">
                          <a:solidFill>
                            <a:schemeClr val="accent1">
                              <a:lumMod val="50000"/>
                            </a:schemeClr>
                          </a:solidFill>
                        </a:rPr>
                        <a:t>Not</a:t>
                      </a:r>
                      <a:r>
                        <a:rPr lang="it-IT" b="1" dirty="0" smtClean="0">
                          <a:solidFill>
                            <a:schemeClr val="accent1">
                              <a:lumMod val="50000"/>
                            </a:schemeClr>
                          </a:solidFill>
                        </a:rPr>
                        <a:t> </a:t>
                      </a:r>
                      <a:r>
                        <a:rPr lang="it-IT" b="1" dirty="0" err="1" smtClean="0">
                          <a:solidFill>
                            <a:schemeClr val="accent1">
                              <a:lumMod val="50000"/>
                            </a:schemeClr>
                          </a:solidFill>
                        </a:rPr>
                        <a:t>toxic</a:t>
                      </a:r>
                      <a:endParaRPr lang="it-IT" b="1" dirty="0">
                        <a:solidFill>
                          <a:schemeClr val="accent1">
                            <a:lumMod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it-IT" b="1" dirty="0" smtClean="0">
                          <a:solidFill>
                            <a:schemeClr val="tx1"/>
                          </a:solidFill>
                        </a:rPr>
                        <a:t>Giappone</a:t>
                      </a:r>
                      <a:endParaRPr lang="it-IT"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it-IT" b="1" dirty="0" err="1" smtClean="0">
                          <a:solidFill>
                            <a:srgbClr val="0070C0"/>
                          </a:solidFill>
                        </a:rPr>
                        <a:t>Toxic</a:t>
                      </a:r>
                      <a:endParaRPr lang="it-IT" b="1" dirty="0">
                        <a:solidFill>
                          <a:srgbClr val="0070C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it-IT" b="1" dirty="0" smtClean="0">
                          <a:solidFill>
                            <a:schemeClr val="tx1"/>
                          </a:solidFill>
                        </a:rPr>
                        <a:t>Malesia</a:t>
                      </a:r>
                      <a:endParaRPr lang="it-IT"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it-IT" b="1" dirty="0" err="1" smtClean="0">
                          <a:solidFill>
                            <a:srgbClr val="FFC000"/>
                          </a:solidFill>
                        </a:rPr>
                        <a:t>Harmful</a:t>
                      </a:r>
                      <a:endParaRPr lang="it-IT" b="1" dirty="0">
                        <a:solidFill>
                          <a:srgbClr val="FFC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it-IT" b="1" dirty="0" smtClean="0">
                          <a:solidFill>
                            <a:schemeClr val="tx1"/>
                          </a:solidFill>
                        </a:rPr>
                        <a:t>Tailandia</a:t>
                      </a:r>
                      <a:endParaRPr lang="it-IT"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it-IT" b="1" dirty="0" err="1" smtClean="0">
                          <a:solidFill>
                            <a:srgbClr val="FFC000"/>
                          </a:solidFill>
                        </a:rPr>
                        <a:t>Harmful</a:t>
                      </a:r>
                      <a:endParaRPr lang="it-IT" b="1" dirty="0">
                        <a:solidFill>
                          <a:srgbClr val="FFC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it-IT" b="1" dirty="0" smtClean="0">
                          <a:solidFill>
                            <a:schemeClr val="tx1"/>
                          </a:solidFill>
                        </a:rPr>
                        <a:t>Nuova Zelanda</a:t>
                      </a:r>
                      <a:endParaRPr lang="it-IT"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it-IT" b="1" dirty="0" err="1" smtClean="0">
                          <a:solidFill>
                            <a:sysClr val="windowText" lastClr="000000"/>
                          </a:solidFill>
                        </a:rPr>
                        <a:t>Dangerous</a:t>
                      </a:r>
                      <a:endParaRPr lang="it-IT" b="1" dirty="0">
                        <a:solidFill>
                          <a:sysClr val="windowText" lastClr="0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it-IT" b="1" dirty="0" smtClean="0">
                          <a:solidFill>
                            <a:schemeClr val="tx1"/>
                          </a:solidFill>
                        </a:rPr>
                        <a:t>Cina</a:t>
                      </a:r>
                      <a:endParaRPr lang="it-IT"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it-IT" b="1" dirty="0" err="1" smtClean="0">
                          <a:solidFill>
                            <a:schemeClr val="accent1">
                              <a:lumMod val="50000"/>
                            </a:schemeClr>
                          </a:solidFill>
                        </a:rPr>
                        <a:t>Not</a:t>
                      </a:r>
                      <a:r>
                        <a:rPr lang="it-IT" b="1" dirty="0" smtClean="0">
                          <a:solidFill>
                            <a:schemeClr val="accent1">
                              <a:lumMod val="50000"/>
                            </a:schemeClr>
                          </a:solidFill>
                        </a:rPr>
                        <a:t> </a:t>
                      </a:r>
                      <a:r>
                        <a:rPr lang="it-IT" b="1" dirty="0" err="1" smtClean="0">
                          <a:solidFill>
                            <a:schemeClr val="accent1">
                              <a:lumMod val="50000"/>
                            </a:schemeClr>
                          </a:solidFill>
                        </a:rPr>
                        <a:t>dangerous</a:t>
                      </a:r>
                      <a:endParaRPr lang="it-IT" b="1" dirty="0">
                        <a:solidFill>
                          <a:schemeClr val="accent1">
                            <a:lumMod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it-IT" b="1" dirty="0" smtClean="0">
                          <a:solidFill>
                            <a:schemeClr val="tx1"/>
                          </a:solidFill>
                        </a:rPr>
                        <a:t>Corea</a:t>
                      </a:r>
                      <a:endParaRPr lang="it-IT"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it-IT" b="1" dirty="0" err="1" smtClean="0">
                          <a:solidFill>
                            <a:srgbClr val="0070C0"/>
                          </a:solidFill>
                        </a:rPr>
                        <a:t>Toxic</a:t>
                      </a:r>
                      <a:endParaRPr lang="it-IT" b="1" dirty="0">
                        <a:solidFill>
                          <a:srgbClr val="0070C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CLP</a:t>
            </a:r>
            <a:br>
              <a:rPr lang="it-IT" dirty="0" smtClean="0"/>
            </a:br>
            <a:r>
              <a:rPr lang="it-IT" dirty="0" err="1" smtClean="0"/>
              <a:t>objectives</a:t>
            </a:r>
            <a:endParaRPr lang="it-IT" dirty="0"/>
          </a:p>
        </p:txBody>
      </p:sp>
      <p:sp>
        <p:nvSpPr>
          <p:cNvPr id="3" name="Segnaposto contenuto 2"/>
          <p:cNvSpPr>
            <a:spLocks noGrp="1"/>
          </p:cNvSpPr>
          <p:nvPr>
            <p:ph idx="1"/>
          </p:nvPr>
        </p:nvSpPr>
        <p:spPr/>
        <p:txBody>
          <a:bodyPr>
            <a:normAutofit fontScale="92500" lnSpcReduction="20000"/>
          </a:bodyPr>
          <a:lstStyle/>
          <a:p>
            <a:pPr>
              <a:lnSpc>
                <a:spcPct val="110000"/>
              </a:lnSpc>
            </a:pPr>
            <a:r>
              <a:rPr lang="it-IT" dirty="0" smtClean="0"/>
              <a:t>As the </a:t>
            </a:r>
            <a:r>
              <a:rPr lang="it-IT" dirty="0" err="1" smtClean="0"/>
              <a:t>preceding</a:t>
            </a:r>
            <a:r>
              <a:rPr lang="it-IT" dirty="0" smtClean="0"/>
              <a:t> </a:t>
            </a:r>
            <a:r>
              <a:rPr lang="it-IT" dirty="0" err="1" smtClean="0"/>
              <a:t>european</a:t>
            </a:r>
            <a:r>
              <a:rPr lang="it-IT" dirty="0" smtClean="0"/>
              <a:t> </a:t>
            </a:r>
            <a:r>
              <a:rPr lang="it-IT" dirty="0" err="1" smtClean="0"/>
              <a:t>directives</a:t>
            </a:r>
            <a:r>
              <a:rPr lang="it-IT" dirty="0" smtClean="0"/>
              <a:t>, the </a:t>
            </a:r>
            <a:r>
              <a:rPr lang="it-IT" dirty="0" err="1" smtClean="0"/>
              <a:t>main</a:t>
            </a:r>
            <a:r>
              <a:rPr lang="it-IT" dirty="0" smtClean="0"/>
              <a:t> </a:t>
            </a:r>
            <a:r>
              <a:rPr lang="it-IT" dirty="0" err="1" smtClean="0"/>
              <a:t>objective</a:t>
            </a:r>
            <a:r>
              <a:rPr lang="it-IT" dirty="0" smtClean="0"/>
              <a:t> </a:t>
            </a:r>
            <a:r>
              <a:rPr lang="it-IT" dirty="0" err="1" smtClean="0"/>
              <a:t>of</a:t>
            </a:r>
            <a:r>
              <a:rPr lang="it-IT" dirty="0" smtClean="0"/>
              <a:t> </a:t>
            </a:r>
            <a:r>
              <a:rPr lang="it-IT" dirty="0" err="1" smtClean="0"/>
              <a:t>trhe</a:t>
            </a:r>
            <a:r>
              <a:rPr lang="it-IT" dirty="0" smtClean="0"/>
              <a:t> CLP </a:t>
            </a:r>
            <a:r>
              <a:rPr lang="it-IT" dirty="0" err="1" smtClean="0"/>
              <a:t>regulation</a:t>
            </a:r>
            <a:r>
              <a:rPr lang="it-IT" dirty="0" smtClean="0"/>
              <a:t> </a:t>
            </a:r>
            <a:r>
              <a:rPr lang="it-IT" dirty="0" err="1" smtClean="0"/>
              <a:t>is</a:t>
            </a:r>
            <a:r>
              <a:rPr lang="it-IT" dirty="0" smtClean="0"/>
              <a:t> </a:t>
            </a:r>
            <a:r>
              <a:rPr lang="it-IT" b="1" dirty="0" err="1" smtClean="0"/>
              <a:t>to</a:t>
            </a:r>
            <a:r>
              <a:rPr lang="it-IT" b="1" dirty="0" smtClean="0"/>
              <a:t> </a:t>
            </a:r>
            <a:r>
              <a:rPr lang="it-IT" b="1" dirty="0" err="1" smtClean="0"/>
              <a:t>assess</a:t>
            </a:r>
            <a:r>
              <a:rPr lang="it-IT" b="1" dirty="0" smtClean="0"/>
              <a:t> </a:t>
            </a:r>
            <a:r>
              <a:rPr lang="it-IT" b="1" dirty="0" err="1" smtClean="0"/>
              <a:t>if</a:t>
            </a:r>
            <a:r>
              <a:rPr lang="it-IT" b="1" dirty="0" smtClean="0"/>
              <a:t> a </a:t>
            </a:r>
            <a:r>
              <a:rPr lang="it-IT" b="1" dirty="0" err="1" smtClean="0"/>
              <a:t>chemical</a:t>
            </a:r>
            <a:r>
              <a:rPr lang="it-IT" b="1" dirty="0" smtClean="0"/>
              <a:t> </a:t>
            </a:r>
            <a:r>
              <a:rPr lang="it-IT" b="1" dirty="0" err="1" smtClean="0"/>
              <a:t>substance</a:t>
            </a:r>
            <a:r>
              <a:rPr lang="it-IT" b="1" dirty="0" smtClean="0"/>
              <a:t> or </a:t>
            </a:r>
            <a:r>
              <a:rPr lang="it-IT" b="1" dirty="0" err="1" smtClean="0"/>
              <a:t>mixture</a:t>
            </a:r>
            <a:r>
              <a:rPr lang="it-IT" b="1" dirty="0" smtClean="0"/>
              <a:t> </a:t>
            </a:r>
            <a:r>
              <a:rPr lang="it-IT" b="1" dirty="0" err="1" smtClean="0"/>
              <a:t>has</a:t>
            </a:r>
            <a:r>
              <a:rPr lang="it-IT" b="1" dirty="0" smtClean="0"/>
              <a:t> some </a:t>
            </a:r>
            <a:r>
              <a:rPr lang="it-IT" b="1" dirty="0" err="1" smtClean="0"/>
              <a:t>properties</a:t>
            </a:r>
            <a:r>
              <a:rPr lang="it-IT" b="1" dirty="0" smtClean="0"/>
              <a:t> </a:t>
            </a:r>
            <a:r>
              <a:rPr lang="it-IT" b="1" dirty="0" err="1" smtClean="0"/>
              <a:t>that</a:t>
            </a:r>
            <a:r>
              <a:rPr lang="it-IT" b="1" dirty="0" smtClean="0"/>
              <a:t> </a:t>
            </a:r>
            <a:r>
              <a:rPr lang="it-IT" b="1" dirty="0" err="1" smtClean="0"/>
              <a:t>lead</a:t>
            </a:r>
            <a:r>
              <a:rPr lang="it-IT" b="1" dirty="0" smtClean="0"/>
              <a:t> </a:t>
            </a:r>
            <a:r>
              <a:rPr lang="it-IT" b="1" dirty="0" err="1" smtClean="0"/>
              <a:t>to</a:t>
            </a:r>
            <a:r>
              <a:rPr lang="it-IT" b="1" dirty="0" smtClean="0"/>
              <a:t> </a:t>
            </a:r>
            <a:r>
              <a:rPr lang="it-IT" b="1" dirty="0" err="1" smtClean="0"/>
              <a:t>classify</a:t>
            </a:r>
            <a:r>
              <a:rPr lang="it-IT" b="1" dirty="0" smtClean="0"/>
              <a:t> </a:t>
            </a:r>
            <a:r>
              <a:rPr lang="it-IT" b="1" dirty="0" err="1" smtClean="0"/>
              <a:t>it</a:t>
            </a:r>
            <a:r>
              <a:rPr lang="it-IT" b="1" dirty="0" smtClean="0"/>
              <a:t> </a:t>
            </a:r>
            <a:r>
              <a:rPr lang="it-IT" b="1" dirty="0" err="1" smtClean="0"/>
              <a:t>as</a:t>
            </a:r>
            <a:r>
              <a:rPr lang="it-IT" b="1" dirty="0" smtClean="0"/>
              <a:t> </a:t>
            </a:r>
            <a:r>
              <a:rPr lang="it-IT" b="1" dirty="0" err="1" smtClean="0"/>
              <a:t>hazardous</a:t>
            </a:r>
            <a:r>
              <a:rPr lang="it-IT" dirty="0" smtClean="0"/>
              <a:t>.</a:t>
            </a:r>
          </a:p>
          <a:p>
            <a:pPr>
              <a:lnSpc>
                <a:spcPct val="110000"/>
              </a:lnSpc>
            </a:pPr>
            <a:r>
              <a:rPr lang="it-IT" dirty="0" err="1" smtClean="0"/>
              <a:t>When</a:t>
            </a:r>
            <a:r>
              <a:rPr lang="it-IT" dirty="0" smtClean="0"/>
              <a:t> a </a:t>
            </a:r>
            <a:r>
              <a:rPr lang="it-IT" dirty="0" err="1" smtClean="0"/>
              <a:t>substance</a:t>
            </a:r>
            <a:r>
              <a:rPr lang="it-IT" dirty="0" smtClean="0"/>
              <a:t> or a </a:t>
            </a:r>
            <a:r>
              <a:rPr lang="it-IT" dirty="0" err="1" smtClean="0"/>
              <a:t>mixture</a:t>
            </a:r>
            <a:r>
              <a:rPr lang="it-IT" dirty="0" smtClean="0"/>
              <a:t> </a:t>
            </a:r>
            <a:r>
              <a:rPr lang="it-IT" dirty="0" err="1" smtClean="0"/>
              <a:t>is</a:t>
            </a:r>
            <a:r>
              <a:rPr lang="it-IT" dirty="0" smtClean="0"/>
              <a:t> </a:t>
            </a:r>
            <a:r>
              <a:rPr lang="it-IT" dirty="0" err="1" smtClean="0"/>
              <a:t>classified</a:t>
            </a:r>
            <a:r>
              <a:rPr lang="it-IT" dirty="0" smtClean="0"/>
              <a:t> </a:t>
            </a:r>
            <a:r>
              <a:rPr lang="it-IT" dirty="0" err="1" smtClean="0"/>
              <a:t>has</a:t>
            </a:r>
            <a:r>
              <a:rPr lang="it-IT" dirty="0" smtClean="0"/>
              <a:t> </a:t>
            </a:r>
            <a:r>
              <a:rPr lang="it-IT" dirty="0" err="1" smtClean="0"/>
              <a:t>hazardous</a:t>
            </a:r>
            <a:r>
              <a:rPr lang="it-IT" dirty="0" smtClean="0"/>
              <a:t>, the </a:t>
            </a:r>
            <a:r>
              <a:rPr lang="it-IT" b="1" dirty="0" err="1" smtClean="0"/>
              <a:t>manufacturer</a:t>
            </a:r>
            <a:r>
              <a:rPr lang="it-IT" b="1" dirty="0" smtClean="0"/>
              <a:t>, </a:t>
            </a:r>
            <a:r>
              <a:rPr lang="it-IT" b="1" dirty="0" err="1" smtClean="0"/>
              <a:t>importers</a:t>
            </a:r>
            <a:r>
              <a:rPr lang="it-IT" b="1" dirty="0" smtClean="0"/>
              <a:t> downstream </a:t>
            </a:r>
            <a:r>
              <a:rPr lang="it-IT" b="1" dirty="0" err="1" smtClean="0"/>
              <a:t>users</a:t>
            </a:r>
            <a:r>
              <a:rPr lang="it-IT" b="1" dirty="0" smtClean="0"/>
              <a:t> and </a:t>
            </a:r>
            <a:r>
              <a:rPr lang="it-IT" b="1" dirty="0" err="1" smtClean="0"/>
              <a:t>dealers</a:t>
            </a:r>
            <a:r>
              <a:rPr lang="it-IT" b="1" dirty="0" smtClean="0"/>
              <a:t>, </a:t>
            </a:r>
            <a:r>
              <a:rPr lang="it-IT" b="1" dirty="0" err="1" smtClean="0"/>
              <a:t>have</a:t>
            </a:r>
            <a:r>
              <a:rPr lang="it-IT" b="1" dirty="0" smtClean="0"/>
              <a:t> comunicate the </a:t>
            </a:r>
            <a:r>
              <a:rPr lang="it-IT" b="1" dirty="0" err="1" smtClean="0"/>
              <a:t>identified</a:t>
            </a:r>
            <a:r>
              <a:rPr lang="it-IT" b="1" dirty="0" smtClean="0"/>
              <a:t> </a:t>
            </a:r>
            <a:r>
              <a:rPr lang="it-IT" b="1" dirty="0" err="1" smtClean="0"/>
              <a:t>hazards</a:t>
            </a:r>
            <a:r>
              <a:rPr lang="it-IT" b="1" dirty="0" smtClean="0"/>
              <a:t> </a:t>
            </a:r>
            <a:r>
              <a:rPr lang="it-IT" b="1" dirty="0" err="1" smtClean="0"/>
              <a:t>to</a:t>
            </a:r>
            <a:r>
              <a:rPr lang="it-IT" b="1" dirty="0" smtClean="0"/>
              <a:t> the </a:t>
            </a:r>
            <a:r>
              <a:rPr lang="it-IT" b="1" dirty="0" err="1" smtClean="0"/>
              <a:t>other</a:t>
            </a:r>
            <a:r>
              <a:rPr lang="it-IT" b="1" dirty="0" smtClean="0"/>
              <a:t> </a:t>
            </a:r>
            <a:r>
              <a:rPr lang="it-IT" b="1" dirty="0" err="1" smtClean="0"/>
              <a:t>subjects</a:t>
            </a:r>
            <a:r>
              <a:rPr lang="it-IT" b="1" dirty="0" smtClean="0"/>
              <a:t> in the </a:t>
            </a:r>
            <a:r>
              <a:rPr lang="it-IT" b="1" dirty="0" err="1" smtClean="0"/>
              <a:t>supply</a:t>
            </a:r>
            <a:r>
              <a:rPr lang="it-IT" b="1" dirty="0" smtClean="0"/>
              <a:t> </a:t>
            </a:r>
            <a:r>
              <a:rPr lang="it-IT" b="1" dirty="0" err="1" smtClean="0"/>
              <a:t>chain</a:t>
            </a:r>
            <a:r>
              <a:rPr lang="it-IT" b="1" dirty="0" smtClean="0"/>
              <a:t>, </a:t>
            </a:r>
            <a:r>
              <a:rPr lang="it-IT" b="1" dirty="0" err="1" smtClean="0"/>
              <a:t>including</a:t>
            </a:r>
            <a:r>
              <a:rPr lang="it-IT" b="1" dirty="0" smtClean="0"/>
              <a:t> </a:t>
            </a:r>
            <a:r>
              <a:rPr lang="it-IT" b="1" dirty="0" err="1" smtClean="0"/>
              <a:t>consumers</a:t>
            </a:r>
            <a:r>
              <a:rPr lang="it-IT" b="1" dirty="0" smtClean="0"/>
              <a:t>.</a:t>
            </a:r>
            <a:endParaRPr lang="it-IT"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CLP </a:t>
            </a:r>
            <a:r>
              <a:rPr lang="it-IT" dirty="0" err="1" smtClean="0"/>
              <a:t>Purpose</a:t>
            </a:r>
            <a:endParaRPr lang="it-IT" dirty="0"/>
          </a:p>
        </p:txBody>
      </p:sp>
      <p:sp>
        <p:nvSpPr>
          <p:cNvPr id="3" name="Segnaposto contenuto 2"/>
          <p:cNvSpPr>
            <a:spLocks noGrp="1"/>
          </p:cNvSpPr>
          <p:nvPr>
            <p:ph idx="1"/>
          </p:nvPr>
        </p:nvSpPr>
        <p:spPr>
          <a:xfrm>
            <a:off x="719832" y="1907629"/>
            <a:ext cx="9013857" cy="5573341"/>
          </a:xfrm>
        </p:spPr>
        <p:txBody>
          <a:bodyPr>
            <a:noAutofit/>
          </a:bodyPr>
          <a:lstStyle/>
          <a:p>
            <a:r>
              <a:rPr lang="en-US" sz="1600" dirty="0" smtClean="0"/>
              <a:t>The purpose of this Regulation is to ensure a high level of protection of human health and the environment as well as the free movement of substances, mixtures and articles as referred  to </a:t>
            </a:r>
            <a:r>
              <a:rPr lang="it-IT" sz="1600" dirty="0" smtClean="0"/>
              <a:t>in </a:t>
            </a:r>
            <a:r>
              <a:rPr lang="it-IT" sz="1600" dirty="0" err="1" smtClean="0"/>
              <a:t>Article</a:t>
            </a:r>
            <a:r>
              <a:rPr lang="it-IT" sz="1600" dirty="0" smtClean="0"/>
              <a:t> 4(8) </a:t>
            </a:r>
            <a:r>
              <a:rPr lang="it-IT" sz="1600" dirty="0" err="1" smtClean="0"/>
              <a:t>by</a:t>
            </a:r>
            <a:r>
              <a:rPr lang="it-IT" sz="1600" dirty="0" smtClean="0"/>
              <a:t>:</a:t>
            </a:r>
          </a:p>
          <a:p>
            <a:r>
              <a:rPr lang="en-US" sz="1600" dirty="0" smtClean="0"/>
              <a:t>(a) </a:t>
            </a:r>
            <a:r>
              <a:rPr lang="en-US" sz="1600" dirty="0" err="1" smtClean="0"/>
              <a:t>harmonising</a:t>
            </a:r>
            <a:r>
              <a:rPr lang="en-US" sz="1600" dirty="0" smtClean="0"/>
              <a:t> the criteria for classification of substances and mixtures, and the rules on </a:t>
            </a:r>
            <a:r>
              <a:rPr lang="en-US" sz="1600" dirty="0" err="1" smtClean="0"/>
              <a:t>labelling</a:t>
            </a:r>
            <a:r>
              <a:rPr lang="en-US" sz="1600" dirty="0" smtClean="0"/>
              <a:t> and packaging for </a:t>
            </a:r>
            <a:r>
              <a:rPr lang="it-IT" sz="1600" dirty="0" err="1" smtClean="0"/>
              <a:t>hazardous</a:t>
            </a:r>
            <a:r>
              <a:rPr lang="it-IT" sz="1600" dirty="0" smtClean="0"/>
              <a:t> </a:t>
            </a:r>
            <a:r>
              <a:rPr lang="it-IT" sz="1600" dirty="0" err="1" smtClean="0"/>
              <a:t>substances</a:t>
            </a:r>
            <a:r>
              <a:rPr lang="it-IT" sz="1600" dirty="0" smtClean="0"/>
              <a:t> and </a:t>
            </a:r>
            <a:r>
              <a:rPr lang="it-IT" sz="1600" dirty="0" err="1" smtClean="0"/>
              <a:t>mixtures</a:t>
            </a:r>
            <a:r>
              <a:rPr lang="it-IT" sz="1600" dirty="0" smtClean="0"/>
              <a:t>;</a:t>
            </a:r>
          </a:p>
          <a:p>
            <a:r>
              <a:rPr lang="en-US" sz="1600" dirty="0" smtClean="0"/>
              <a:t>(b) providing an obligation for:</a:t>
            </a:r>
          </a:p>
          <a:p>
            <a:r>
              <a:rPr lang="en-US" sz="1600" dirty="0" smtClean="0"/>
              <a:t>(</a:t>
            </a:r>
            <a:r>
              <a:rPr lang="en-US" sz="1600" dirty="0" err="1" smtClean="0"/>
              <a:t>i</a:t>
            </a:r>
            <a:r>
              <a:rPr lang="en-US" sz="1600" dirty="0" smtClean="0"/>
              <a:t>) manufacturers, importers and downstream users to classify substances and mixtures placed on the market;</a:t>
            </a:r>
          </a:p>
          <a:p>
            <a:r>
              <a:rPr lang="en-US" sz="1600" dirty="0" smtClean="0"/>
              <a:t>(ii) suppliers to label and package subs</a:t>
            </a:r>
            <a:r>
              <a:rPr lang="it-IT" sz="1600" dirty="0" err="1" smtClean="0"/>
              <a:t>tances</a:t>
            </a:r>
            <a:r>
              <a:rPr lang="it-IT" sz="1600" dirty="0" smtClean="0"/>
              <a:t> and </a:t>
            </a:r>
            <a:r>
              <a:rPr lang="en-US" sz="1600" dirty="0" smtClean="0"/>
              <a:t>mixtures placed on the market;</a:t>
            </a:r>
          </a:p>
          <a:p>
            <a:r>
              <a:rPr lang="en-US" sz="1600" dirty="0" smtClean="0"/>
              <a:t>(iii) manufacturers, producers of articles and importers to classify those substances not placed on the market that are subject to registration or notification under </a:t>
            </a:r>
            <a:r>
              <a:rPr lang="it-IT" sz="1600" dirty="0" err="1" smtClean="0"/>
              <a:t>Regulation</a:t>
            </a:r>
            <a:r>
              <a:rPr lang="it-IT" sz="1600" dirty="0" smtClean="0"/>
              <a:t> (EC) No 1907/2006;</a:t>
            </a:r>
          </a:p>
          <a:p>
            <a:r>
              <a:rPr lang="en-US" sz="1600" dirty="0" smtClean="0"/>
              <a:t>(c) providing an obligation for manufacturers and importers of substances to notify the Agency of such classifications and label elements if these have not been submitted to the Agency as part of a registration under Regulation (EC) </a:t>
            </a:r>
            <a:r>
              <a:rPr lang="it-IT" sz="1600" dirty="0" smtClean="0"/>
              <a:t>No 1907/2006;</a:t>
            </a:r>
            <a:r>
              <a:rPr lang="en-US" sz="1600" dirty="0" smtClean="0"/>
              <a:t> </a:t>
            </a:r>
          </a:p>
          <a:p>
            <a:r>
              <a:rPr lang="en-US" sz="1600" dirty="0" smtClean="0"/>
              <a:t>(d) establishing a list of substances with their </a:t>
            </a:r>
            <a:r>
              <a:rPr lang="en-US" sz="1600" dirty="0" err="1" smtClean="0"/>
              <a:t>harmonised</a:t>
            </a:r>
            <a:r>
              <a:rPr lang="en-US" sz="1600" dirty="0" smtClean="0"/>
              <a:t> classifications and </a:t>
            </a:r>
            <a:r>
              <a:rPr lang="en-US" sz="1600" dirty="0" err="1" smtClean="0"/>
              <a:t>labelling</a:t>
            </a:r>
            <a:r>
              <a:rPr lang="en-US" sz="1600" dirty="0" smtClean="0"/>
              <a:t> elements at Community level in Part 3 of Annex VI;</a:t>
            </a:r>
          </a:p>
          <a:p>
            <a:r>
              <a:rPr lang="en-US" sz="1600" dirty="0" smtClean="0"/>
              <a:t>(e) establishing a classification and </a:t>
            </a:r>
            <a:r>
              <a:rPr lang="en-US" sz="1600" dirty="0" err="1" smtClean="0"/>
              <a:t>labelling</a:t>
            </a:r>
            <a:r>
              <a:rPr lang="en-US" sz="1600" dirty="0" smtClean="0"/>
              <a:t> inventory of substances, which is made up of all notifications, submissions and </a:t>
            </a:r>
            <a:r>
              <a:rPr lang="en-US" sz="1600" dirty="0" err="1" smtClean="0"/>
              <a:t>harmonised</a:t>
            </a:r>
            <a:r>
              <a:rPr lang="en-US" sz="1600" dirty="0" smtClean="0"/>
              <a:t> classifications and </a:t>
            </a:r>
            <a:r>
              <a:rPr lang="en-US" sz="1600" dirty="0" err="1" smtClean="0"/>
              <a:t>labelling</a:t>
            </a:r>
            <a:r>
              <a:rPr lang="en-US" sz="1600" dirty="0" smtClean="0"/>
              <a:t> elements referred to in points (c) and (d).</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CLP </a:t>
            </a:r>
            <a:r>
              <a:rPr lang="it-IT" dirty="0" err="1" smtClean="0"/>
              <a:t>does</a:t>
            </a:r>
            <a:r>
              <a:rPr lang="it-IT" dirty="0" smtClean="0"/>
              <a:t> </a:t>
            </a:r>
            <a:r>
              <a:rPr lang="it-IT" dirty="0" err="1" smtClean="0"/>
              <a:t>not</a:t>
            </a:r>
            <a:r>
              <a:rPr lang="it-IT" dirty="0" smtClean="0"/>
              <a:t> </a:t>
            </a:r>
            <a:r>
              <a:rPr lang="it-IT" dirty="0" err="1" smtClean="0"/>
              <a:t>apply</a:t>
            </a:r>
            <a:r>
              <a:rPr lang="it-IT" dirty="0" smtClean="0"/>
              <a:t> </a:t>
            </a:r>
            <a:r>
              <a:rPr lang="it-IT" dirty="0" err="1" smtClean="0"/>
              <a:t>to</a:t>
            </a:r>
            <a:r>
              <a:rPr lang="it-IT" dirty="0" smtClean="0"/>
              <a:t>:</a:t>
            </a:r>
            <a:endParaRPr lang="it-IT" dirty="0"/>
          </a:p>
        </p:txBody>
      </p:sp>
      <p:sp>
        <p:nvSpPr>
          <p:cNvPr id="3" name="Segnaposto contenuto 2"/>
          <p:cNvSpPr>
            <a:spLocks noGrp="1"/>
          </p:cNvSpPr>
          <p:nvPr>
            <p:ph idx="1"/>
          </p:nvPr>
        </p:nvSpPr>
        <p:spPr>
          <a:xfrm>
            <a:off x="741362" y="2101849"/>
            <a:ext cx="8870981" cy="5035573"/>
          </a:xfrm>
        </p:spPr>
        <p:txBody>
          <a:bodyPr>
            <a:noAutofit/>
          </a:bodyPr>
          <a:lstStyle/>
          <a:p>
            <a:r>
              <a:rPr lang="en-US" sz="1600" dirty="0" smtClean="0"/>
              <a:t>2. This Regulation shall not apply to the following:</a:t>
            </a:r>
          </a:p>
          <a:p>
            <a:r>
              <a:rPr lang="en-US" sz="1600" dirty="0" smtClean="0"/>
              <a:t>(a) radioactive substances and mixtures within the scope of Council Directive 96/29/</a:t>
            </a:r>
            <a:r>
              <a:rPr lang="en-US" sz="1600" dirty="0" err="1" smtClean="0"/>
              <a:t>Euratom</a:t>
            </a:r>
            <a:r>
              <a:rPr lang="en-US" sz="1600" dirty="0" smtClean="0"/>
              <a:t> of 13 May 1996 laying down basic safety standards for the protection of the health of workers and the general public against the danger arising </a:t>
            </a:r>
            <a:r>
              <a:rPr lang="it-IT" sz="1600" dirty="0" err="1" smtClean="0"/>
              <a:t>from</a:t>
            </a:r>
            <a:r>
              <a:rPr lang="it-IT" sz="1600" dirty="0" smtClean="0"/>
              <a:t> </a:t>
            </a:r>
            <a:r>
              <a:rPr lang="it-IT" sz="1600" dirty="0" err="1" smtClean="0"/>
              <a:t>ionising</a:t>
            </a:r>
            <a:r>
              <a:rPr lang="it-IT" sz="1600" dirty="0" smtClean="0"/>
              <a:t> </a:t>
            </a:r>
            <a:r>
              <a:rPr lang="it-IT" sz="1600" dirty="0" err="1" smtClean="0"/>
              <a:t>radiation</a:t>
            </a:r>
            <a:r>
              <a:rPr lang="it-IT" sz="1600" dirty="0" smtClean="0"/>
              <a:t> (1);</a:t>
            </a:r>
          </a:p>
          <a:p>
            <a:r>
              <a:rPr lang="en-US" sz="1600" dirty="0" smtClean="0"/>
              <a:t>(b) substances and mixtures which are subject to customs supervision, provided that they do not undergo any treatment or processing, and which are in temporary storage, or in a free zone or free warehouse with a view to </a:t>
            </a:r>
            <a:r>
              <a:rPr lang="it-IT" sz="1600" dirty="0" err="1" smtClean="0"/>
              <a:t>re-exportation</a:t>
            </a:r>
            <a:r>
              <a:rPr lang="it-IT" sz="1600" dirty="0" smtClean="0"/>
              <a:t>, or in </a:t>
            </a:r>
            <a:r>
              <a:rPr lang="it-IT" sz="1600" dirty="0" err="1" smtClean="0"/>
              <a:t>transit</a:t>
            </a:r>
            <a:r>
              <a:rPr lang="it-IT" sz="1600" dirty="0" smtClean="0"/>
              <a:t>;</a:t>
            </a:r>
          </a:p>
          <a:p>
            <a:r>
              <a:rPr lang="it-IT" sz="1600" dirty="0" smtClean="0"/>
              <a:t>(c) </a:t>
            </a:r>
            <a:r>
              <a:rPr lang="it-IT" sz="1600" dirty="0" err="1" smtClean="0"/>
              <a:t>non-isolated</a:t>
            </a:r>
            <a:r>
              <a:rPr lang="it-IT" sz="1600" dirty="0" smtClean="0"/>
              <a:t> </a:t>
            </a:r>
            <a:r>
              <a:rPr lang="it-IT" sz="1600" dirty="0" err="1" smtClean="0"/>
              <a:t>intermediates</a:t>
            </a:r>
            <a:r>
              <a:rPr lang="it-IT" sz="1600" dirty="0" smtClean="0"/>
              <a:t>;</a:t>
            </a:r>
          </a:p>
          <a:p>
            <a:r>
              <a:rPr lang="en-US" sz="1600" dirty="0" smtClean="0"/>
              <a:t>(d) substances and mixtures for scientific research and development, which are not placed on the market, provided they are used under controlled conditions in accordance with Community workplace and environmental legislation.</a:t>
            </a:r>
          </a:p>
          <a:p>
            <a:r>
              <a:rPr lang="en-US" sz="1600" dirty="0" smtClean="0"/>
              <a:t>3. Waste as defined in Directive 2006/12/EC of the European Parliament and of the Council of 5 April 2006 on waste (2) is not a substance, mixture or article within the meaning of Article 2 of </a:t>
            </a:r>
            <a:r>
              <a:rPr lang="it-IT" sz="1600" dirty="0" err="1" smtClean="0"/>
              <a:t>this</a:t>
            </a:r>
            <a:r>
              <a:rPr lang="it-IT" sz="1600" dirty="0" smtClean="0"/>
              <a:t> </a:t>
            </a:r>
            <a:r>
              <a:rPr lang="it-IT" sz="1600" dirty="0" err="1" smtClean="0"/>
              <a:t>Regulation</a:t>
            </a:r>
            <a:r>
              <a:rPr lang="it-IT" sz="1600" dirty="0" smtClean="0"/>
              <a:t>.</a:t>
            </a:r>
          </a:p>
          <a:p>
            <a:r>
              <a:rPr lang="en-US" sz="1600" dirty="0" smtClean="0"/>
              <a:t>4. Member States may allow for exemptions from this Regulation in specific cases for certain substances or mixtures, where necessary in the interests of </a:t>
            </a:r>
            <a:r>
              <a:rPr lang="en-US" sz="1600" dirty="0" err="1" smtClean="0"/>
              <a:t>defence</a:t>
            </a:r>
            <a:r>
              <a:rPr lang="en-US" sz="1600" dirty="0" smtClean="0"/>
              <a: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741363" y="557213"/>
            <a:ext cx="8604250" cy="1255712"/>
          </a:xfrm>
          <a:prstGeom prst="rect">
            <a:avLst/>
          </a:prstGeom>
        </p:spPr>
        <p:txBody>
          <a:bodyPr/>
          <a:lstStyle/>
          <a:p>
            <a:pPr marL="0" marR="0" lvl="0" indent="0" algn="ctr" defTabSz="449263" rtl="0" eaLnBrk="0" fontAlgn="base" latinLnBrk="0" hangingPunct="0">
              <a:lnSpc>
                <a:spcPct val="81000"/>
              </a:lnSpc>
              <a:spcBef>
                <a:spcPct val="0"/>
              </a:spcBef>
              <a:spcAft>
                <a:spcPct val="0"/>
              </a:spcAft>
              <a:buClr>
                <a:srgbClr val="000000"/>
              </a:buClr>
              <a:buSzPct val="45000"/>
              <a:buFont typeface="Wingdings" pitchFamily="2" charset="2"/>
              <a:buNone/>
              <a:tabLst/>
              <a:defRPr/>
            </a:pPr>
            <a:r>
              <a:rPr kumimoji="0" lang="it-IT" sz="4400" b="1" i="0" u="none" strike="noStrike" kern="0" cap="none" spc="0" normalizeH="0" baseline="0" noProof="0" smtClean="0">
                <a:ln>
                  <a:noFill/>
                </a:ln>
                <a:solidFill>
                  <a:srgbClr val="333333"/>
                </a:solidFill>
                <a:effectLst/>
                <a:uLnTx/>
                <a:uFillTx/>
                <a:latin typeface="+mj-lt"/>
                <a:ea typeface="Arial Unicode MS" pitchFamily="34" charset="-128"/>
                <a:cs typeface="+mj-cs"/>
              </a:rPr>
              <a:t>CLP does not apply to:</a:t>
            </a:r>
            <a:endParaRPr kumimoji="0" lang="it-IT" sz="4400" b="1" i="0" u="none" strike="noStrike" kern="0" cap="none" spc="0" normalizeH="0" baseline="0" noProof="0" dirty="0">
              <a:ln>
                <a:noFill/>
              </a:ln>
              <a:solidFill>
                <a:srgbClr val="333333"/>
              </a:solidFill>
              <a:effectLst/>
              <a:uLnTx/>
              <a:uFillTx/>
              <a:latin typeface="+mj-lt"/>
              <a:ea typeface="Arial Unicode MS" pitchFamily="34" charset="-128"/>
              <a:cs typeface="+mj-cs"/>
            </a:endParaRPr>
          </a:p>
        </p:txBody>
      </p:sp>
      <p:sp>
        <p:nvSpPr>
          <p:cNvPr id="3" name="Segnaposto contenuto 2"/>
          <p:cNvSpPr txBox="1">
            <a:spLocks/>
          </p:cNvSpPr>
          <p:nvPr/>
        </p:nvSpPr>
        <p:spPr>
          <a:xfrm>
            <a:off x="741362" y="2101849"/>
            <a:ext cx="8870981" cy="5035573"/>
          </a:xfrm>
          <a:prstGeom prst="rect">
            <a:avLst/>
          </a:prstGeom>
        </p:spPr>
        <p:txBody>
          <a:bodyPr>
            <a:noAutofit/>
          </a:bodyPr>
          <a:lstStyle/>
          <a:p>
            <a:r>
              <a:rPr lang="en-US" sz="1600" dirty="0" smtClean="0">
                <a:solidFill>
                  <a:schemeClr val="tx1"/>
                </a:solidFill>
                <a:latin typeface="+mn-lt"/>
              </a:rPr>
              <a:t>5. This Regulation shall not apply to substances and mixtures in the following forms, which are in the finished state, intended </a:t>
            </a:r>
            <a:r>
              <a:rPr lang="it-IT" sz="1600" dirty="0" err="1" smtClean="0">
                <a:solidFill>
                  <a:schemeClr val="tx1"/>
                </a:solidFill>
                <a:latin typeface="+mn-lt"/>
              </a:rPr>
              <a:t>for</a:t>
            </a:r>
            <a:r>
              <a:rPr lang="it-IT" sz="1600" dirty="0" smtClean="0">
                <a:solidFill>
                  <a:schemeClr val="tx1"/>
                </a:solidFill>
                <a:latin typeface="+mn-lt"/>
              </a:rPr>
              <a:t> the </a:t>
            </a:r>
            <a:r>
              <a:rPr lang="it-IT" sz="1600" dirty="0" err="1" smtClean="0">
                <a:solidFill>
                  <a:schemeClr val="tx1"/>
                </a:solidFill>
                <a:latin typeface="+mn-lt"/>
              </a:rPr>
              <a:t>final</a:t>
            </a:r>
            <a:r>
              <a:rPr lang="it-IT" sz="1600" dirty="0" smtClean="0">
                <a:solidFill>
                  <a:schemeClr val="tx1"/>
                </a:solidFill>
                <a:latin typeface="+mn-lt"/>
              </a:rPr>
              <a:t> </a:t>
            </a:r>
            <a:r>
              <a:rPr lang="it-IT" sz="1600" dirty="0" err="1" smtClean="0">
                <a:solidFill>
                  <a:schemeClr val="tx1"/>
                </a:solidFill>
                <a:latin typeface="+mn-lt"/>
              </a:rPr>
              <a:t>user</a:t>
            </a:r>
            <a:r>
              <a:rPr lang="it-IT" sz="1600" dirty="0" smtClean="0">
                <a:solidFill>
                  <a:schemeClr val="tx1"/>
                </a:solidFill>
                <a:latin typeface="+mn-lt"/>
              </a:rPr>
              <a:t>:</a:t>
            </a:r>
          </a:p>
          <a:p>
            <a:endParaRPr lang="it-IT" sz="1600" dirty="0" smtClean="0">
              <a:solidFill>
                <a:schemeClr val="tx1"/>
              </a:solidFill>
              <a:latin typeface="+mn-lt"/>
            </a:endParaRPr>
          </a:p>
          <a:p>
            <a:r>
              <a:rPr lang="en-US" sz="1600" dirty="0" smtClean="0">
                <a:solidFill>
                  <a:schemeClr val="tx1"/>
                </a:solidFill>
                <a:latin typeface="+mn-lt"/>
              </a:rPr>
              <a:t>(a) medicinal products as defined in Directive 2001/83/EC;</a:t>
            </a:r>
          </a:p>
          <a:p>
            <a:endParaRPr lang="en-US" sz="1600" dirty="0" smtClean="0">
              <a:solidFill>
                <a:schemeClr val="tx1"/>
              </a:solidFill>
              <a:latin typeface="+mn-lt"/>
            </a:endParaRPr>
          </a:p>
          <a:p>
            <a:r>
              <a:rPr lang="en-US" sz="1600" dirty="0" smtClean="0">
                <a:solidFill>
                  <a:schemeClr val="tx1"/>
                </a:solidFill>
                <a:latin typeface="+mn-lt"/>
              </a:rPr>
              <a:t>(b) veterinary medicinal products as defined in Directive 2001/ </a:t>
            </a:r>
            <a:r>
              <a:rPr lang="it-IT" sz="1600" dirty="0" smtClean="0">
                <a:solidFill>
                  <a:schemeClr val="tx1"/>
                </a:solidFill>
                <a:latin typeface="+mn-lt"/>
              </a:rPr>
              <a:t>82/EC;</a:t>
            </a:r>
          </a:p>
          <a:p>
            <a:endParaRPr lang="en-US" sz="1600" dirty="0" smtClean="0">
              <a:solidFill>
                <a:schemeClr val="tx1"/>
              </a:solidFill>
              <a:latin typeface="+mn-lt"/>
            </a:endParaRPr>
          </a:p>
          <a:p>
            <a:r>
              <a:rPr lang="en-US" sz="1600" dirty="0" smtClean="0">
                <a:solidFill>
                  <a:schemeClr val="tx1"/>
                </a:solidFill>
                <a:latin typeface="+mn-lt"/>
              </a:rPr>
              <a:t>(c) cosmetic products as defined in Directive 76/768/EEC;</a:t>
            </a:r>
          </a:p>
          <a:p>
            <a:endParaRPr lang="en-US" sz="1600" dirty="0" smtClean="0">
              <a:solidFill>
                <a:schemeClr val="tx1"/>
              </a:solidFill>
              <a:latin typeface="+mn-lt"/>
            </a:endParaRPr>
          </a:p>
          <a:p>
            <a:r>
              <a:rPr lang="en-US" sz="1600" dirty="0" smtClean="0">
                <a:solidFill>
                  <a:schemeClr val="tx1"/>
                </a:solidFill>
                <a:latin typeface="+mn-lt"/>
              </a:rPr>
              <a:t>(d) medical devices as defined in Directives 90/385/EEC and 93/42/EEC, which are invasive or used in direct physical contact with the human body, and in Directive 98/79/EC;</a:t>
            </a:r>
          </a:p>
          <a:p>
            <a:endParaRPr lang="en-US" sz="1600" dirty="0" smtClean="0">
              <a:solidFill>
                <a:schemeClr val="tx1"/>
              </a:solidFill>
              <a:latin typeface="+mn-lt"/>
            </a:endParaRPr>
          </a:p>
          <a:p>
            <a:r>
              <a:rPr lang="en-US" sz="1600" dirty="0" smtClean="0">
                <a:solidFill>
                  <a:schemeClr val="tx1"/>
                </a:solidFill>
                <a:latin typeface="+mn-lt"/>
              </a:rPr>
              <a:t>(e) food or feeding stuffs as defined in Regulation (EC) No 178/ 2002 including when they are used:</a:t>
            </a:r>
          </a:p>
          <a:p>
            <a:r>
              <a:rPr lang="en-US" sz="1600" dirty="0" smtClean="0">
                <a:solidFill>
                  <a:schemeClr val="tx1"/>
                </a:solidFill>
                <a:latin typeface="+mn-lt"/>
              </a:rPr>
              <a:t>(</a:t>
            </a:r>
            <a:r>
              <a:rPr lang="en-US" sz="1600" dirty="0" err="1" smtClean="0">
                <a:solidFill>
                  <a:schemeClr val="tx1"/>
                </a:solidFill>
                <a:latin typeface="+mn-lt"/>
              </a:rPr>
              <a:t>i</a:t>
            </a:r>
            <a:r>
              <a:rPr lang="en-US" sz="1600" dirty="0" smtClean="0">
                <a:solidFill>
                  <a:schemeClr val="tx1"/>
                </a:solidFill>
                <a:latin typeface="+mn-lt"/>
              </a:rPr>
              <a:t>) as a food additive in foodstuffs within the scope of </a:t>
            </a:r>
            <a:r>
              <a:rPr lang="it-IT" sz="1600" dirty="0" err="1" smtClean="0">
                <a:solidFill>
                  <a:schemeClr val="tx1"/>
                </a:solidFill>
                <a:latin typeface="+mn-lt"/>
              </a:rPr>
              <a:t>Directive</a:t>
            </a:r>
            <a:r>
              <a:rPr lang="it-IT" sz="1600" dirty="0" smtClean="0">
                <a:solidFill>
                  <a:schemeClr val="tx1"/>
                </a:solidFill>
                <a:latin typeface="+mn-lt"/>
              </a:rPr>
              <a:t> 89/107/EEC;</a:t>
            </a:r>
          </a:p>
          <a:p>
            <a:r>
              <a:rPr lang="en-US" sz="1600" dirty="0" smtClean="0">
                <a:solidFill>
                  <a:schemeClr val="tx1"/>
                </a:solidFill>
                <a:latin typeface="+mn-lt"/>
              </a:rPr>
              <a:t>(ii) as a </a:t>
            </a:r>
            <a:r>
              <a:rPr lang="en-US" sz="1600" dirty="0" err="1" smtClean="0">
                <a:solidFill>
                  <a:schemeClr val="tx1"/>
                </a:solidFill>
                <a:latin typeface="+mn-lt"/>
              </a:rPr>
              <a:t>flavouring</a:t>
            </a:r>
            <a:r>
              <a:rPr lang="en-US" sz="1600" dirty="0" smtClean="0">
                <a:solidFill>
                  <a:schemeClr val="tx1"/>
                </a:solidFill>
                <a:latin typeface="+mn-lt"/>
              </a:rPr>
              <a:t> in foodstuffs within the scope of Directive 88/388/EEC and Decision 1999/217/EC;</a:t>
            </a:r>
            <a:endParaRPr kumimoji="0" lang="en-US" sz="1600" b="0" i="0" u="none" strike="noStrike" kern="0" cap="none" spc="0" normalizeH="0" baseline="0" noProof="0" dirty="0" smtClean="0">
              <a:ln>
                <a:noFill/>
              </a:ln>
              <a:solidFill>
                <a:schemeClr val="tx1"/>
              </a:solidFill>
              <a:effectLst/>
              <a:uLnTx/>
              <a:uFillTx/>
              <a:latin typeface="+mn-lt"/>
              <a:ea typeface="Arial Unicode MS" pitchFamily="34" charset="-128"/>
              <a:cs typeface="+mn-cs"/>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CLP</a:t>
            </a:r>
            <a:br>
              <a:rPr lang="it-IT" dirty="0" smtClean="0"/>
            </a:br>
            <a:r>
              <a:rPr lang="it-IT" dirty="0" err="1" smtClean="0"/>
              <a:t>definitions</a:t>
            </a:r>
            <a:endParaRPr lang="it-IT" dirty="0"/>
          </a:p>
        </p:txBody>
      </p:sp>
      <p:sp>
        <p:nvSpPr>
          <p:cNvPr id="3" name="Segnaposto contenuto 2"/>
          <p:cNvSpPr>
            <a:spLocks noGrp="1"/>
          </p:cNvSpPr>
          <p:nvPr>
            <p:ph idx="1"/>
          </p:nvPr>
        </p:nvSpPr>
        <p:spPr>
          <a:xfrm>
            <a:off x="741362" y="2101849"/>
            <a:ext cx="9013857" cy="5249887"/>
          </a:xfrm>
        </p:spPr>
        <p:txBody>
          <a:bodyPr>
            <a:normAutofit/>
          </a:bodyPr>
          <a:lstStyle/>
          <a:p>
            <a:r>
              <a:rPr lang="en-US" sz="2000" dirty="0" smtClean="0"/>
              <a:t>1. ‘</a:t>
            </a:r>
            <a:r>
              <a:rPr lang="en-US" sz="2000" b="1" dirty="0" smtClean="0"/>
              <a:t>hazard class</a:t>
            </a:r>
            <a:r>
              <a:rPr lang="en-US" sz="2000" dirty="0" smtClean="0"/>
              <a:t>’ means the nature of the physical, health or </a:t>
            </a:r>
            <a:r>
              <a:rPr lang="it-IT" sz="2000" dirty="0" err="1" smtClean="0"/>
              <a:t>environmental</a:t>
            </a:r>
            <a:r>
              <a:rPr lang="it-IT" sz="2000" dirty="0" smtClean="0"/>
              <a:t> </a:t>
            </a:r>
            <a:r>
              <a:rPr lang="it-IT" sz="2000" dirty="0" err="1" smtClean="0"/>
              <a:t>hazard</a:t>
            </a:r>
            <a:r>
              <a:rPr lang="it-IT" sz="2000" dirty="0" smtClean="0"/>
              <a:t>;</a:t>
            </a:r>
          </a:p>
          <a:p>
            <a:r>
              <a:rPr lang="en-US" sz="2000" dirty="0" smtClean="0"/>
              <a:t>2. ‘</a:t>
            </a:r>
            <a:r>
              <a:rPr lang="en-US" sz="2000" b="1" dirty="0" smtClean="0"/>
              <a:t>hazard category</a:t>
            </a:r>
            <a:r>
              <a:rPr lang="en-US" sz="2000" dirty="0" smtClean="0"/>
              <a:t>’ means the division of criteria within each hazard class, specifying hazard severity;</a:t>
            </a:r>
          </a:p>
          <a:p>
            <a:r>
              <a:rPr lang="en-US" sz="2000" dirty="0" smtClean="0"/>
              <a:t>3. ‘</a:t>
            </a:r>
            <a:r>
              <a:rPr lang="en-US" sz="2000" b="1" dirty="0" smtClean="0"/>
              <a:t>hazard pictogram</a:t>
            </a:r>
            <a:r>
              <a:rPr lang="en-US" sz="2000" dirty="0" smtClean="0"/>
              <a:t>’ means a graphical composition that includes a symbol plus other graphic elements, such as a border, background pattern or </a:t>
            </a:r>
            <a:r>
              <a:rPr lang="en-US" sz="2000" dirty="0" err="1" smtClean="0"/>
              <a:t>colour</a:t>
            </a:r>
            <a:r>
              <a:rPr lang="en-US" sz="2000" dirty="0" smtClean="0"/>
              <a:t> that is intended to convey specific information on the hazard concerned;</a:t>
            </a:r>
            <a:endParaRPr lang="it-IT" sz="2000" b="1" dirty="0" smtClean="0"/>
          </a:p>
          <a:p>
            <a:r>
              <a:rPr lang="en-US" sz="2000" dirty="0" smtClean="0"/>
              <a:t>4. ‘</a:t>
            </a:r>
            <a:r>
              <a:rPr lang="en-US" sz="2000" b="1" dirty="0" smtClean="0"/>
              <a:t>signal word</a:t>
            </a:r>
            <a:r>
              <a:rPr lang="en-US" sz="2000" dirty="0" smtClean="0"/>
              <a:t>’ means a word that indicates the relative level of severity of hazards to alert the reader to a potential hazard; the following two levels are distinguished:</a:t>
            </a:r>
          </a:p>
          <a:p>
            <a:r>
              <a:rPr lang="en-US" sz="2000" dirty="0" smtClean="0"/>
              <a:t>(a) ‘</a:t>
            </a:r>
            <a:r>
              <a:rPr lang="en-US" sz="2000" b="1" dirty="0" smtClean="0"/>
              <a:t>Danger</a:t>
            </a:r>
            <a:r>
              <a:rPr lang="en-US" sz="2000" dirty="0" smtClean="0"/>
              <a:t>’ means a signal word indicating the more </a:t>
            </a:r>
            <a:r>
              <a:rPr lang="it-IT" sz="2000" dirty="0" smtClean="0"/>
              <a:t>severe </a:t>
            </a:r>
            <a:r>
              <a:rPr lang="it-IT" sz="2000" dirty="0" err="1" smtClean="0"/>
              <a:t>hazard</a:t>
            </a:r>
            <a:r>
              <a:rPr lang="it-IT" sz="2000" dirty="0" smtClean="0"/>
              <a:t> </a:t>
            </a:r>
            <a:r>
              <a:rPr lang="it-IT" sz="2000" dirty="0" err="1" smtClean="0"/>
              <a:t>categories</a:t>
            </a:r>
            <a:r>
              <a:rPr lang="it-IT" sz="2000" dirty="0" smtClean="0"/>
              <a:t>;</a:t>
            </a:r>
          </a:p>
          <a:p>
            <a:r>
              <a:rPr lang="en-US" sz="2000" dirty="0" smtClean="0"/>
              <a:t>(b) ‘</a:t>
            </a:r>
            <a:r>
              <a:rPr lang="en-US" sz="2000" b="1" dirty="0" smtClean="0"/>
              <a:t>Warning</a:t>
            </a:r>
            <a:r>
              <a:rPr lang="en-US" sz="2000" dirty="0" smtClean="0"/>
              <a:t>’ means a signal word indicating the less </a:t>
            </a:r>
            <a:r>
              <a:rPr lang="it-IT" sz="2000" dirty="0" smtClean="0"/>
              <a:t>severe </a:t>
            </a:r>
            <a:r>
              <a:rPr lang="it-IT" sz="2000" dirty="0" err="1" smtClean="0"/>
              <a:t>hazard</a:t>
            </a:r>
            <a:r>
              <a:rPr lang="it-IT" sz="2000" dirty="0" smtClean="0"/>
              <a:t> </a:t>
            </a:r>
            <a:r>
              <a:rPr lang="it-IT" sz="2000" dirty="0" err="1" smtClean="0"/>
              <a:t>categories</a:t>
            </a:r>
            <a:r>
              <a:rPr lang="it-IT" sz="2000" dirty="0" smtClean="0"/>
              <a:t>;</a:t>
            </a:r>
            <a:endParaRPr lang="it-IT" sz="1600"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CLP</a:t>
            </a:r>
            <a:br>
              <a:rPr lang="it-IT" dirty="0" smtClean="0"/>
            </a:br>
            <a:r>
              <a:rPr lang="it-IT" dirty="0" err="1" smtClean="0"/>
              <a:t>definitions</a:t>
            </a:r>
            <a:endParaRPr lang="it-IT" dirty="0"/>
          </a:p>
        </p:txBody>
      </p:sp>
      <p:sp>
        <p:nvSpPr>
          <p:cNvPr id="3" name="Segnaposto contenuto 2"/>
          <p:cNvSpPr>
            <a:spLocks noGrp="1"/>
          </p:cNvSpPr>
          <p:nvPr>
            <p:ph idx="1"/>
          </p:nvPr>
        </p:nvSpPr>
        <p:spPr/>
        <p:txBody>
          <a:bodyPr>
            <a:normAutofit lnSpcReduction="10000"/>
          </a:bodyPr>
          <a:lstStyle/>
          <a:p>
            <a:endParaRPr lang="it-IT" dirty="0" smtClean="0"/>
          </a:p>
          <a:p>
            <a:r>
              <a:rPr lang="en-US" dirty="0" smtClean="0"/>
              <a:t>5. ‘</a:t>
            </a:r>
            <a:r>
              <a:rPr lang="en-US" b="1" dirty="0" smtClean="0"/>
              <a:t>hazard statement</a:t>
            </a:r>
            <a:r>
              <a:rPr lang="en-US" dirty="0" smtClean="0"/>
              <a:t>’ means a phrase assigned to a hazard class and category that describes the nature of the hazards of a hazardous substance or mixture, including, where appropriate, the degree of hazard;</a:t>
            </a:r>
          </a:p>
          <a:p>
            <a:r>
              <a:rPr lang="en-US" dirty="0" smtClean="0"/>
              <a:t>6. ‘</a:t>
            </a:r>
            <a:r>
              <a:rPr lang="en-US" b="1" dirty="0" smtClean="0"/>
              <a:t>precautionary statement</a:t>
            </a:r>
            <a:r>
              <a:rPr lang="en-US" dirty="0" smtClean="0"/>
              <a:t>’ means a phrase that describes recommended measure(s) to </a:t>
            </a:r>
            <a:r>
              <a:rPr lang="en-US" dirty="0" err="1" smtClean="0"/>
              <a:t>minimise</a:t>
            </a:r>
            <a:r>
              <a:rPr lang="en-US" dirty="0" smtClean="0"/>
              <a:t> or prevent adverse effects resulting from exposure to a hazardous substance or mixture due to its use or disposal;</a:t>
            </a:r>
            <a:endParaRPr lang="it-IT"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8"/>
          <p:cNvSpPr>
            <a:spLocks noGrp="1" noChangeArrowheads="1"/>
          </p:cNvSpPr>
          <p:nvPr>
            <p:ph type="title"/>
          </p:nvPr>
        </p:nvSpPr>
        <p:spPr/>
        <p:txBody>
          <a:bodyPr/>
          <a:lstStyle/>
          <a:p>
            <a:pPr eaLnBrk="1"/>
            <a:r>
              <a:rPr lang="it-IT" dirty="0" err="1" smtClean="0"/>
              <a:t>Risk</a:t>
            </a:r>
            <a:r>
              <a:rPr lang="it-IT" dirty="0" smtClean="0"/>
              <a:t> </a:t>
            </a:r>
            <a:r>
              <a:rPr lang="it-IT" dirty="0" err="1" smtClean="0"/>
              <a:t>reduction</a:t>
            </a:r>
            <a:endParaRPr lang="it-IT" dirty="0" smtClean="0"/>
          </a:p>
        </p:txBody>
      </p:sp>
      <p:pic>
        <p:nvPicPr>
          <p:cNvPr id="2052" name="Picture 13" descr="rischio attenuato"/>
          <p:cNvPicPr>
            <a:picLocks noGrp="1" noChangeAspect="1" noChangeArrowheads="1"/>
          </p:cNvPicPr>
          <p:nvPr>
            <p:ph sz="quarter" idx="2"/>
          </p:nvPr>
        </p:nvPicPr>
        <p:blipFill>
          <a:blip r:embed="rId3" cstate="print"/>
          <a:srcRect/>
          <a:stretch>
            <a:fillRect/>
          </a:stretch>
        </p:blipFill>
        <p:spPr>
          <a:xfrm>
            <a:off x="611188" y="4065588"/>
            <a:ext cx="4587875" cy="2857500"/>
          </a:xfrm>
        </p:spPr>
      </p:pic>
      <p:sp>
        <p:nvSpPr>
          <p:cNvPr id="2053" name="Rectangle 9"/>
          <p:cNvSpPr>
            <a:spLocks noGrp="1" noChangeArrowheads="1"/>
          </p:cNvSpPr>
          <p:nvPr>
            <p:ph type="body" sz="half" idx="3"/>
          </p:nvPr>
        </p:nvSpPr>
        <p:spPr/>
        <p:txBody>
          <a:bodyPr/>
          <a:lstStyle/>
          <a:p>
            <a:pPr marL="342900" indent="-342900" eaLnBrk="1">
              <a:lnSpc>
                <a:spcPct val="90000"/>
              </a:lnSpc>
              <a:spcBef>
                <a:spcPct val="20000"/>
              </a:spcBef>
              <a:spcAft>
                <a:spcPct val="0"/>
              </a:spcAft>
              <a:buClr>
                <a:srgbClr val="000000"/>
              </a:buClr>
              <a:buSzPct val="100000"/>
              <a:buFont typeface="Times New Roman" pitchFamily="18" charset="0"/>
              <a:buChar char="•"/>
            </a:pPr>
            <a:r>
              <a:rPr lang="it-IT" dirty="0" err="1" smtClean="0"/>
              <a:t>To</a:t>
            </a:r>
            <a:r>
              <a:rPr lang="it-IT" dirty="0" smtClean="0"/>
              <a:t> </a:t>
            </a:r>
            <a:r>
              <a:rPr lang="it-IT" dirty="0" err="1" smtClean="0"/>
              <a:t>minimize</a:t>
            </a:r>
            <a:r>
              <a:rPr lang="it-IT" dirty="0" smtClean="0"/>
              <a:t> the </a:t>
            </a:r>
            <a:r>
              <a:rPr lang="it-IT" dirty="0" err="1" smtClean="0"/>
              <a:t>risk</a:t>
            </a:r>
            <a:r>
              <a:rPr lang="it-IT" dirty="0" smtClean="0"/>
              <a:t> </a:t>
            </a:r>
            <a:r>
              <a:rPr lang="it-IT" dirty="0" err="1" smtClean="0"/>
              <a:t>entity</a:t>
            </a:r>
            <a:r>
              <a:rPr lang="it-IT" dirty="0" smtClean="0"/>
              <a:t> </a:t>
            </a:r>
            <a:r>
              <a:rPr lang="it-IT" dirty="0" err="1" smtClean="0"/>
              <a:t>we</a:t>
            </a:r>
            <a:r>
              <a:rPr lang="it-IT" dirty="0" smtClean="0"/>
              <a:t> can work on:</a:t>
            </a:r>
          </a:p>
          <a:p>
            <a:pPr marL="742950" lvl="1" eaLnBrk="1">
              <a:lnSpc>
                <a:spcPct val="90000"/>
              </a:lnSpc>
              <a:spcBef>
                <a:spcPct val="20000"/>
              </a:spcBef>
              <a:spcAft>
                <a:spcPct val="0"/>
              </a:spcAft>
              <a:buSzPct val="100000"/>
              <a:buFont typeface="Times New Roman" pitchFamily="18" charset="0"/>
              <a:buChar char="–"/>
            </a:pPr>
            <a:r>
              <a:rPr lang="it-IT" dirty="0" smtClean="0"/>
              <a:t>P: </a:t>
            </a:r>
            <a:r>
              <a:rPr lang="it-IT" b="1" dirty="0" err="1" smtClean="0"/>
              <a:t>prevenction</a:t>
            </a:r>
            <a:endParaRPr lang="it-IT" b="1" dirty="0" smtClean="0"/>
          </a:p>
          <a:p>
            <a:pPr marL="742950" lvl="1" eaLnBrk="1">
              <a:lnSpc>
                <a:spcPct val="90000"/>
              </a:lnSpc>
              <a:spcBef>
                <a:spcPct val="20000"/>
              </a:spcBef>
              <a:spcAft>
                <a:spcPct val="0"/>
              </a:spcAft>
              <a:buSzPct val="100000"/>
              <a:buFont typeface="Times New Roman" pitchFamily="18" charset="0"/>
              <a:buChar char="–"/>
            </a:pPr>
            <a:r>
              <a:rPr lang="it-IT" dirty="0" smtClean="0"/>
              <a:t>M: </a:t>
            </a:r>
            <a:r>
              <a:rPr lang="it-IT" b="1" dirty="0" err="1" smtClean="0"/>
              <a:t>protetection</a:t>
            </a:r>
            <a:r>
              <a:rPr lang="it-IT" b="1" dirty="0" smtClean="0"/>
              <a:t> </a:t>
            </a:r>
          </a:p>
          <a:p>
            <a:pPr marL="742950" lvl="1" eaLnBrk="1">
              <a:lnSpc>
                <a:spcPct val="90000"/>
              </a:lnSpc>
              <a:spcBef>
                <a:spcPct val="20000"/>
              </a:spcBef>
              <a:spcAft>
                <a:spcPct val="0"/>
              </a:spcAft>
              <a:buSzPct val="100000"/>
              <a:buFont typeface="Times New Roman" pitchFamily="18" charset="0"/>
              <a:buChar char="–"/>
            </a:pPr>
            <a:endParaRPr lang="it-IT" b="1" dirty="0" smtClean="0"/>
          </a:p>
          <a:p>
            <a:pPr marL="342900" indent="-342900" eaLnBrk="1">
              <a:lnSpc>
                <a:spcPct val="90000"/>
              </a:lnSpc>
              <a:spcBef>
                <a:spcPct val="20000"/>
              </a:spcBef>
              <a:spcAft>
                <a:spcPct val="0"/>
              </a:spcAft>
              <a:buClr>
                <a:srgbClr val="000000"/>
              </a:buClr>
              <a:buSzPct val="100000"/>
              <a:buFont typeface="Times New Roman" pitchFamily="18" charset="0"/>
              <a:buChar char="•"/>
            </a:pPr>
            <a:r>
              <a:rPr lang="it-IT" dirty="0" smtClean="0"/>
              <a:t>K </a:t>
            </a:r>
            <a:r>
              <a:rPr lang="it-IT" dirty="0" err="1" smtClean="0"/>
              <a:t>is</a:t>
            </a:r>
            <a:r>
              <a:rPr lang="it-IT" dirty="0" smtClean="0"/>
              <a:t> </a:t>
            </a:r>
            <a:r>
              <a:rPr lang="it-IT" dirty="0" err="1" smtClean="0"/>
              <a:t>an</a:t>
            </a:r>
            <a:r>
              <a:rPr lang="it-IT" dirty="0" smtClean="0"/>
              <a:t> </a:t>
            </a:r>
            <a:r>
              <a:rPr lang="it-IT" dirty="0" err="1" smtClean="0"/>
              <a:t>attenuaction</a:t>
            </a:r>
            <a:r>
              <a:rPr lang="it-IT" dirty="0" smtClean="0"/>
              <a:t> </a:t>
            </a:r>
            <a:r>
              <a:rPr lang="it-IT" dirty="0" err="1" smtClean="0"/>
              <a:t>factor</a:t>
            </a:r>
            <a:endParaRPr lang="it-IT" dirty="0" smtClean="0"/>
          </a:p>
        </p:txBody>
      </p:sp>
      <p:sp>
        <p:nvSpPr>
          <p:cNvPr id="2054" name="Text Box 7"/>
          <p:cNvSpPr txBox="1">
            <a:spLocks noChangeArrowheads="1"/>
          </p:cNvSpPr>
          <p:nvPr/>
        </p:nvSpPr>
        <p:spPr bwMode="auto">
          <a:xfrm>
            <a:off x="4660900" y="2532063"/>
            <a:ext cx="184150" cy="420687"/>
          </a:xfrm>
          <a:prstGeom prst="rect">
            <a:avLst/>
          </a:prstGeom>
          <a:noFill/>
          <a:ln w="9525">
            <a:noFill/>
            <a:miter lim="800000"/>
            <a:headEnd/>
            <a:tailEnd/>
          </a:ln>
        </p:spPr>
        <p:txBody>
          <a:bodyPr wrap="none">
            <a:spAutoFit/>
          </a:bodyPr>
          <a:lstStyle/>
          <a:p>
            <a:endParaRPr lang="it-IT" dirty="0"/>
          </a:p>
        </p:txBody>
      </p:sp>
      <p:graphicFrame>
        <p:nvGraphicFramePr>
          <p:cNvPr id="2050" name="Object 15"/>
          <p:cNvGraphicFramePr>
            <a:graphicFrameLocks noGrp="1" noChangeAspect="1"/>
          </p:cNvGraphicFramePr>
          <p:nvPr>
            <p:ph sz="quarter" idx="1"/>
          </p:nvPr>
        </p:nvGraphicFramePr>
        <p:xfrm>
          <a:off x="1295400" y="2051050"/>
          <a:ext cx="3070225" cy="1982788"/>
        </p:xfrm>
        <a:graphic>
          <a:graphicData uri="http://schemas.openxmlformats.org/presentationml/2006/ole">
            <p:oleObj spid="_x0000_s2402326" name="Equation" r:id="rId4" imgW="609336" imgH="393529" progId="Equation.3">
              <p:embed/>
            </p:oleObj>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Hazard</a:t>
            </a:r>
            <a:r>
              <a:rPr lang="it-IT" dirty="0" smtClean="0"/>
              <a:t> </a:t>
            </a:r>
            <a:r>
              <a:rPr lang="it-IT" dirty="0" err="1" smtClean="0"/>
              <a:t>Statements</a:t>
            </a:r>
            <a:r>
              <a:rPr lang="it-IT" dirty="0" smtClean="0"/>
              <a:t> (H)</a:t>
            </a:r>
            <a:endParaRPr lang="it-IT" dirty="0"/>
          </a:p>
        </p:txBody>
      </p:sp>
      <p:sp>
        <p:nvSpPr>
          <p:cNvPr id="3" name="Segnaposto contenuto 2"/>
          <p:cNvSpPr>
            <a:spLocks noGrp="1"/>
          </p:cNvSpPr>
          <p:nvPr>
            <p:ph idx="1"/>
          </p:nvPr>
        </p:nvSpPr>
        <p:spPr>
          <a:xfrm>
            <a:off x="741363" y="2101850"/>
            <a:ext cx="8604250" cy="885899"/>
          </a:xfrm>
        </p:spPr>
        <p:txBody>
          <a:bodyPr/>
          <a:lstStyle/>
          <a:p>
            <a:pPr marL="87313" indent="17463">
              <a:buNone/>
            </a:pPr>
            <a:r>
              <a:rPr lang="it-IT" dirty="0" smtClean="0"/>
              <a:t>The code </a:t>
            </a:r>
            <a:r>
              <a:rPr lang="it-IT" dirty="0" err="1" smtClean="0"/>
              <a:t>number</a:t>
            </a:r>
            <a:r>
              <a:rPr lang="it-IT" dirty="0" smtClean="0"/>
              <a:t> </a:t>
            </a:r>
            <a:r>
              <a:rPr lang="it-IT" dirty="0" err="1" smtClean="0"/>
              <a:t>of</a:t>
            </a:r>
            <a:r>
              <a:rPr lang="it-IT" dirty="0" smtClean="0"/>
              <a:t> the </a:t>
            </a:r>
            <a:r>
              <a:rPr lang="it-IT" dirty="0" err="1" smtClean="0"/>
              <a:t>hazard</a:t>
            </a:r>
            <a:r>
              <a:rPr lang="it-IT" dirty="0" smtClean="0"/>
              <a:t> </a:t>
            </a:r>
            <a:r>
              <a:rPr lang="it-IT" dirty="0" err="1" smtClean="0"/>
              <a:t>statements</a:t>
            </a:r>
            <a:r>
              <a:rPr lang="it-IT" dirty="0" smtClean="0"/>
              <a:t> are </a:t>
            </a:r>
            <a:r>
              <a:rPr lang="it-IT" dirty="0" err="1" smtClean="0"/>
              <a:t>composed</a:t>
            </a:r>
            <a:r>
              <a:rPr lang="it-IT" dirty="0" smtClean="0"/>
              <a:t> </a:t>
            </a:r>
            <a:r>
              <a:rPr lang="it-IT" dirty="0" err="1" smtClean="0"/>
              <a:t>by</a:t>
            </a:r>
            <a:r>
              <a:rPr lang="it-IT" dirty="0" smtClean="0"/>
              <a:t> a </a:t>
            </a:r>
            <a:r>
              <a:rPr lang="it-IT" dirty="0" err="1" smtClean="0"/>
              <a:t>three-digit</a:t>
            </a:r>
            <a:r>
              <a:rPr lang="it-IT" dirty="0" smtClean="0"/>
              <a:t> </a:t>
            </a:r>
            <a:r>
              <a:rPr lang="it-IT" dirty="0" err="1" smtClean="0"/>
              <a:t>number</a:t>
            </a:r>
            <a:endParaRPr lang="it-IT" dirty="0" smtClean="0"/>
          </a:p>
          <a:p>
            <a:pPr marL="87313" indent="17463">
              <a:buNone/>
            </a:pPr>
            <a:endParaRPr lang="it-IT" dirty="0"/>
          </a:p>
        </p:txBody>
      </p:sp>
      <p:graphicFrame>
        <p:nvGraphicFramePr>
          <p:cNvPr id="4" name="Tabella 3"/>
          <p:cNvGraphicFramePr>
            <a:graphicFrameLocks noGrp="1"/>
          </p:cNvGraphicFramePr>
          <p:nvPr/>
        </p:nvGraphicFramePr>
        <p:xfrm>
          <a:off x="4176216" y="3059757"/>
          <a:ext cx="1224135" cy="514856"/>
        </p:xfrm>
        <a:graphic>
          <a:graphicData uri="http://schemas.openxmlformats.org/drawingml/2006/table">
            <a:tbl>
              <a:tblPr firstRow="1" bandRow="1">
                <a:tableStyleId>{5C22544A-7EE6-4342-B048-85BDC9FD1C3A}</a:tableStyleId>
              </a:tblPr>
              <a:tblGrid>
                <a:gridCol w="343594"/>
                <a:gridCol w="343595"/>
                <a:gridCol w="536946"/>
              </a:tblGrid>
              <a:tr h="514856">
                <a:tc>
                  <a:txBody>
                    <a:bodyPr/>
                    <a:lstStyle/>
                    <a:p>
                      <a:r>
                        <a:rPr lang="it-IT" sz="2400" dirty="0" smtClean="0">
                          <a:solidFill>
                            <a:sysClr val="windowText" lastClr="000000"/>
                          </a:solidFill>
                        </a:rPr>
                        <a:t>H</a:t>
                      </a:r>
                      <a:endParaRPr lang="it-IT"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it-IT" sz="2400" dirty="0" smtClean="0">
                          <a:solidFill>
                            <a:sysClr val="windowText" lastClr="000000"/>
                          </a:solidFill>
                        </a:rPr>
                        <a:t>x</a:t>
                      </a:r>
                      <a:endParaRPr lang="it-IT"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it-IT" sz="2400" dirty="0" err="1" smtClean="0">
                          <a:solidFill>
                            <a:sysClr val="windowText" lastClr="000000"/>
                          </a:solidFill>
                        </a:rPr>
                        <a:t>yz</a:t>
                      </a:r>
                      <a:endParaRPr lang="it-IT"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6" name="Segnaposto contenuto 2"/>
          <p:cNvSpPr txBox="1">
            <a:spLocks/>
          </p:cNvSpPr>
          <p:nvPr/>
        </p:nvSpPr>
        <p:spPr bwMode="auto">
          <a:xfrm>
            <a:off x="1007864" y="3851845"/>
            <a:ext cx="8604250" cy="3456384"/>
          </a:xfrm>
          <a:prstGeom prst="rect">
            <a:avLst/>
          </a:prstGeom>
          <a:noFill/>
          <a:ln w="9525">
            <a:noFill/>
            <a:round/>
            <a:headEnd/>
            <a:tailEnd/>
          </a:ln>
        </p:spPr>
        <p:txBody>
          <a:bodyPr vert="horz" wrap="square" lIns="0" tIns="0" rIns="0" bIns="0" numCol="1" anchor="t" anchorCtr="0" compatLnSpc="1">
            <a:prstTxWarp prst="textNoShape">
              <a:avLst/>
            </a:prstTxWarp>
          </a:bodyPr>
          <a:lstStyle/>
          <a:p>
            <a:pPr marL="87313" marR="0" lvl="0" indent="17463" algn="l" defTabSz="449263" rtl="0" eaLnBrk="0" fontAlgn="base" latinLnBrk="0" hangingPunct="0">
              <a:lnSpc>
                <a:spcPct val="81000"/>
              </a:lnSpc>
              <a:spcBef>
                <a:spcPct val="0"/>
              </a:spcBef>
              <a:spcAft>
                <a:spcPts val="0"/>
              </a:spcAft>
              <a:buClr>
                <a:srgbClr val="0E594D"/>
              </a:buClr>
              <a:buSzPct val="45000"/>
              <a:buFont typeface="Wingdings" pitchFamily="2" charset="2"/>
              <a:buNone/>
              <a:tabLst/>
              <a:defRPr/>
            </a:pPr>
            <a:r>
              <a:rPr kumimoji="0" lang="it-IT" sz="32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Where</a:t>
            </a:r>
            <a:r>
              <a:rPr kumimoji="0" lang="it-IT" sz="3200" b="0" i="0" u="none" strike="noStrike" kern="0" cap="none" spc="0" normalizeH="0" baseline="0" noProof="0" dirty="0" smtClean="0">
                <a:ln>
                  <a:noFill/>
                </a:ln>
                <a:solidFill>
                  <a:srgbClr val="000000"/>
                </a:solidFill>
                <a:effectLst/>
                <a:uLnTx/>
                <a:uFillTx/>
                <a:latin typeface="+mn-lt"/>
                <a:ea typeface="Arial Unicode MS" pitchFamily="34" charset="-128"/>
                <a:cs typeface="+mn-cs"/>
              </a:rPr>
              <a:t>:</a:t>
            </a:r>
          </a:p>
          <a:p>
            <a:pPr marL="363538" marR="0" lvl="0" indent="-258763" algn="l" defTabSz="449263" rtl="0" eaLnBrk="0" fontAlgn="base" latinLnBrk="0" hangingPunct="0">
              <a:lnSpc>
                <a:spcPct val="81000"/>
              </a:lnSpc>
              <a:spcBef>
                <a:spcPct val="0"/>
              </a:spcBef>
              <a:spcAft>
                <a:spcPts val="0"/>
              </a:spcAft>
              <a:buClrTx/>
              <a:buSzPct val="100000"/>
              <a:buFont typeface="Arial" pitchFamily="34" charset="0"/>
              <a:buChar char="•"/>
              <a:tabLst/>
              <a:defRPr/>
            </a:pPr>
            <a:r>
              <a:rPr kumimoji="0" lang="it-IT" sz="3200" b="1" i="0" u="none" strike="noStrike" kern="0" cap="none" spc="0" normalizeH="0" baseline="0" noProof="0" dirty="0" smtClean="0">
                <a:ln>
                  <a:noFill/>
                </a:ln>
                <a:solidFill>
                  <a:srgbClr val="000000"/>
                </a:solidFill>
                <a:effectLst/>
                <a:uLnTx/>
                <a:uFillTx/>
                <a:latin typeface="+mn-lt"/>
                <a:ea typeface="Arial Unicode MS" pitchFamily="34" charset="-128"/>
                <a:cs typeface="+mn-cs"/>
              </a:rPr>
              <a:t>H</a:t>
            </a:r>
            <a:r>
              <a:rPr kumimoji="0" lang="it-IT" sz="32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a:t>
            </a:r>
            <a:r>
              <a:rPr kumimoji="0" lang="it-IT" sz="32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means</a:t>
            </a:r>
            <a:r>
              <a:rPr kumimoji="0" lang="it-IT" sz="32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a:t>
            </a:r>
            <a:r>
              <a:rPr kumimoji="0" lang="it-IT" sz="3200" b="1" i="0" u="none" strike="noStrike" kern="0" cap="none" spc="0" normalizeH="0" baseline="0" noProof="0" dirty="0" err="1" smtClean="0">
                <a:ln>
                  <a:noFill/>
                </a:ln>
                <a:solidFill>
                  <a:srgbClr val="000000"/>
                </a:solidFill>
                <a:effectLst/>
                <a:uLnTx/>
                <a:uFillTx/>
                <a:latin typeface="+mn-lt"/>
                <a:ea typeface="Arial Unicode MS" pitchFamily="34" charset="-128"/>
                <a:cs typeface="+mn-cs"/>
              </a:rPr>
              <a:t>Hazard</a:t>
            </a:r>
            <a:r>
              <a:rPr kumimoji="0" lang="it-IT" sz="3200" b="1" i="0" u="none" strike="noStrike" kern="0" cap="none" spc="0" normalizeH="0" baseline="0" noProof="0" dirty="0" smtClean="0">
                <a:ln>
                  <a:noFill/>
                </a:ln>
                <a:solidFill>
                  <a:srgbClr val="000000"/>
                </a:solidFill>
                <a:effectLst/>
                <a:uLnTx/>
                <a:uFillTx/>
                <a:latin typeface="+mn-lt"/>
                <a:ea typeface="Arial Unicode MS" pitchFamily="34" charset="-128"/>
                <a:cs typeface="+mn-cs"/>
              </a:rPr>
              <a:t> Statement</a:t>
            </a:r>
            <a:r>
              <a:rPr kumimoji="0" lang="it-IT" sz="3200" b="0" i="0" u="none" strike="noStrike" kern="0" cap="none" spc="0" normalizeH="0" baseline="0" noProof="0" dirty="0" smtClean="0">
                <a:ln>
                  <a:noFill/>
                </a:ln>
                <a:solidFill>
                  <a:srgbClr val="000000"/>
                </a:solidFill>
                <a:effectLst/>
                <a:uLnTx/>
                <a:uFillTx/>
                <a:latin typeface="+mn-lt"/>
                <a:ea typeface="Arial Unicode MS" pitchFamily="34" charset="-128"/>
                <a:cs typeface="+mn-cs"/>
              </a:rPr>
              <a:t>;</a:t>
            </a:r>
          </a:p>
          <a:p>
            <a:pPr marL="363538" marR="0" lvl="0" indent="-258763" algn="l" defTabSz="449263" rtl="0" eaLnBrk="0" fontAlgn="base" latinLnBrk="0" hangingPunct="0">
              <a:lnSpc>
                <a:spcPct val="81000"/>
              </a:lnSpc>
              <a:spcBef>
                <a:spcPct val="0"/>
              </a:spcBef>
              <a:spcAft>
                <a:spcPts val="0"/>
              </a:spcAft>
              <a:buClrTx/>
              <a:buSzPct val="100000"/>
              <a:buFont typeface="Arial" pitchFamily="34" charset="0"/>
              <a:buChar char="•"/>
              <a:tabLst/>
              <a:defRPr/>
            </a:pPr>
            <a:r>
              <a:rPr kumimoji="0" lang="it-IT" sz="3200" b="1" i="0" u="none" strike="noStrike" kern="0" cap="none" spc="0" normalizeH="0" baseline="0" noProof="0" dirty="0" smtClean="0">
                <a:ln>
                  <a:noFill/>
                </a:ln>
                <a:solidFill>
                  <a:srgbClr val="000000"/>
                </a:solidFill>
                <a:effectLst/>
                <a:uLnTx/>
                <a:uFillTx/>
                <a:latin typeface="+mn-lt"/>
                <a:ea typeface="Arial Unicode MS" pitchFamily="34" charset="-128"/>
                <a:cs typeface="+mn-cs"/>
              </a:rPr>
              <a:t>x</a:t>
            </a:r>
            <a:r>
              <a:rPr kumimoji="0" lang="it-IT" sz="32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indicate the </a:t>
            </a:r>
            <a:r>
              <a:rPr kumimoji="0" lang="it-IT" sz="32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hazard</a:t>
            </a:r>
            <a:r>
              <a:rPr kumimoji="0" lang="it-IT" sz="32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a:t>
            </a:r>
            <a:r>
              <a:rPr kumimoji="0" lang="it-IT" sz="32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class</a:t>
            </a:r>
            <a:r>
              <a:rPr kumimoji="0" lang="it-IT" sz="3200" b="0" i="0" u="none" strike="noStrike" kern="0" cap="none" spc="0" normalizeH="0" baseline="0" noProof="0" dirty="0" smtClean="0">
                <a:ln>
                  <a:noFill/>
                </a:ln>
                <a:solidFill>
                  <a:srgbClr val="000000"/>
                </a:solidFill>
                <a:effectLst/>
                <a:uLnTx/>
                <a:uFillTx/>
                <a:latin typeface="+mn-lt"/>
                <a:ea typeface="Arial Unicode MS" pitchFamily="34" charset="-128"/>
                <a:cs typeface="+mn-cs"/>
              </a:rPr>
              <a:t>:</a:t>
            </a:r>
          </a:p>
          <a:p>
            <a:pPr marL="792163" lvl="1" indent="-258763" eaLnBrk="0">
              <a:lnSpc>
                <a:spcPct val="81000"/>
              </a:lnSpc>
              <a:spcAft>
                <a:spcPts val="0"/>
              </a:spcAft>
              <a:buClrTx/>
              <a:buSzPct val="100000"/>
              <a:buFont typeface="Arial" pitchFamily="34" charset="0"/>
              <a:buChar char="-"/>
            </a:pPr>
            <a:r>
              <a:rPr lang="it-IT" sz="3200" b="1" kern="0" dirty="0" smtClean="0">
                <a:solidFill>
                  <a:srgbClr val="000000"/>
                </a:solidFill>
                <a:latin typeface="+mn-lt"/>
                <a:cs typeface="+mn-cs"/>
              </a:rPr>
              <a:t>2</a:t>
            </a:r>
            <a:r>
              <a:rPr lang="it-IT" sz="3200" kern="0" dirty="0" smtClean="0">
                <a:solidFill>
                  <a:srgbClr val="000000"/>
                </a:solidFill>
                <a:latin typeface="+mn-lt"/>
                <a:cs typeface="+mn-cs"/>
              </a:rPr>
              <a:t> </a:t>
            </a:r>
            <a:r>
              <a:rPr lang="it-IT" sz="3200" kern="0" dirty="0" smtClean="0">
                <a:solidFill>
                  <a:srgbClr val="000000"/>
                </a:solidFill>
                <a:latin typeface="+mn-lt"/>
                <a:cs typeface="+mn-cs"/>
                <a:sym typeface="Symbol"/>
              </a:rPr>
              <a:t></a:t>
            </a:r>
            <a:r>
              <a:rPr lang="it-IT" sz="3200" kern="0" dirty="0" smtClean="0">
                <a:solidFill>
                  <a:srgbClr val="000000"/>
                </a:solidFill>
                <a:latin typeface="+mn-lt"/>
                <a:cs typeface="+mn-cs"/>
              </a:rPr>
              <a:t> </a:t>
            </a:r>
            <a:r>
              <a:rPr lang="it-IT" sz="3200" b="1" kern="0" dirty="0" err="1" smtClean="0">
                <a:solidFill>
                  <a:srgbClr val="000000"/>
                </a:solidFill>
                <a:latin typeface="+mn-lt"/>
                <a:cs typeface="+mn-cs"/>
              </a:rPr>
              <a:t>physical</a:t>
            </a:r>
            <a:r>
              <a:rPr lang="it-IT" sz="3200" b="1" kern="0" dirty="0" smtClean="0">
                <a:solidFill>
                  <a:srgbClr val="000000"/>
                </a:solidFill>
                <a:latin typeface="+mn-lt"/>
                <a:cs typeface="+mn-cs"/>
              </a:rPr>
              <a:t> </a:t>
            </a:r>
            <a:r>
              <a:rPr lang="it-IT" sz="3200" b="1" kern="0" dirty="0" err="1" smtClean="0">
                <a:solidFill>
                  <a:srgbClr val="000000"/>
                </a:solidFill>
                <a:latin typeface="+mn-lt"/>
                <a:cs typeface="+mn-cs"/>
              </a:rPr>
              <a:t>hazard</a:t>
            </a:r>
            <a:r>
              <a:rPr lang="it-IT" sz="3200" kern="0" dirty="0" smtClean="0">
                <a:solidFill>
                  <a:srgbClr val="000000"/>
                </a:solidFill>
                <a:latin typeface="+mn-lt"/>
                <a:cs typeface="+mn-cs"/>
              </a:rPr>
              <a:t>;</a:t>
            </a:r>
          </a:p>
          <a:p>
            <a:pPr marL="792163" lvl="1" indent="-258763" eaLnBrk="0">
              <a:lnSpc>
                <a:spcPct val="81000"/>
              </a:lnSpc>
              <a:spcAft>
                <a:spcPts val="0"/>
              </a:spcAft>
              <a:buClrTx/>
              <a:buSzPct val="100000"/>
              <a:buFont typeface="Arial" pitchFamily="34" charset="0"/>
              <a:buChar char="-"/>
            </a:pPr>
            <a:r>
              <a:rPr kumimoji="0" lang="it-IT" sz="3200" b="1" i="0" u="none" strike="noStrike" kern="0" cap="none" spc="0" normalizeH="0" baseline="0" noProof="0" dirty="0" smtClean="0">
                <a:ln>
                  <a:noFill/>
                </a:ln>
                <a:solidFill>
                  <a:srgbClr val="000000"/>
                </a:solidFill>
                <a:effectLst/>
                <a:uLnTx/>
                <a:uFillTx/>
                <a:latin typeface="+mn-lt"/>
                <a:ea typeface="Arial Unicode MS" pitchFamily="34" charset="-128"/>
                <a:cs typeface="+mn-cs"/>
              </a:rPr>
              <a:t>3</a:t>
            </a:r>
            <a:r>
              <a:rPr kumimoji="0" lang="it-IT" sz="3200" b="0" i="0" u="none" strike="noStrike" kern="0" cap="none" spc="0" normalizeH="0" noProof="0" dirty="0" smtClean="0">
                <a:ln>
                  <a:noFill/>
                </a:ln>
                <a:solidFill>
                  <a:srgbClr val="000000"/>
                </a:solidFill>
                <a:effectLst/>
                <a:uLnTx/>
                <a:uFillTx/>
                <a:latin typeface="+mn-lt"/>
                <a:ea typeface="Arial Unicode MS" pitchFamily="34" charset="-128"/>
                <a:cs typeface="+mn-cs"/>
              </a:rPr>
              <a:t> </a:t>
            </a:r>
            <a:r>
              <a:rPr lang="it-IT" sz="3200" kern="0" dirty="0" smtClean="0">
                <a:solidFill>
                  <a:srgbClr val="000000"/>
                </a:solidFill>
                <a:sym typeface="Symbol"/>
              </a:rPr>
              <a:t></a:t>
            </a:r>
            <a:r>
              <a:rPr kumimoji="0" lang="it-IT" sz="3200" b="0" i="0" u="none" strike="noStrike" kern="0" cap="none" spc="0" normalizeH="0" noProof="0" dirty="0" smtClean="0">
                <a:ln>
                  <a:noFill/>
                </a:ln>
                <a:solidFill>
                  <a:srgbClr val="000000"/>
                </a:solidFill>
                <a:effectLst/>
                <a:uLnTx/>
                <a:uFillTx/>
                <a:latin typeface="+mn-lt"/>
                <a:ea typeface="Arial Unicode MS" pitchFamily="34" charset="-128"/>
                <a:cs typeface="+mn-cs"/>
              </a:rPr>
              <a:t> </a:t>
            </a:r>
            <a:r>
              <a:rPr kumimoji="0" lang="it-IT" sz="3200" b="1" i="0" u="none" strike="noStrike" kern="0" cap="none" spc="0" normalizeH="0" noProof="0" dirty="0" err="1" smtClean="0">
                <a:ln>
                  <a:noFill/>
                </a:ln>
                <a:solidFill>
                  <a:srgbClr val="000000"/>
                </a:solidFill>
                <a:effectLst/>
                <a:uLnTx/>
                <a:uFillTx/>
                <a:latin typeface="+mn-lt"/>
                <a:ea typeface="Arial Unicode MS" pitchFamily="34" charset="-128"/>
                <a:cs typeface="+mn-cs"/>
              </a:rPr>
              <a:t>health</a:t>
            </a:r>
            <a:r>
              <a:rPr kumimoji="0" lang="it-IT" sz="3200" b="1" i="0" u="none" strike="noStrike" kern="0" cap="none" spc="0" normalizeH="0" noProof="0" dirty="0" smtClean="0">
                <a:ln>
                  <a:noFill/>
                </a:ln>
                <a:solidFill>
                  <a:srgbClr val="000000"/>
                </a:solidFill>
                <a:effectLst/>
                <a:uLnTx/>
                <a:uFillTx/>
                <a:latin typeface="+mn-lt"/>
                <a:ea typeface="Arial Unicode MS" pitchFamily="34" charset="-128"/>
                <a:cs typeface="+mn-cs"/>
              </a:rPr>
              <a:t> </a:t>
            </a:r>
            <a:r>
              <a:rPr kumimoji="0" lang="it-IT" sz="3200" b="1" i="0" u="none" strike="noStrike" kern="0" cap="none" spc="0" normalizeH="0" noProof="0" dirty="0" err="1" smtClean="0">
                <a:ln>
                  <a:noFill/>
                </a:ln>
                <a:solidFill>
                  <a:srgbClr val="000000"/>
                </a:solidFill>
                <a:effectLst/>
                <a:uLnTx/>
                <a:uFillTx/>
                <a:latin typeface="+mn-lt"/>
                <a:ea typeface="Arial Unicode MS" pitchFamily="34" charset="-128"/>
                <a:cs typeface="+mn-cs"/>
              </a:rPr>
              <a:t>hazard</a:t>
            </a:r>
            <a:endParaRPr kumimoji="0" lang="it-IT" sz="3200" b="1" i="0" u="none" strike="noStrike" kern="0" cap="none" spc="0" normalizeH="0" noProof="0" dirty="0" smtClean="0">
              <a:ln>
                <a:noFill/>
              </a:ln>
              <a:solidFill>
                <a:srgbClr val="000000"/>
              </a:solidFill>
              <a:effectLst/>
              <a:uLnTx/>
              <a:uFillTx/>
              <a:latin typeface="+mn-lt"/>
              <a:ea typeface="Arial Unicode MS" pitchFamily="34" charset="-128"/>
              <a:cs typeface="+mn-cs"/>
            </a:endParaRPr>
          </a:p>
          <a:p>
            <a:pPr marL="792163" lvl="1" indent="-258763" eaLnBrk="0">
              <a:lnSpc>
                <a:spcPct val="81000"/>
              </a:lnSpc>
              <a:spcAft>
                <a:spcPts val="0"/>
              </a:spcAft>
              <a:buClrTx/>
              <a:buSzPct val="100000"/>
              <a:buFont typeface="Arial" pitchFamily="34" charset="0"/>
              <a:buChar char="-"/>
            </a:pPr>
            <a:r>
              <a:rPr lang="it-IT" sz="3200" b="1" kern="0" baseline="0" dirty="0" smtClean="0">
                <a:solidFill>
                  <a:srgbClr val="000000"/>
                </a:solidFill>
                <a:latin typeface="+mn-lt"/>
                <a:cs typeface="+mn-cs"/>
              </a:rPr>
              <a:t>4</a:t>
            </a:r>
            <a:r>
              <a:rPr lang="it-IT" sz="3200" kern="0" dirty="0" smtClean="0">
                <a:solidFill>
                  <a:srgbClr val="000000"/>
                </a:solidFill>
                <a:latin typeface="+mn-lt"/>
                <a:cs typeface="+mn-cs"/>
              </a:rPr>
              <a:t> </a:t>
            </a:r>
            <a:r>
              <a:rPr lang="it-IT" sz="3200" kern="0" dirty="0" smtClean="0">
                <a:solidFill>
                  <a:srgbClr val="000000"/>
                </a:solidFill>
                <a:sym typeface="Symbol"/>
              </a:rPr>
              <a:t></a:t>
            </a:r>
            <a:r>
              <a:rPr lang="it-IT" sz="3200" kern="0" dirty="0" smtClean="0">
                <a:solidFill>
                  <a:srgbClr val="000000"/>
                </a:solidFill>
                <a:latin typeface="+mn-lt"/>
                <a:cs typeface="+mn-cs"/>
              </a:rPr>
              <a:t> </a:t>
            </a:r>
            <a:r>
              <a:rPr lang="it-IT" sz="3200" b="1" kern="0" dirty="0" err="1" smtClean="0">
                <a:solidFill>
                  <a:srgbClr val="000000"/>
                </a:solidFill>
                <a:latin typeface="+mn-lt"/>
                <a:cs typeface="+mn-cs"/>
              </a:rPr>
              <a:t>environmental</a:t>
            </a:r>
            <a:r>
              <a:rPr lang="it-IT" sz="3200" b="1" kern="0" dirty="0" smtClean="0">
                <a:solidFill>
                  <a:srgbClr val="000000"/>
                </a:solidFill>
                <a:latin typeface="+mn-lt"/>
                <a:cs typeface="+mn-cs"/>
              </a:rPr>
              <a:t> </a:t>
            </a:r>
            <a:r>
              <a:rPr lang="it-IT" sz="3200" b="1" kern="0" dirty="0" err="1" smtClean="0">
                <a:solidFill>
                  <a:srgbClr val="000000"/>
                </a:solidFill>
                <a:latin typeface="+mn-lt"/>
                <a:cs typeface="+mn-cs"/>
              </a:rPr>
              <a:t>hazrad</a:t>
            </a:r>
            <a:endParaRPr lang="it-IT" sz="3200" b="1" kern="0" dirty="0" smtClean="0">
              <a:solidFill>
                <a:srgbClr val="000000"/>
              </a:solidFill>
              <a:latin typeface="+mn-lt"/>
              <a:cs typeface="+mn-cs"/>
            </a:endParaRPr>
          </a:p>
          <a:p>
            <a:pPr marL="363538" indent="-258763" eaLnBrk="0">
              <a:lnSpc>
                <a:spcPct val="81000"/>
              </a:lnSpc>
              <a:spcAft>
                <a:spcPts val="0"/>
              </a:spcAft>
              <a:buClrTx/>
              <a:buSzPct val="100000"/>
              <a:buFont typeface="Arial" pitchFamily="34" charset="0"/>
              <a:buChar char="•"/>
            </a:pPr>
            <a:r>
              <a:rPr lang="it-IT" sz="3200" b="1" kern="0" dirty="0" smtClean="0">
                <a:solidFill>
                  <a:srgbClr val="000000"/>
                </a:solidFill>
                <a:latin typeface="+mn-lt"/>
                <a:cs typeface="+mn-cs"/>
              </a:rPr>
              <a:t>y</a:t>
            </a:r>
            <a:r>
              <a:rPr kumimoji="0" lang="it-IT" sz="3200" b="1" i="0" u="none" strike="noStrike" kern="0" cap="none" spc="0" normalizeH="0" baseline="0" noProof="0" dirty="0" smtClean="0">
                <a:ln>
                  <a:noFill/>
                </a:ln>
                <a:solidFill>
                  <a:srgbClr val="000000"/>
                </a:solidFill>
                <a:effectLst/>
                <a:uLnTx/>
                <a:uFillTx/>
                <a:latin typeface="+mn-lt"/>
                <a:ea typeface="Arial Unicode MS" pitchFamily="34" charset="-128"/>
                <a:cs typeface="+mn-cs"/>
              </a:rPr>
              <a:t>z </a:t>
            </a:r>
            <a:r>
              <a:rPr kumimoji="0" lang="it-IT" sz="320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is</a:t>
            </a:r>
            <a:r>
              <a:rPr kumimoji="0" lang="it-IT" sz="3200" i="0" u="none" strike="noStrike" kern="0" cap="none" spc="0" normalizeH="0" baseline="0" noProof="0" dirty="0" smtClean="0">
                <a:ln>
                  <a:noFill/>
                </a:ln>
                <a:solidFill>
                  <a:srgbClr val="000000"/>
                </a:solidFill>
                <a:effectLst/>
                <a:uLnTx/>
                <a:uFillTx/>
                <a:latin typeface="+mn-lt"/>
                <a:ea typeface="Arial Unicode MS" pitchFamily="34" charset="-128"/>
                <a:cs typeface="+mn-cs"/>
              </a:rPr>
              <a:t> a </a:t>
            </a:r>
            <a:r>
              <a:rPr kumimoji="0" lang="it-IT" sz="320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sequential</a:t>
            </a:r>
            <a:r>
              <a:rPr kumimoji="0" lang="it-IT" sz="3200" i="0" u="none" strike="noStrike" kern="0" cap="none" spc="0" normalizeH="0" baseline="0" noProof="0" dirty="0" smtClean="0">
                <a:ln>
                  <a:noFill/>
                </a:ln>
                <a:solidFill>
                  <a:srgbClr val="000000"/>
                </a:solidFill>
                <a:effectLst/>
                <a:uLnTx/>
                <a:uFillTx/>
                <a:latin typeface="+mn-lt"/>
                <a:ea typeface="Arial Unicode MS" pitchFamily="34" charset="-128"/>
                <a:cs typeface="+mn-cs"/>
              </a:rPr>
              <a:t> </a:t>
            </a:r>
            <a:r>
              <a:rPr kumimoji="0" lang="it-IT" sz="320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number</a:t>
            </a:r>
            <a:endParaRPr kumimoji="0" lang="it-IT" sz="3200" b="1" i="0" u="none" strike="noStrike" kern="0" cap="none" spc="0" normalizeH="0" baseline="0" noProof="0" dirty="0" smtClean="0">
              <a:ln>
                <a:noFill/>
              </a:ln>
              <a:solidFill>
                <a:srgbClr val="000000"/>
              </a:solidFill>
              <a:effectLst/>
              <a:uLnTx/>
              <a:uFillTx/>
              <a:latin typeface="+mn-lt"/>
              <a:ea typeface="Arial Unicode MS" pitchFamily="34" charset="-128"/>
              <a:cs typeface="+mn-cs"/>
            </a:endParaRPr>
          </a:p>
          <a:p>
            <a:pPr marL="87313" marR="0" lvl="0" indent="17463" algn="l" defTabSz="449263" rtl="0" eaLnBrk="0" fontAlgn="base" latinLnBrk="0" hangingPunct="0">
              <a:lnSpc>
                <a:spcPct val="81000"/>
              </a:lnSpc>
              <a:spcBef>
                <a:spcPct val="0"/>
              </a:spcBef>
              <a:spcAft>
                <a:spcPts val="1425"/>
              </a:spcAft>
              <a:buClr>
                <a:srgbClr val="0E594D"/>
              </a:buClr>
              <a:buSzPct val="45000"/>
              <a:buFont typeface="Wingdings" pitchFamily="2" charset="2"/>
              <a:buNone/>
              <a:tabLst/>
              <a:defRPr/>
            </a:pPr>
            <a:endParaRPr kumimoji="0" lang="it-IT" sz="3200" b="0" i="0" u="none" strike="noStrike" kern="0" cap="none" spc="0" normalizeH="0" baseline="0" noProof="0" dirty="0">
              <a:ln>
                <a:noFill/>
              </a:ln>
              <a:solidFill>
                <a:srgbClr val="000000"/>
              </a:solidFill>
              <a:effectLst/>
              <a:uLnTx/>
              <a:uFillTx/>
              <a:latin typeface="+mn-lt"/>
              <a:ea typeface="Arial Unicode MS" pitchFamily="34" charset="-128"/>
              <a:cs typeface="+mn-cs"/>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Precautionary</a:t>
            </a:r>
            <a:r>
              <a:rPr lang="it-IT" dirty="0" smtClean="0"/>
              <a:t> </a:t>
            </a:r>
            <a:r>
              <a:rPr lang="it-IT" dirty="0" err="1" smtClean="0"/>
              <a:t>Statements</a:t>
            </a:r>
            <a:r>
              <a:rPr lang="it-IT" dirty="0" smtClean="0"/>
              <a:t/>
            </a:r>
            <a:br>
              <a:rPr lang="it-IT" dirty="0" smtClean="0"/>
            </a:br>
            <a:r>
              <a:rPr lang="it-IT" dirty="0" smtClean="0"/>
              <a:t>(P)</a:t>
            </a:r>
            <a:endParaRPr lang="it-IT" dirty="0"/>
          </a:p>
        </p:txBody>
      </p:sp>
      <p:sp>
        <p:nvSpPr>
          <p:cNvPr id="3" name="Segnaposto contenuto 2"/>
          <p:cNvSpPr>
            <a:spLocks noGrp="1"/>
          </p:cNvSpPr>
          <p:nvPr>
            <p:ph idx="1"/>
          </p:nvPr>
        </p:nvSpPr>
        <p:spPr>
          <a:xfrm>
            <a:off x="741363" y="2101850"/>
            <a:ext cx="8604250" cy="885899"/>
          </a:xfrm>
        </p:spPr>
        <p:txBody>
          <a:bodyPr/>
          <a:lstStyle/>
          <a:p>
            <a:pPr marL="87313" indent="17463">
              <a:buNone/>
            </a:pPr>
            <a:r>
              <a:rPr lang="it-IT" dirty="0" smtClean="0"/>
              <a:t>The code </a:t>
            </a:r>
            <a:r>
              <a:rPr lang="it-IT" dirty="0" err="1" smtClean="0"/>
              <a:t>number</a:t>
            </a:r>
            <a:r>
              <a:rPr lang="it-IT" dirty="0" smtClean="0"/>
              <a:t> </a:t>
            </a:r>
            <a:r>
              <a:rPr lang="it-IT" dirty="0" err="1" smtClean="0"/>
              <a:t>of</a:t>
            </a:r>
            <a:r>
              <a:rPr lang="it-IT" dirty="0" smtClean="0"/>
              <a:t> the </a:t>
            </a:r>
            <a:r>
              <a:rPr lang="it-IT" dirty="0" err="1" smtClean="0"/>
              <a:t>hazard</a:t>
            </a:r>
            <a:r>
              <a:rPr lang="it-IT" dirty="0" smtClean="0"/>
              <a:t> </a:t>
            </a:r>
            <a:r>
              <a:rPr lang="it-IT" dirty="0" err="1" smtClean="0"/>
              <a:t>statements</a:t>
            </a:r>
            <a:r>
              <a:rPr lang="it-IT" dirty="0" smtClean="0"/>
              <a:t> are </a:t>
            </a:r>
            <a:r>
              <a:rPr lang="it-IT" dirty="0" err="1" smtClean="0"/>
              <a:t>composed</a:t>
            </a:r>
            <a:r>
              <a:rPr lang="it-IT" dirty="0" smtClean="0"/>
              <a:t> </a:t>
            </a:r>
            <a:r>
              <a:rPr lang="it-IT" dirty="0" err="1" smtClean="0"/>
              <a:t>by</a:t>
            </a:r>
            <a:r>
              <a:rPr lang="it-IT" dirty="0" smtClean="0"/>
              <a:t> a </a:t>
            </a:r>
            <a:r>
              <a:rPr lang="it-IT" dirty="0" err="1" smtClean="0"/>
              <a:t>three-digit</a:t>
            </a:r>
            <a:r>
              <a:rPr lang="it-IT" dirty="0" smtClean="0"/>
              <a:t> </a:t>
            </a:r>
            <a:r>
              <a:rPr lang="it-IT" dirty="0" err="1" smtClean="0"/>
              <a:t>number</a:t>
            </a:r>
            <a:endParaRPr lang="it-IT" dirty="0" smtClean="0"/>
          </a:p>
          <a:p>
            <a:pPr marL="87313" indent="17463">
              <a:buNone/>
            </a:pPr>
            <a:endParaRPr lang="it-IT" dirty="0"/>
          </a:p>
        </p:txBody>
      </p:sp>
      <p:graphicFrame>
        <p:nvGraphicFramePr>
          <p:cNvPr id="4" name="Tabella 3"/>
          <p:cNvGraphicFramePr>
            <a:graphicFrameLocks noGrp="1"/>
          </p:cNvGraphicFramePr>
          <p:nvPr/>
        </p:nvGraphicFramePr>
        <p:xfrm>
          <a:off x="4176216" y="3059757"/>
          <a:ext cx="1224135" cy="514856"/>
        </p:xfrm>
        <a:graphic>
          <a:graphicData uri="http://schemas.openxmlformats.org/drawingml/2006/table">
            <a:tbl>
              <a:tblPr firstRow="1" bandRow="1">
                <a:tableStyleId>{5C22544A-7EE6-4342-B048-85BDC9FD1C3A}</a:tableStyleId>
              </a:tblPr>
              <a:tblGrid>
                <a:gridCol w="343594"/>
                <a:gridCol w="343595"/>
                <a:gridCol w="536946"/>
              </a:tblGrid>
              <a:tr h="514856">
                <a:tc>
                  <a:txBody>
                    <a:bodyPr/>
                    <a:lstStyle/>
                    <a:p>
                      <a:r>
                        <a:rPr lang="it-IT" sz="2400" dirty="0" smtClean="0">
                          <a:solidFill>
                            <a:sysClr val="windowText" lastClr="000000"/>
                          </a:solidFill>
                        </a:rPr>
                        <a:t>P</a:t>
                      </a:r>
                      <a:endParaRPr lang="it-IT"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it-IT" sz="2400" dirty="0" smtClean="0">
                          <a:solidFill>
                            <a:sysClr val="windowText" lastClr="000000"/>
                          </a:solidFill>
                        </a:rPr>
                        <a:t>x</a:t>
                      </a:r>
                      <a:endParaRPr lang="it-IT"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it-IT" sz="2400" dirty="0" err="1" smtClean="0">
                          <a:solidFill>
                            <a:sysClr val="windowText" lastClr="000000"/>
                          </a:solidFill>
                        </a:rPr>
                        <a:t>yz</a:t>
                      </a:r>
                      <a:endParaRPr lang="it-IT"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6" name="Segnaposto contenuto 2"/>
          <p:cNvSpPr txBox="1">
            <a:spLocks/>
          </p:cNvSpPr>
          <p:nvPr/>
        </p:nvSpPr>
        <p:spPr bwMode="auto">
          <a:xfrm>
            <a:off x="935856" y="3707829"/>
            <a:ext cx="8604250" cy="3456384"/>
          </a:xfrm>
          <a:prstGeom prst="rect">
            <a:avLst/>
          </a:prstGeom>
          <a:noFill/>
          <a:ln w="9525">
            <a:noFill/>
            <a:round/>
            <a:headEnd/>
            <a:tailEnd/>
          </a:ln>
        </p:spPr>
        <p:txBody>
          <a:bodyPr vert="horz" wrap="square" lIns="0" tIns="0" rIns="0" bIns="0" numCol="1" anchor="t" anchorCtr="0" compatLnSpc="1">
            <a:prstTxWarp prst="textNoShape">
              <a:avLst/>
            </a:prstTxWarp>
          </a:bodyPr>
          <a:lstStyle/>
          <a:p>
            <a:pPr marL="87313" marR="0" lvl="0" indent="17463" algn="l" defTabSz="449263" rtl="0" eaLnBrk="0" fontAlgn="base" latinLnBrk="0" hangingPunct="0">
              <a:lnSpc>
                <a:spcPct val="81000"/>
              </a:lnSpc>
              <a:spcBef>
                <a:spcPct val="0"/>
              </a:spcBef>
              <a:spcAft>
                <a:spcPts val="0"/>
              </a:spcAft>
              <a:buClr>
                <a:srgbClr val="0E594D"/>
              </a:buClr>
              <a:buSzPct val="45000"/>
              <a:buFont typeface="Wingdings" pitchFamily="2" charset="2"/>
              <a:buNone/>
              <a:tabLst/>
              <a:defRPr/>
            </a:pPr>
            <a:r>
              <a:rPr kumimoji="0" lang="it-IT" sz="32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Where</a:t>
            </a:r>
            <a:r>
              <a:rPr kumimoji="0" lang="it-IT" sz="3200" b="0" i="0" u="none" strike="noStrike" kern="0" cap="none" spc="0" normalizeH="0" baseline="0" noProof="0" dirty="0" smtClean="0">
                <a:ln>
                  <a:noFill/>
                </a:ln>
                <a:solidFill>
                  <a:srgbClr val="000000"/>
                </a:solidFill>
                <a:effectLst/>
                <a:uLnTx/>
                <a:uFillTx/>
                <a:latin typeface="+mn-lt"/>
                <a:ea typeface="Arial Unicode MS" pitchFamily="34" charset="-128"/>
                <a:cs typeface="+mn-cs"/>
              </a:rPr>
              <a:t>:</a:t>
            </a:r>
          </a:p>
          <a:p>
            <a:pPr marL="363538" marR="0" lvl="0" indent="-258763" algn="l" defTabSz="449263" rtl="0" eaLnBrk="0" fontAlgn="base" latinLnBrk="0" hangingPunct="0">
              <a:lnSpc>
                <a:spcPct val="81000"/>
              </a:lnSpc>
              <a:spcBef>
                <a:spcPct val="0"/>
              </a:spcBef>
              <a:spcAft>
                <a:spcPts val="0"/>
              </a:spcAft>
              <a:buClrTx/>
              <a:buSzPct val="100000"/>
              <a:buFont typeface="Arial" pitchFamily="34" charset="0"/>
              <a:buChar char="•"/>
              <a:tabLst/>
              <a:defRPr/>
            </a:pPr>
            <a:r>
              <a:rPr lang="it-IT" sz="3200" b="1" kern="0" dirty="0" smtClean="0">
                <a:solidFill>
                  <a:srgbClr val="000000"/>
                </a:solidFill>
                <a:latin typeface="+mn-lt"/>
                <a:cs typeface="+mn-cs"/>
              </a:rPr>
              <a:t>P</a:t>
            </a:r>
            <a:r>
              <a:rPr kumimoji="0" lang="it-IT" sz="32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a:t>
            </a:r>
            <a:r>
              <a:rPr kumimoji="0" lang="it-IT" sz="32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means</a:t>
            </a:r>
            <a:r>
              <a:rPr kumimoji="0" lang="it-IT" sz="32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a:t>
            </a:r>
            <a:r>
              <a:rPr kumimoji="0" lang="it-IT" sz="3200" b="1" i="0" u="none" strike="noStrike" kern="0" cap="none" spc="0" normalizeH="0" baseline="0" noProof="0" dirty="0" err="1" smtClean="0">
                <a:ln>
                  <a:noFill/>
                </a:ln>
                <a:solidFill>
                  <a:srgbClr val="000000"/>
                </a:solidFill>
                <a:effectLst/>
                <a:uLnTx/>
                <a:uFillTx/>
                <a:latin typeface="+mn-lt"/>
                <a:ea typeface="Arial Unicode MS" pitchFamily="34" charset="-128"/>
                <a:cs typeface="+mn-cs"/>
              </a:rPr>
              <a:t>Precautionary</a:t>
            </a:r>
            <a:r>
              <a:rPr kumimoji="0" lang="it-IT" sz="3200" b="1" i="0" u="none" strike="noStrike" kern="0" cap="none" spc="0" normalizeH="0" baseline="0" noProof="0" dirty="0" smtClean="0">
                <a:ln>
                  <a:noFill/>
                </a:ln>
                <a:solidFill>
                  <a:srgbClr val="000000"/>
                </a:solidFill>
                <a:effectLst/>
                <a:uLnTx/>
                <a:uFillTx/>
                <a:latin typeface="+mn-lt"/>
                <a:ea typeface="Arial Unicode MS" pitchFamily="34" charset="-128"/>
                <a:cs typeface="+mn-cs"/>
              </a:rPr>
              <a:t> Statement</a:t>
            </a:r>
            <a:r>
              <a:rPr kumimoji="0" lang="it-IT" sz="3200" b="0" i="0" u="none" strike="noStrike" kern="0" cap="none" spc="0" normalizeH="0" baseline="0" noProof="0" dirty="0" smtClean="0">
                <a:ln>
                  <a:noFill/>
                </a:ln>
                <a:solidFill>
                  <a:srgbClr val="000000"/>
                </a:solidFill>
                <a:effectLst/>
                <a:uLnTx/>
                <a:uFillTx/>
                <a:latin typeface="+mn-lt"/>
                <a:ea typeface="Arial Unicode MS" pitchFamily="34" charset="-128"/>
                <a:cs typeface="+mn-cs"/>
              </a:rPr>
              <a:t>;</a:t>
            </a:r>
          </a:p>
          <a:p>
            <a:pPr marL="363538" marR="0" lvl="0" indent="-258763" algn="l" defTabSz="449263" rtl="0" eaLnBrk="0" fontAlgn="base" latinLnBrk="0" hangingPunct="0">
              <a:lnSpc>
                <a:spcPct val="81000"/>
              </a:lnSpc>
              <a:spcBef>
                <a:spcPct val="0"/>
              </a:spcBef>
              <a:spcAft>
                <a:spcPts val="0"/>
              </a:spcAft>
              <a:buClrTx/>
              <a:buSzPct val="100000"/>
              <a:buFont typeface="Arial" pitchFamily="34" charset="0"/>
              <a:buChar char="•"/>
              <a:tabLst/>
              <a:defRPr/>
            </a:pPr>
            <a:r>
              <a:rPr kumimoji="0" lang="it-IT" sz="3200" b="1" i="0" u="none" strike="noStrike" kern="0" cap="none" spc="0" normalizeH="0" baseline="0" noProof="0" dirty="0" smtClean="0">
                <a:ln>
                  <a:noFill/>
                </a:ln>
                <a:solidFill>
                  <a:srgbClr val="000000"/>
                </a:solidFill>
                <a:effectLst/>
                <a:uLnTx/>
                <a:uFillTx/>
                <a:latin typeface="+mn-lt"/>
                <a:ea typeface="Arial Unicode MS" pitchFamily="34" charset="-128"/>
                <a:cs typeface="+mn-cs"/>
              </a:rPr>
              <a:t>x</a:t>
            </a:r>
            <a:r>
              <a:rPr kumimoji="0" lang="it-IT" sz="32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a:t>
            </a:r>
            <a:r>
              <a:rPr kumimoji="0" lang="it-IT" sz="32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means</a:t>
            </a:r>
            <a:r>
              <a:rPr kumimoji="0" lang="it-IT" sz="32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the </a:t>
            </a:r>
            <a:r>
              <a:rPr kumimoji="0" lang="it-IT" sz="32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kind</a:t>
            </a:r>
            <a:r>
              <a:rPr kumimoji="0" lang="it-IT" sz="32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a:t>
            </a:r>
            <a:r>
              <a:rPr kumimoji="0" lang="it-IT" sz="32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of</a:t>
            </a:r>
            <a:r>
              <a:rPr kumimoji="0" lang="it-IT" sz="32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a:t>
            </a:r>
            <a:r>
              <a:rPr kumimoji="0" lang="it-IT" sz="3200" b="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precautionary</a:t>
            </a:r>
            <a:r>
              <a:rPr kumimoji="0" lang="it-IT" sz="3200" b="0" i="0" u="none" strike="noStrike" kern="0" cap="none" spc="0" normalizeH="0" baseline="0" noProof="0" dirty="0" smtClean="0">
                <a:ln>
                  <a:noFill/>
                </a:ln>
                <a:solidFill>
                  <a:srgbClr val="000000"/>
                </a:solidFill>
                <a:effectLst/>
                <a:uLnTx/>
                <a:uFillTx/>
                <a:latin typeface="+mn-lt"/>
                <a:ea typeface="Arial Unicode MS" pitchFamily="34" charset="-128"/>
                <a:cs typeface="+mn-cs"/>
              </a:rPr>
              <a:t> statement:</a:t>
            </a:r>
          </a:p>
          <a:p>
            <a:pPr marL="792163" lvl="1" indent="-258763" eaLnBrk="0">
              <a:lnSpc>
                <a:spcPct val="81000"/>
              </a:lnSpc>
              <a:spcAft>
                <a:spcPts val="0"/>
              </a:spcAft>
              <a:buClrTx/>
              <a:buSzPct val="100000"/>
              <a:buFont typeface="Arial" pitchFamily="34" charset="0"/>
              <a:buChar char="-"/>
            </a:pPr>
            <a:r>
              <a:rPr lang="it-IT" sz="3200" b="1" kern="0" dirty="0" smtClean="0">
                <a:solidFill>
                  <a:srgbClr val="000000"/>
                </a:solidFill>
                <a:latin typeface="+mn-lt"/>
                <a:cs typeface="+mn-cs"/>
              </a:rPr>
              <a:t>1</a:t>
            </a:r>
            <a:r>
              <a:rPr lang="it-IT" sz="3200" kern="0" dirty="0" smtClean="0">
                <a:solidFill>
                  <a:srgbClr val="000000"/>
                </a:solidFill>
                <a:sym typeface="Symbol"/>
              </a:rPr>
              <a:t>  </a:t>
            </a:r>
            <a:r>
              <a:rPr lang="it-IT" sz="3200" b="1" kern="0" dirty="0" err="1" smtClean="0">
                <a:solidFill>
                  <a:srgbClr val="000000"/>
                </a:solidFill>
                <a:latin typeface="+mn-lt"/>
                <a:cs typeface="+mn-cs"/>
                <a:sym typeface="Symbol"/>
              </a:rPr>
              <a:t>general</a:t>
            </a:r>
            <a:endParaRPr lang="it-IT" sz="3200" b="1" kern="0" dirty="0" smtClean="0">
              <a:solidFill>
                <a:srgbClr val="000000"/>
              </a:solidFill>
              <a:latin typeface="+mn-lt"/>
              <a:cs typeface="+mn-cs"/>
            </a:endParaRPr>
          </a:p>
          <a:p>
            <a:pPr marL="792163" lvl="1" indent="-258763" eaLnBrk="0">
              <a:lnSpc>
                <a:spcPct val="81000"/>
              </a:lnSpc>
              <a:spcAft>
                <a:spcPts val="0"/>
              </a:spcAft>
              <a:buClrTx/>
              <a:buSzPct val="100000"/>
              <a:buFont typeface="Arial" pitchFamily="34" charset="0"/>
              <a:buChar char="-"/>
            </a:pPr>
            <a:r>
              <a:rPr lang="it-IT" sz="3200" b="1" kern="0" dirty="0" smtClean="0">
                <a:solidFill>
                  <a:srgbClr val="000000"/>
                </a:solidFill>
                <a:latin typeface="+mn-lt"/>
                <a:cs typeface="+mn-cs"/>
              </a:rPr>
              <a:t>2</a:t>
            </a:r>
            <a:r>
              <a:rPr lang="it-IT" sz="3200" kern="0" dirty="0" smtClean="0">
                <a:solidFill>
                  <a:srgbClr val="000000"/>
                </a:solidFill>
                <a:latin typeface="+mn-lt"/>
                <a:cs typeface="+mn-cs"/>
              </a:rPr>
              <a:t> </a:t>
            </a:r>
            <a:r>
              <a:rPr lang="it-IT" sz="3200" kern="0" dirty="0" smtClean="0">
                <a:solidFill>
                  <a:srgbClr val="000000"/>
                </a:solidFill>
                <a:latin typeface="+mn-lt"/>
                <a:cs typeface="+mn-cs"/>
                <a:sym typeface="Symbol"/>
              </a:rPr>
              <a:t></a:t>
            </a:r>
            <a:r>
              <a:rPr lang="it-IT" sz="3200" kern="0" dirty="0" smtClean="0">
                <a:solidFill>
                  <a:srgbClr val="000000"/>
                </a:solidFill>
                <a:latin typeface="+mn-lt"/>
                <a:cs typeface="+mn-cs"/>
              </a:rPr>
              <a:t> </a:t>
            </a:r>
            <a:r>
              <a:rPr lang="it-IT" sz="3200" b="1" kern="0" dirty="0" err="1" smtClean="0">
                <a:solidFill>
                  <a:srgbClr val="000000"/>
                </a:solidFill>
                <a:latin typeface="+mn-lt"/>
                <a:cs typeface="+mn-cs"/>
              </a:rPr>
              <a:t>prevention</a:t>
            </a:r>
            <a:r>
              <a:rPr lang="it-IT" sz="3200" kern="0" dirty="0" smtClean="0">
                <a:solidFill>
                  <a:srgbClr val="000000"/>
                </a:solidFill>
                <a:latin typeface="+mn-lt"/>
                <a:cs typeface="+mn-cs"/>
              </a:rPr>
              <a:t>;</a:t>
            </a:r>
          </a:p>
          <a:p>
            <a:pPr marL="792163" lvl="1" indent="-258763" eaLnBrk="0">
              <a:lnSpc>
                <a:spcPct val="81000"/>
              </a:lnSpc>
              <a:spcAft>
                <a:spcPts val="0"/>
              </a:spcAft>
              <a:buClrTx/>
              <a:buSzPct val="100000"/>
              <a:buFont typeface="Arial" pitchFamily="34" charset="0"/>
              <a:buChar char="-"/>
            </a:pPr>
            <a:r>
              <a:rPr kumimoji="0" lang="it-IT" sz="3200" b="1" i="0" u="none" strike="noStrike" kern="0" cap="none" spc="0" normalizeH="0" baseline="0" noProof="0" dirty="0" smtClean="0">
                <a:ln>
                  <a:noFill/>
                </a:ln>
                <a:solidFill>
                  <a:srgbClr val="000000"/>
                </a:solidFill>
                <a:effectLst/>
                <a:uLnTx/>
                <a:uFillTx/>
                <a:latin typeface="+mn-lt"/>
                <a:ea typeface="Arial Unicode MS" pitchFamily="34" charset="-128"/>
                <a:cs typeface="+mn-cs"/>
              </a:rPr>
              <a:t>3</a:t>
            </a:r>
            <a:r>
              <a:rPr kumimoji="0" lang="it-IT" sz="3200" b="0" i="0" u="none" strike="noStrike" kern="0" cap="none" spc="0" normalizeH="0" noProof="0" dirty="0" smtClean="0">
                <a:ln>
                  <a:noFill/>
                </a:ln>
                <a:solidFill>
                  <a:srgbClr val="000000"/>
                </a:solidFill>
                <a:effectLst/>
                <a:uLnTx/>
                <a:uFillTx/>
                <a:latin typeface="+mn-lt"/>
                <a:ea typeface="Arial Unicode MS" pitchFamily="34" charset="-128"/>
                <a:cs typeface="+mn-cs"/>
              </a:rPr>
              <a:t> </a:t>
            </a:r>
            <a:r>
              <a:rPr lang="it-IT" sz="3200" kern="0" dirty="0" smtClean="0">
                <a:solidFill>
                  <a:srgbClr val="000000"/>
                </a:solidFill>
                <a:sym typeface="Symbol"/>
              </a:rPr>
              <a:t></a:t>
            </a:r>
            <a:r>
              <a:rPr kumimoji="0" lang="it-IT" sz="3200" b="0" i="0" u="none" strike="noStrike" kern="0" cap="none" spc="0" normalizeH="0" noProof="0" dirty="0" smtClean="0">
                <a:ln>
                  <a:noFill/>
                </a:ln>
                <a:solidFill>
                  <a:srgbClr val="000000"/>
                </a:solidFill>
                <a:effectLst/>
                <a:uLnTx/>
                <a:uFillTx/>
                <a:latin typeface="+mn-lt"/>
                <a:ea typeface="Arial Unicode MS" pitchFamily="34" charset="-128"/>
                <a:cs typeface="+mn-cs"/>
              </a:rPr>
              <a:t> </a:t>
            </a:r>
            <a:r>
              <a:rPr kumimoji="0" lang="it-IT" sz="3200" b="1" i="0" u="none" strike="noStrike" kern="0" cap="none" spc="0" normalizeH="0" noProof="0" dirty="0" err="1" smtClean="0">
                <a:ln>
                  <a:noFill/>
                </a:ln>
                <a:solidFill>
                  <a:srgbClr val="000000"/>
                </a:solidFill>
                <a:effectLst/>
                <a:uLnTx/>
                <a:uFillTx/>
                <a:latin typeface="+mn-lt"/>
                <a:ea typeface="Arial Unicode MS" pitchFamily="34" charset="-128"/>
                <a:cs typeface="+mn-cs"/>
              </a:rPr>
              <a:t>response</a:t>
            </a:r>
            <a:endParaRPr kumimoji="0" lang="it-IT" sz="3200" b="1" i="0" u="none" strike="noStrike" kern="0" cap="none" spc="0" normalizeH="0" noProof="0" dirty="0" smtClean="0">
              <a:ln>
                <a:noFill/>
              </a:ln>
              <a:solidFill>
                <a:srgbClr val="000000"/>
              </a:solidFill>
              <a:effectLst/>
              <a:uLnTx/>
              <a:uFillTx/>
              <a:latin typeface="+mn-lt"/>
              <a:ea typeface="Arial Unicode MS" pitchFamily="34" charset="-128"/>
              <a:cs typeface="+mn-cs"/>
            </a:endParaRPr>
          </a:p>
          <a:p>
            <a:pPr marL="792163" lvl="1" indent="-258763" eaLnBrk="0">
              <a:lnSpc>
                <a:spcPct val="81000"/>
              </a:lnSpc>
              <a:spcAft>
                <a:spcPts val="0"/>
              </a:spcAft>
              <a:buClrTx/>
              <a:buSzPct val="100000"/>
              <a:buFont typeface="Arial" pitchFamily="34" charset="0"/>
              <a:buChar char="-"/>
            </a:pPr>
            <a:r>
              <a:rPr lang="it-IT" sz="3200" b="1" kern="0" baseline="0" dirty="0" smtClean="0">
                <a:solidFill>
                  <a:srgbClr val="000000"/>
                </a:solidFill>
                <a:latin typeface="+mn-lt"/>
                <a:cs typeface="+mn-cs"/>
              </a:rPr>
              <a:t>4</a:t>
            </a:r>
            <a:r>
              <a:rPr lang="it-IT" sz="3200" kern="0" dirty="0" smtClean="0">
                <a:solidFill>
                  <a:srgbClr val="000000"/>
                </a:solidFill>
                <a:latin typeface="+mn-lt"/>
                <a:cs typeface="+mn-cs"/>
              </a:rPr>
              <a:t> </a:t>
            </a:r>
            <a:r>
              <a:rPr lang="it-IT" sz="3200" kern="0" dirty="0" smtClean="0">
                <a:solidFill>
                  <a:srgbClr val="000000"/>
                </a:solidFill>
                <a:sym typeface="Symbol"/>
              </a:rPr>
              <a:t></a:t>
            </a:r>
            <a:r>
              <a:rPr lang="it-IT" sz="3200" kern="0" dirty="0" smtClean="0">
                <a:solidFill>
                  <a:srgbClr val="000000"/>
                </a:solidFill>
                <a:latin typeface="+mn-lt"/>
                <a:cs typeface="+mn-cs"/>
              </a:rPr>
              <a:t> </a:t>
            </a:r>
            <a:r>
              <a:rPr lang="it-IT" sz="3200" b="1" kern="0" dirty="0" err="1" smtClean="0">
                <a:solidFill>
                  <a:srgbClr val="000000"/>
                </a:solidFill>
                <a:latin typeface="+mn-lt"/>
                <a:cs typeface="+mn-cs"/>
              </a:rPr>
              <a:t>storage</a:t>
            </a:r>
            <a:endParaRPr lang="it-IT" sz="3200" b="1" kern="0" dirty="0" smtClean="0">
              <a:solidFill>
                <a:srgbClr val="000000"/>
              </a:solidFill>
              <a:latin typeface="+mn-lt"/>
              <a:cs typeface="+mn-cs"/>
            </a:endParaRPr>
          </a:p>
          <a:p>
            <a:pPr marL="792163" lvl="1" indent="-258763" eaLnBrk="0">
              <a:lnSpc>
                <a:spcPct val="81000"/>
              </a:lnSpc>
              <a:spcAft>
                <a:spcPts val="0"/>
              </a:spcAft>
              <a:buClrTx/>
              <a:buSzPct val="100000"/>
              <a:buFont typeface="Arial" pitchFamily="34" charset="0"/>
              <a:buChar char="-"/>
            </a:pPr>
            <a:r>
              <a:rPr lang="it-IT" sz="3200" b="1" kern="0" dirty="0" smtClean="0">
                <a:solidFill>
                  <a:srgbClr val="000000"/>
                </a:solidFill>
                <a:latin typeface="+mn-lt"/>
                <a:cs typeface="+mn-cs"/>
              </a:rPr>
              <a:t>5 </a:t>
            </a:r>
            <a:r>
              <a:rPr lang="it-IT" sz="3200" kern="0" dirty="0" smtClean="0">
                <a:solidFill>
                  <a:srgbClr val="000000"/>
                </a:solidFill>
                <a:sym typeface="Symbol"/>
              </a:rPr>
              <a:t></a:t>
            </a:r>
            <a:r>
              <a:rPr lang="it-IT" sz="3200" kern="0" dirty="0" smtClean="0">
                <a:solidFill>
                  <a:srgbClr val="000000"/>
                </a:solidFill>
              </a:rPr>
              <a:t> </a:t>
            </a:r>
            <a:r>
              <a:rPr lang="it-IT" sz="3200" b="1" kern="0" dirty="0" err="1" smtClean="0">
                <a:solidFill>
                  <a:srgbClr val="000000"/>
                </a:solidFill>
                <a:latin typeface="+mn-lt"/>
                <a:cs typeface="+mn-cs"/>
              </a:rPr>
              <a:t>disposal</a:t>
            </a:r>
            <a:endParaRPr lang="it-IT" sz="3200" b="1" kern="0" dirty="0" smtClean="0">
              <a:solidFill>
                <a:srgbClr val="000000"/>
              </a:solidFill>
              <a:latin typeface="+mn-lt"/>
              <a:cs typeface="+mn-cs"/>
            </a:endParaRPr>
          </a:p>
          <a:p>
            <a:pPr marL="363538" indent="-258763" eaLnBrk="0">
              <a:lnSpc>
                <a:spcPct val="81000"/>
              </a:lnSpc>
              <a:spcAft>
                <a:spcPts val="0"/>
              </a:spcAft>
              <a:buClrTx/>
              <a:buSzPct val="100000"/>
              <a:buFont typeface="Arial" pitchFamily="34" charset="0"/>
              <a:buChar char="•"/>
            </a:pPr>
            <a:r>
              <a:rPr lang="it-IT" sz="3200" b="1" kern="0" dirty="0" smtClean="0">
                <a:solidFill>
                  <a:srgbClr val="000000"/>
                </a:solidFill>
                <a:latin typeface="+mn-lt"/>
                <a:cs typeface="+mn-cs"/>
              </a:rPr>
              <a:t>y</a:t>
            </a:r>
            <a:r>
              <a:rPr kumimoji="0" lang="it-IT" sz="3200" b="1" i="0" u="none" strike="noStrike" kern="0" cap="none" spc="0" normalizeH="0" baseline="0" noProof="0" dirty="0" smtClean="0">
                <a:ln>
                  <a:noFill/>
                </a:ln>
                <a:solidFill>
                  <a:srgbClr val="000000"/>
                </a:solidFill>
                <a:effectLst/>
                <a:uLnTx/>
                <a:uFillTx/>
                <a:latin typeface="+mn-lt"/>
                <a:ea typeface="Arial Unicode MS" pitchFamily="34" charset="-128"/>
                <a:cs typeface="+mn-cs"/>
              </a:rPr>
              <a:t>z </a:t>
            </a:r>
            <a:r>
              <a:rPr kumimoji="0" lang="it-IT" sz="320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is</a:t>
            </a:r>
            <a:r>
              <a:rPr kumimoji="0" lang="it-IT" sz="3200" i="0" u="none" strike="noStrike" kern="0" cap="none" spc="0" normalizeH="0" baseline="0" noProof="0" dirty="0" smtClean="0">
                <a:ln>
                  <a:noFill/>
                </a:ln>
                <a:solidFill>
                  <a:srgbClr val="000000"/>
                </a:solidFill>
                <a:effectLst/>
                <a:uLnTx/>
                <a:uFillTx/>
                <a:latin typeface="+mn-lt"/>
                <a:ea typeface="Arial Unicode MS" pitchFamily="34" charset="-128"/>
                <a:cs typeface="+mn-cs"/>
              </a:rPr>
              <a:t> a </a:t>
            </a:r>
            <a:r>
              <a:rPr kumimoji="0" lang="it-IT" sz="320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sequential</a:t>
            </a:r>
            <a:r>
              <a:rPr kumimoji="0" lang="it-IT" sz="3200" i="0" u="none" strike="noStrike" kern="0" cap="none" spc="0" normalizeH="0" baseline="0" noProof="0" dirty="0" smtClean="0">
                <a:ln>
                  <a:noFill/>
                </a:ln>
                <a:solidFill>
                  <a:srgbClr val="000000"/>
                </a:solidFill>
                <a:effectLst/>
                <a:uLnTx/>
                <a:uFillTx/>
                <a:latin typeface="+mn-lt"/>
                <a:ea typeface="Arial Unicode MS" pitchFamily="34" charset="-128"/>
                <a:cs typeface="+mn-cs"/>
              </a:rPr>
              <a:t> </a:t>
            </a:r>
            <a:r>
              <a:rPr kumimoji="0" lang="it-IT" sz="3200" i="0" u="none" strike="noStrike" kern="0" cap="none" spc="0" normalizeH="0" baseline="0" noProof="0" dirty="0" err="1" smtClean="0">
                <a:ln>
                  <a:noFill/>
                </a:ln>
                <a:solidFill>
                  <a:srgbClr val="000000"/>
                </a:solidFill>
                <a:effectLst/>
                <a:uLnTx/>
                <a:uFillTx/>
                <a:latin typeface="+mn-lt"/>
                <a:ea typeface="Arial Unicode MS" pitchFamily="34" charset="-128"/>
                <a:cs typeface="+mn-cs"/>
              </a:rPr>
              <a:t>number</a:t>
            </a:r>
            <a:endParaRPr kumimoji="0" lang="it-IT" sz="3200" b="1" i="0" u="none" strike="noStrike" kern="0" cap="none" spc="0" normalizeH="0" baseline="0" noProof="0" dirty="0" smtClean="0">
              <a:ln>
                <a:noFill/>
              </a:ln>
              <a:solidFill>
                <a:srgbClr val="000000"/>
              </a:solidFill>
              <a:effectLst/>
              <a:uLnTx/>
              <a:uFillTx/>
              <a:latin typeface="+mn-lt"/>
              <a:ea typeface="Arial Unicode MS" pitchFamily="34" charset="-128"/>
              <a:cs typeface="+mn-cs"/>
            </a:endParaRPr>
          </a:p>
          <a:p>
            <a:pPr marL="87313" marR="0" lvl="0" indent="17463" algn="l" defTabSz="449263" rtl="0" eaLnBrk="0" fontAlgn="base" latinLnBrk="0" hangingPunct="0">
              <a:lnSpc>
                <a:spcPct val="81000"/>
              </a:lnSpc>
              <a:spcBef>
                <a:spcPct val="0"/>
              </a:spcBef>
              <a:spcAft>
                <a:spcPts val="1425"/>
              </a:spcAft>
              <a:buClr>
                <a:srgbClr val="0E594D"/>
              </a:buClr>
              <a:buSzPct val="45000"/>
              <a:buFont typeface="Wingdings" pitchFamily="2" charset="2"/>
              <a:buNone/>
              <a:tabLst/>
              <a:defRPr/>
            </a:pPr>
            <a:endParaRPr kumimoji="0" lang="it-IT" sz="3200" b="0" i="0" u="none" strike="noStrike" kern="0" cap="none" spc="0" normalizeH="0" baseline="0" noProof="0" dirty="0">
              <a:ln>
                <a:noFill/>
              </a:ln>
              <a:solidFill>
                <a:srgbClr val="000000"/>
              </a:solidFill>
              <a:effectLst/>
              <a:uLnTx/>
              <a:uFillTx/>
              <a:latin typeface="+mn-lt"/>
              <a:ea typeface="Arial Unicode MS" pitchFamily="34" charset="-128"/>
              <a:cs typeface="+mn-cs"/>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p:cNvSpPr>
            <a:spLocks noGrp="1"/>
          </p:cNvSpPr>
          <p:nvPr>
            <p:ph type="title"/>
          </p:nvPr>
        </p:nvSpPr>
        <p:spPr/>
        <p:txBody>
          <a:bodyPr/>
          <a:lstStyle/>
          <a:p>
            <a:r>
              <a:rPr lang="it-IT" dirty="0" err="1" smtClean="0"/>
              <a:t>Transition</a:t>
            </a:r>
            <a:r>
              <a:rPr lang="it-IT" dirty="0" smtClean="0"/>
              <a:t> </a:t>
            </a:r>
            <a:r>
              <a:rPr lang="it-IT" dirty="0" err="1" smtClean="0"/>
              <a:t>period</a:t>
            </a:r>
            <a:endParaRPr lang="it-IT" dirty="0" smtClean="0"/>
          </a:p>
        </p:txBody>
      </p:sp>
      <p:graphicFrame>
        <p:nvGraphicFramePr>
          <p:cNvPr id="7" name="Segnaposto contenuto 6"/>
          <p:cNvGraphicFramePr>
            <a:graphicFrameLocks noGrp="1"/>
          </p:cNvGraphicFramePr>
          <p:nvPr>
            <p:ph idx="1"/>
          </p:nvPr>
        </p:nvGraphicFramePr>
        <p:xfrm>
          <a:off x="468276" y="1691605"/>
          <a:ext cx="9180548" cy="5646420"/>
        </p:xfrm>
        <a:graphic>
          <a:graphicData uri="http://schemas.openxmlformats.org/drawingml/2006/table">
            <a:tbl>
              <a:tblPr firstRow="1" bandRow="1">
                <a:tableStyleId>{5C22544A-7EE6-4342-B048-85BDC9FD1C3A}</a:tableStyleId>
              </a:tblPr>
              <a:tblGrid>
                <a:gridCol w="381005"/>
                <a:gridCol w="1211029"/>
                <a:gridCol w="693995"/>
                <a:gridCol w="780224"/>
                <a:gridCol w="762010"/>
                <a:gridCol w="762010"/>
                <a:gridCol w="762010"/>
                <a:gridCol w="780224"/>
                <a:gridCol w="381006"/>
                <a:gridCol w="381005"/>
                <a:gridCol w="762010"/>
                <a:gridCol w="381005"/>
                <a:gridCol w="381005"/>
                <a:gridCol w="762010"/>
              </a:tblGrid>
              <a:tr h="357228">
                <a:tc>
                  <a:txBody>
                    <a:bodyPr/>
                    <a:lstStyle/>
                    <a:p>
                      <a:pPr algn="ctr"/>
                      <a:endParaRPr lang="it-IT"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t-IT"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smtClean="0"/>
                        <a:t>2009</a:t>
                      </a:r>
                      <a:endParaRPr lang="it-IT"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smtClean="0"/>
                        <a:t>2010</a:t>
                      </a:r>
                      <a:endParaRPr lang="it-IT"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smtClean="0"/>
                        <a:t>2011</a:t>
                      </a:r>
                      <a:endParaRPr lang="it-IT"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smtClean="0"/>
                        <a:t>2012</a:t>
                      </a:r>
                      <a:endParaRPr lang="it-IT"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smtClean="0"/>
                        <a:t>2013</a:t>
                      </a:r>
                      <a:endParaRPr lang="it-IT"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smtClean="0"/>
                        <a:t>2014</a:t>
                      </a:r>
                      <a:endParaRPr lang="it-IT"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it-IT" dirty="0" smtClean="0"/>
                        <a:t>2015</a:t>
                      </a:r>
                      <a:endParaRPr lang="it-IT"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it-IT" dirty="0"/>
                    </a:p>
                  </a:txBody>
                  <a:tcPr anchor="ctr"/>
                </a:tc>
                <a:tc>
                  <a:txBody>
                    <a:bodyPr/>
                    <a:lstStyle/>
                    <a:p>
                      <a:pPr algn="ctr"/>
                      <a:r>
                        <a:rPr lang="it-IT" dirty="0" smtClean="0"/>
                        <a:t>2016</a:t>
                      </a:r>
                      <a:endParaRPr lang="it-IT"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it-IT" dirty="0" smtClean="0"/>
                        <a:t>2017</a:t>
                      </a:r>
                      <a:endParaRPr lang="it-IT"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it-IT" dirty="0"/>
                    </a:p>
                  </a:txBody>
                  <a:tcPr anchor="ctr"/>
                </a:tc>
                <a:tc>
                  <a:txBody>
                    <a:bodyPr/>
                    <a:lstStyle/>
                    <a:p>
                      <a:pPr algn="ctr"/>
                      <a:r>
                        <a:rPr lang="it-IT" dirty="0" smtClean="0"/>
                        <a:t>2018</a:t>
                      </a:r>
                      <a:endParaRPr lang="it-IT"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1651">
                <a:tc rowSpan="3">
                  <a:txBody>
                    <a:bodyPr/>
                    <a:lstStyle/>
                    <a:p>
                      <a:pPr algn="ctr"/>
                      <a:r>
                        <a:rPr lang="it-IT" dirty="0" err="1" smtClean="0"/>
                        <a:t>Substance</a:t>
                      </a:r>
                      <a:endParaRPr lang="it-IT" dirty="0"/>
                    </a:p>
                  </a:txBody>
                  <a:tcPr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it-IT" sz="1200" dirty="0" err="1" smtClean="0"/>
                        <a:t>Classification</a:t>
                      </a:r>
                      <a:endParaRPr lang="it-IT"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gridSpan="2">
                  <a:txBody>
                    <a:bodyPr/>
                    <a:lstStyle/>
                    <a:p>
                      <a:pPr algn="ctr"/>
                      <a:r>
                        <a:rPr lang="it-IT" sz="1200" dirty="0" smtClean="0"/>
                        <a:t>DSD</a:t>
                      </a:r>
                    </a:p>
                    <a:p>
                      <a:pPr algn="ctr"/>
                      <a:r>
                        <a:rPr lang="it-IT" sz="1100" dirty="0" smtClean="0"/>
                        <a:t>CLP optional</a:t>
                      </a:r>
                      <a:endParaRPr lang="it-IT"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CC"/>
                    </a:solidFill>
                  </a:tcPr>
                </a:tc>
                <a:tc hMerge="1">
                  <a:txBody>
                    <a:bodyPr/>
                    <a:lstStyle/>
                    <a:p>
                      <a:pPr algn="ctr"/>
                      <a:endParaRPr lang="it-IT" dirty="0"/>
                    </a:p>
                  </a:txBody>
                  <a:tcPr anchor="ctr"/>
                </a:tc>
                <a:tc gridSpan="5">
                  <a:txBody>
                    <a:bodyPr/>
                    <a:lstStyle/>
                    <a:p>
                      <a:pPr algn="ctr"/>
                      <a:r>
                        <a:rPr lang="it-IT" sz="1200" dirty="0" smtClean="0"/>
                        <a:t>DSD and CLP</a:t>
                      </a:r>
                      <a:endParaRPr lang="it-IT"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hMerge="1">
                  <a:txBody>
                    <a:bodyPr/>
                    <a:lstStyle/>
                    <a:p>
                      <a:pPr algn="ctr"/>
                      <a:endParaRPr lang="it-IT" dirty="0"/>
                    </a:p>
                  </a:txBody>
                  <a:tcPr anchor="ctr"/>
                </a:tc>
                <a:tc hMerge="1">
                  <a:txBody>
                    <a:bodyPr/>
                    <a:lstStyle/>
                    <a:p>
                      <a:pPr algn="ctr"/>
                      <a:endParaRPr lang="it-IT" dirty="0"/>
                    </a:p>
                  </a:txBody>
                  <a:tcPr anchor="ctr"/>
                </a:tc>
                <a:tc hMerge="1">
                  <a:txBody>
                    <a:bodyPr/>
                    <a:lstStyle/>
                    <a:p>
                      <a:pPr algn="ctr"/>
                      <a:endParaRPr lang="it-IT" dirty="0"/>
                    </a:p>
                  </a:txBody>
                  <a:tcPr anchor="ctr"/>
                </a:tc>
                <a:tc hMerge="1">
                  <a:txBody>
                    <a:bodyPr/>
                    <a:lstStyle/>
                    <a:p>
                      <a:pPr algn="ctr"/>
                      <a:endParaRPr lang="it-IT" dirty="0"/>
                    </a:p>
                  </a:txBody>
                  <a:tcPr anchor="ctr"/>
                </a:tc>
                <a:tc gridSpan="5">
                  <a:txBody>
                    <a:bodyPr/>
                    <a:lstStyle/>
                    <a:p>
                      <a:pPr algn="ctr"/>
                      <a:r>
                        <a:rPr lang="it-IT" sz="1200" dirty="0" smtClean="0"/>
                        <a:t>CLP</a:t>
                      </a:r>
                      <a:endParaRPr lang="it-IT"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pPr algn="ctr"/>
                      <a:endParaRPr lang="it-IT" dirty="0"/>
                    </a:p>
                  </a:txBody>
                  <a:tcPr anchor="ctr"/>
                </a:tc>
                <a:tc hMerge="1">
                  <a:txBody>
                    <a:bodyPr/>
                    <a:lstStyle/>
                    <a:p>
                      <a:pPr algn="ctr"/>
                      <a:endParaRPr lang="it-IT"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it-IT"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it-IT"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49358">
                <a:tc vMerge="1">
                  <a:txBody>
                    <a:bodyPr/>
                    <a:lstStyle/>
                    <a:p>
                      <a:endParaRPr lang="it-IT" dirty="0"/>
                    </a:p>
                  </a:txBody>
                  <a:tcPr/>
                </a:tc>
                <a:tc>
                  <a:txBody>
                    <a:bodyPr/>
                    <a:lstStyle/>
                    <a:p>
                      <a:pPr algn="ctr"/>
                      <a:r>
                        <a:rPr lang="it-IT" sz="1200" dirty="0" err="1" smtClean="0"/>
                        <a:t>Labelling</a:t>
                      </a:r>
                      <a:endParaRPr lang="it-IT"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gridSpan="2">
                  <a:txBody>
                    <a:bodyPr/>
                    <a:lstStyle/>
                    <a:p>
                      <a:pPr algn="ctr"/>
                      <a:r>
                        <a:rPr lang="it-IT" sz="1200" baseline="0" dirty="0" smtClean="0"/>
                        <a:t>(1/12/2010)</a:t>
                      </a:r>
                    </a:p>
                    <a:p>
                      <a:pPr algn="ctr"/>
                      <a:r>
                        <a:rPr lang="it-IT" sz="1200" baseline="0" dirty="0" smtClean="0"/>
                        <a:t>DSD</a:t>
                      </a:r>
                    </a:p>
                    <a:p>
                      <a:pPr algn="ctr"/>
                      <a:r>
                        <a:rPr lang="it-IT" sz="1100" baseline="0" dirty="0" smtClean="0"/>
                        <a:t>CLP optional </a:t>
                      </a:r>
                      <a:r>
                        <a:rPr lang="it-IT" sz="1100" baseline="0" dirty="0" err="1" smtClean="0"/>
                        <a:t>but</a:t>
                      </a:r>
                      <a:r>
                        <a:rPr lang="it-IT" sz="1100" baseline="0" dirty="0" smtClean="0"/>
                        <a:t> </a:t>
                      </a:r>
                      <a:r>
                        <a:rPr lang="it-IT" sz="1100" baseline="0" dirty="0" err="1" smtClean="0"/>
                        <a:t>exclusive</a:t>
                      </a:r>
                      <a:r>
                        <a:rPr lang="it-IT" sz="1100" baseline="0" dirty="0" smtClean="0"/>
                        <a:t> </a:t>
                      </a:r>
                      <a:r>
                        <a:rPr lang="it-IT" sz="1100" baseline="0" dirty="0" err="1" smtClean="0"/>
                        <a:t>if</a:t>
                      </a:r>
                      <a:r>
                        <a:rPr lang="it-IT" sz="1100" baseline="0" dirty="0" smtClean="0"/>
                        <a:t> </a:t>
                      </a:r>
                      <a:r>
                        <a:rPr lang="it-IT" sz="1100" baseline="0" dirty="0" err="1" smtClean="0"/>
                        <a:t>applied</a:t>
                      </a:r>
                      <a:endParaRPr lang="it-IT" sz="11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CC"/>
                    </a:solidFill>
                  </a:tcPr>
                </a:tc>
                <a:tc hMerge="1">
                  <a:txBody>
                    <a:bodyPr/>
                    <a:lstStyle/>
                    <a:p>
                      <a:pPr algn="ctr"/>
                      <a:endParaRPr lang="it-IT" dirty="0"/>
                    </a:p>
                  </a:txBody>
                  <a:tcPr anchor="ctr"/>
                </a:tc>
                <a:tc gridSpan="2">
                  <a:txBody>
                    <a:bodyPr/>
                    <a:lstStyle/>
                    <a:p>
                      <a:pPr algn="ctr"/>
                      <a:r>
                        <a:rPr lang="it-IT" sz="1200" dirty="0" smtClean="0"/>
                        <a:t>CLP</a:t>
                      </a:r>
                    </a:p>
                    <a:p>
                      <a:pPr algn="ctr"/>
                      <a:r>
                        <a:rPr lang="it-IT" sz="1050" dirty="0" err="1" smtClean="0"/>
                        <a:t>possible</a:t>
                      </a:r>
                      <a:r>
                        <a:rPr lang="it-IT" sz="1050" baseline="0" dirty="0" smtClean="0"/>
                        <a:t> DSD</a:t>
                      </a:r>
                    </a:p>
                    <a:p>
                      <a:pPr algn="ctr"/>
                      <a:r>
                        <a:rPr lang="it-IT" sz="1050" baseline="0" dirty="0" smtClean="0"/>
                        <a:t>(</a:t>
                      </a:r>
                      <a:r>
                        <a:rPr lang="it-IT" sz="1050" dirty="0" smtClean="0"/>
                        <a:t>1/12/2012)</a:t>
                      </a:r>
                      <a:r>
                        <a:rPr lang="it-IT" sz="1050" baseline="0" dirty="0" smtClean="0"/>
                        <a:t> </a:t>
                      </a:r>
                    </a:p>
                    <a:p>
                      <a:pPr algn="ctr"/>
                      <a:r>
                        <a:rPr lang="it-IT" sz="1050" baseline="0" dirty="0" err="1" smtClean="0"/>
                        <a:t>substances</a:t>
                      </a:r>
                      <a:r>
                        <a:rPr lang="it-IT" sz="1050" baseline="0" dirty="0" smtClean="0"/>
                        <a:t> put on market </a:t>
                      </a:r>
                      <a:r>
                        <a:rPr lang="it-IT" sz="1050" baseline="0" dirty="0" err="1" smtClean="0"/>
                        <a:t>before</a:t>
                      </a:r>
                      <a:r>
                        <a:rPr lang="it-IT" sz="1050" baseline="0" dirty="0" smtClean="0"/>
                        <a:t> 1/12/2010</a:t>
                      </a:r>
                      <a:endParaRPr lang="it-IT"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solidFill>
                  </a:tcPr>
                </a:tc>
                <a:tc hMerge="1">
                  <a:txBody>
                    <a:bodyPr/>
                    <a:lstStyle/>
                    <a:p>
                      <a:pPr algn="ctr"/>
                      <a:endParaRPr lang="it-IT" dirty="0"/>
                    </a:p>
                  </a:txBody>
                  <a:tcPr anchor="ctr"/>
                </a:tc>
                <a:tc gridSpan="8">
                  <a:txBody>
                    <a:bodyPr/>
                    <a:lstStyle/>
                    <a:p>
                      <a:pPr algn="ctr"/>
                      <a:r>
                        <a:rPr lang="it-IT" sz="1200" dirty="0" smtClean="0"/>
                        <a:t>CLP</a:t>
                      </a:r>
                      <a:endParaRPr lang="it-IT"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pPr algn="ctr"/>
                      <a:endParaRPr lang="it-IT" dirty="0"/>
                    </a:p>
                  </a:txBody>
                  <a:tcPr anchor="ctr"/>
                </a:tc>
                <a:tc hMerge="1">
                  <a:txBody>
                    <a:bodyPr/>
                    <a:lstStyle/>
                    <a:p>
                      <a:pPr algn="ctr"/>
                      <a:endParaRPr lang="it-IT" dirty="0"/>
                    </a:p>
                  </a:txBody>
                  <a:tcPr anchor="ctr"/>
                </a:tc>
                <a:tc hMerge="1">
                  <a:txBody>
                    <a:bodyPr/>
                    <a:lstStyle/>
                    <a:p>
                      <a:pPr algn="ctr"/>
                      <a:endParaRPr lang="it-IT" dirty="0"/>
                    </a:p>
                  </a:txBody>
                  <a:tcPr anchor="ctr"/>
                </a:tc>
                <a:tc hMerge="1">
                  <a:txBody>
                    <a:bodyPr/>
                    <a:lstStyle/>
                    <a:p>
                      <a:pPr algn="ctr"/>
                      <a:endParaRPr lang="it-IT" dirty="0"/>
                    </a:p>
                  </a:txBody>
                  <a:tcPr anchor="ctr"/>
                </a:tc>
                <a:tc hMerge="1">
                  <a:txBody>
                    <a:bodyPr/>
                    <a:lstStyle/>
                    <a:p>
                      <a:pPr algn="ctr"/>
                      <a:endParaRPr lang="it-IT"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it-IT"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it-IT"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49358">
                <a:tc vMerge="1">
                  <a:txBody>
                    <a:bodyPr/>
                    <a:lstStyle/>
                    <a:p>
                      <a:endParaRPr lang="it-IT" dirty="0"/>
                    </a:p>
                  </a:txBody>
                  <a:tcPr/>
                </a:tc>
                <a:tc>
                  <a:txBody>
                    <a:bodyPr/>
                    <a:lstStyle/>
                    <a:p>
                      <a:pPr algn="ctr"/>
                      <a:r>
                        <a:rPr lang="it-IT" sz="1200" dirty="0" smtClean="0"/>
                        <a:t>Packaging</a:t>
                      </a:r>
                      <a:endParaRPr lang="it-IT"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gridSpan="2">
                  <a:txBody>
                    <a:bodyPr/>
                    <a:lstStyle/>
                    <a:p>
                      <a:pPr algn="ctr"/>
                      <a:r>
                        <a:rPr lang="it-IT" sz="1200" baseline="0" dirty="0" smtClean="0"/>
                        <a:t>(1/12/2010)</a:t>
                      </a:r>
                    </a:p>
                    <a:p>
                      <a:pPr algn="ctr"/>
                      <a:r>
                        <a:rPr lang="it-IT" sz="1200" baseline="0" dirty="0" smtClean="0"/>
                        <a:t>DSD</a:t>
                      </a:r>
                    </a:p>
                    <a:p>
                      <a:pPr algn="ctr"/>
                      <a:r>
                        <a:rPr lang="it-IT" sz="1100" baseline="0" dirty="0" smtClean="0"/>
                        <a:t>CLP optional </a:t>
                      </a:r>
                      <a:r>
                        <a:rPr lang="it-IT" sz="1100" baseline="0" dirty="0" err="1" smtClean="0"/>
                        <a:t>but</a:t>
                      </a:r>
                      <a:r>
                        <a:rPr lang="it-IT" sz="1100" baseline="0" dirty="0" smtClean="0"/>
                        <a:t> </a:t>
                      </a:r>
                      <a:r>
                        <a:rPr lang="it-IT" sz="1100" baseline="0" dirty="0" err="1" smtClean="0"/>
                        <a:t>exclusive</a:t>
                      </a:r>
                      <a:r>
                        <a:rPr lang="it-IT" sz="1100" baseline="0" dirty="0" smtClean="0"/>
                        <a:t> </a:t>
                      </a:r>
                      <a:r>
                        <a:rPr lang="it-IT" sz="1100" baseline="0" dirty="0" err="1" smtClean="0"/>
                        <a:t>if</a:t>
                      </a:r>
                      <a:r>
                        <a:rPr lang="it-IT" sz="1100" baseline="0" dirty="0" smtClean="0"/>
                        <a:t> </a:t>
                      </a:r>
                      <a:r>
                        <a:rPr lang="it-IT" sz="1100" baseline="0" dirty="0" err="1" smtClean="0"/>
                        <a:t>applied</a:t>
                      </a:r>
                      <a:endParaRPr lang="it-IT" sz="11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66CC"/>
                    </a:solidFill>
                  </a:tcPr>
                </a:tc>
                <a:tc hMerge="1">
                  <a:txBody>
                    <a:bodyPr/>
                    <a:lstStyle/>
                    <a:p>
                      <a:pPr algn="ctr"/>
                      <a:endParaRPr lang="it-IT" dirty="0"/>
                    </a:p>
                  </a:txBody>
                  <a:tcPr anchor="ctr"/>
                </a:tc>
                <a:tc gridSpan="2">
                  <a:txBody>
                    <a:bodyPr/>
                    <a:lstStyle/>
                    <a:p>
                      <a:pPr algn="ctr"/>
                      <a:r>
                        <a:rPr lang="it-IT" sz="1200" dirty="0" smtClean="0"/>
                        <a:t>CLP</a:t>
                      </a:r>
                    </a:p>
                    <a:p>
                      <a:pPr algn="ctr"/>
                      <a:r>
                        <a:rPr lang="it-IT" sz="1200" dirty="0" err="1" smtClean="0"/>
                        <a:t>possible</a:t>
                      </a:r>
                      <a:r>
                        <a:rPr lang="it-IT" sz="1200" baseline="0" dirty="0" smtClean="0"/>
                        <a:t> DSD</a:t>
                      </a:r>
                    </a:p>
                    <a:p>
                      <a:pPr algn="ctr"/>
                      <a:r>
                        <a:rPr lang="it-IT" sz="1200" baseline="0" dirty="0" smtClean="0"/>
                        <a:t>(</a:t>
                      </a:r>
                      <a:r>
                        <a:rPr lang="it-IT" sz="1200" dirty="0" smtClean="0"/>
                        <a:t>1/12/2012)</a:t>
                      </a:r>
                      <a:r>
                        <a:rPr lang="it-IT" sz="1200" baseline="0" dirty="0" smtClean="0"/>
                        <a:t> </a:t>
                      </a:r>
                    </a:p>
                    <a:p>
                      <a:pPr algn="ctr"/>
                      <a:r>
                        <a:rPr lang="it-IT" sz="1200" baseline="0" dirty="0" err="1" smtClean="0"/>
                        <a:t>substances</a:t>
                      </a:r>
                      <a:r>
                        <a:rPr lang="it-IT" sz="1200" baseline="0" dirty="0" smtClean="0"/>
                        <a:t> put on market </a:t>
                      </a:r>
                      <a:r>
                        <a:rPr lang="it-IT" sz="1200" baseline="0" dirty="0" err="1" smtClean="0"/>
                        <a:t>before</a:t>
                      </a:r>
                      <a:r>
                        <a:rPr lang="it-IT" sz="1200" baseline="0" dirty="0" smtClean="0"/>
                        <a:t> 1/12/2010</a:t>
                      </a:r>
                      <a:endParaRPr lang="it-IT"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999FF"/>
                    </a:solidFill>
                  </a:tcPr>
                </a:tc>
                <a:tc hMerge="1">
                  <a:txBody>
                    <a:bodyPr/>
                    <a:lstStyle/>
                    <a:p>
                      <a:pPr algn="ctr"/>
                      <a:endParaRPr lang="it-IT" dirty="0"/>
                    </a:p>
                  </a:txBody>
                  <a:tcPr anchor="ctr"/>
                </a:tc>
                <a:tc gridSpan="8">
                  <a:txBody>
                    <a:bodyPr/>
                    <a:lstStyle/>
                    <a:p>
                      <a:pPr algn="ctr"/>
                      <a:r>
                        <a:rPr lang="it-IT" sz="1200" dirty="0" smtClean="0"/>
                        <a:t>CLP</a:t>
                      </a:r>
                      <a:endParaRPr lang="it-IT"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pPr algn="ctr"/>
                      <a:endParaRPr lang="it-IT" dirty="0"/>
                    </a:p>
                  </a:txBody>
                  <a:tcPr anchor="ctr"/>
                </a:tc>
                <a:tc hMerge="1">
                  <a:txBody>
                    <a:bodyPr/>
                    <a:lstStyle/>
                    <a:p>
                      <a:pPr algn="ctr"/>
                      <a:endParaRPr lang="it-IT" dirty="0"/>
                    </a:p>
                  </a:txBody>
                  <a:tcPr anchor="ctr"/>
                </a:tc>
                <a:tc hMerge="1">
                  <a:txBody>
                    <a:bodyPr/>
                    <a:lstStyle/>
                    <a:p>
                      <a:pPr algn="ctr"/>
                      <a:endParaRPr lang="it-IT" dirty="0"/>
                    </a:p>
                  </a:txBody>
                  <a:tcPr anchor="ctr"/>
                </a:tc>
                <a:tc hMerge="1">
                  <a:txBody>
                    <a:bodyPr/>
                    <a:lstStyle/>
                    <a:p>
                      <a:pPr algn="ctr"/>
                      <a:endParaRPr lang="it-IT" dirty="0"/>
                    </a:p>
                  </a:txBody>
                  <a:tcPr anchor="ctr"/>
                </a:tc>
                <a:tc hMerge="1">
                  <a:txBody>
                    <a:bodyPr/>
                    <a:lstStyle/>
                    <a:p>
                      <a:pPr algn="ctr"/>
                      <a:endParaRPr lang="it-IT"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it-IT"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it-IT"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3051">
                <a:tc rowSpan="3">
                  <a:txBody>
                    <a:bodyPr/>
                    <a:lstStyle/>
                    <a:p>
                      <a:pPr algn="ctr"/>
                      <a:r>
                        <a:rPr lang="it-IT" dirty="0" err="1" smtClean="0"/>
                        <a:t>Mixture</a:t>
                      </a:r>
                      <a:endParaRPr lang="it-IT" dirty="0"/>
                    </a:p>
                  </a:txBody>
                  <a:tcPr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it-IT" sz="1200" dirty="0" err="1" smtClean="0"/>
                        <a:t>Classification</a:t>
                      </a:r>
                      <a:endParaRPr lang="it-IT"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gridSpan="7">
                  <a:txBody>
                    <a:bodyPr/>
                    <a:lstStyle/>
                    <a:p>
                      <a:pPr algn="ctr"/>
                      <a:r>
                        <a:rPr lang="it-IT" sz="1100" dirty="0" smtClean="0"/>
                        <a:t>DPD</a:t>
                      </a:r>
                    </a:p>
                    <a:p>
                      <a:pPr algn="ctr"/>
                      <a:r>
                        <a:rPr lang="it-IT" sz="1100" dirty="0" smtClean="0"/>
                        <a:t>CLP optional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CC"/>
                    </a:solidFill>
                  </a:tcPr>
                </a:tc>
                <a:tc hMerge="1">
                  <a:txBody>
                    <a:bodyPr/>
                    <a:lstStyle/>
                    <a:p>
                      <a:pPr algn="ctr"/>
                      <a:endParaRPr lang="it-IT" dirty="0"/>
                    </a:p>
                  </a:txBody>
                  <a:tcPr anchor="ctr"/>
                </a:tc>
                <a:tc hMerge="1">
                  <a:txBody>
                    <a:bodyPr/>
                    <a:lstStyle/>
                    <a:p>
                      <a:pPr algn="ctr"/>
                      <a:endParaRPr lang="it-IT" dirty="0"/>
                    </a:p>
                  </a:txBody>
                  <a:tcPr anchor="ctr"/>
                </a:tc>
                <a:tc hMerge="1">
                  <a:txBody>
                    <a:bodyPr/>
                    <a:lstStyle/>
                    <a:p>
                      <a:pPr algn="ctr"/>
                      <a:endParaRPr lang="it-IT" dirty="0"/>
                    </a:p>
                  </a:txBody>
                  <a:tcPr anchor="ctr"/>
                </a:tc>
                <a:tc hMerge="1">
                  <a:txBody>
                    <a:bodyPr/>
                    <a:lstStyle/>
                    <a:p>
                      <a:pPr algn="ctr"/>
                      <a:endParaRPr lang="it-IT" dirty="0"/>
                    </a:p>
                  </a:txBody>
                  <a:tcPr anchor="ctr"/>
                </a:tc>
                <a:tc hMerge="1">
                  <a:txBody>
                    <a:bodyPr/>
                    <a:lstStyle/>
                    <a:p>
                      <a:pPr algn="ctr"/>
                      <a:endParaRPr lang="it-IT" dirty="0"/>
                    </a:p>
                  </a:txBody>
                  <a:tcPr anchor="ctr"/>
                </a:tc>
                <a:tc hMerge="1">
                  <a:txBody>
                    <a:bodyPr/>
                    <a:lstStyle/>
                    <a:p>
                      <a:pPr algn="ctr"/>
                      <a:endParaRPr lang="it-IT" dirty="0"/>
                    </a:p>
                  </a:txBody>
                  <a:tcPr anchor="ctr"/>
                </a:tc>
                <a:tc gridSpan="5">
                  <a:txBody>
                    <a:bodyPr/>
                    <a:lstStyle/>
                    <a:p>
                      <a:pPr algn="ctr"/>
                      <a:r>
                        <a:rPr lang="it-IT" sz="1050" dirty="0" smtClean="0"/>
                        <a:t>CLP</a:t>
                      </a:r>
                      <a:endParaRPr lang="it-IT"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pPr algn="ctr"/>
                      <a:endParaRPr lang="it-IT"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it-IT"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it-IT"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it-IT"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49358">
                <a:tc vMerge="1">
                  <a:txBody>
                    <a:bodyPr/>
                    <a:lstStyle/>
                    <a:p>
                      <a:endParaRPr lang="it-IT"/>
                    </a:p>
                  </a:txBody>
                  <a:tcPr/>
                </a:tc>
                <a:tc>
                  <a:txBody>
                    <a:bodyPr/>
                    <a:lstStyle/>
                    <a:p>
                      <a:pPr algn="ctr"/>
                      <a:r>
                        <a:rPr lang="it-IT" sz="1200" dirty="0" err="1" smtClean="0"/>
                        <a:t>Labelling</a:t>
                      </a:r>
                      <a:endParaRPr lang="it-IT"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gridSpan="7">
                  <a:txBody>
                    <a:bodyPr/>
                    <a:lstStyle/>
                    <a:p>
                      <a:pPr algn="ctr"/>
                      <a:r>
                        <a:rPr lang="it-IT" sz="1200" baseline="0" dirty="0" smtClean="0"/>
                        <a:t>DPD</a:t>
                      </a:r>
                    </a:p>
                    <a:p>
                      <a:pPr algn="ctr"/>
                      <a:r>
                        <a:rPr lang="it-IT" sz="1100" baseline="0" dirty="0" smtClean="0"/>
                        <a:t>CLP optional </a:t>
                      </a:r>
                      <a:r>
                        <a:rPr lang="it-IT" sz="1100" baseline="0" dirty="0" err="1" smtClean="0"/>
                        <a:t>but</a:t>
                      </a:r>
                      <a:r>
                        <a:rPr lang="it-IT" sz="1100" baseline="0" dirty="0" smtClean="0"/>
                        <a:t> </a:t>
                      </a:r>
                      <a:r>
                        <a:rPr lang="it-IT" sz="1100" baseline="0" dirty="0" err="1" smtClean="0"/>
                        <a:t>exclusive</a:t>
                      </a:r>
                      <a:r>
                        <a:rPr lang="it-IT" sz="1100" baseline="0" dirty="0" smtClean="0"/>
                        <a:t> </a:t>
                      </a:r>
                      <a:r>
                        <a:rPr lang="it-IT" sz="1100" baseline="0" dirty="0" err="1" smtClean="0"/>
                        <a:t>if</a:t>
                      </a:r>
                      <a:r>
                        <a:rPr lang="it-IT" sz="1100" baseline="0" dirty="0" smtClean="0"/>
                        <a:t> </a:t>
                      </a:r>
                      <a:r>
                        <a:rPr lang="it-IT" sz="1100" baseline="0" dirty="0" err="1" smtClean="0"/>
                        <a:t>applied</a:t>
                      </a:r>
                      <a:endParaRPr lang="it-IT" sz="1100" dirty="0" smtClean="0"/>
                    </a:p>
                    <a:p>
                      <a:pPr algn="ctr"/>
                      <a:endParaRPr lang="it-IT"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CC"/>
                    </a:solidFill>
                  </a:tcPr>
                </a:tc>
                <a:tc hMerge="1">
                  <a:txBody>
                    <a:bodyPr/>
                    <a:lstStyle/>
                    <a:p>
                      <a:pPr algn="ctr"/>
                      <a:endParaRPr lang="it-IT" dirty="0"/>
                    </a:p>
                  </a:txBody>
                  <a:tcPr anchor="ctr"/>
                </a:tc>
                <a:tc hMerge="1">
                  <a:txBody>
                    <a:bodyPr/>
                    <a:lstStyle/>
                    <a:p>
                      <a:pPr algn="ctr"/>
                      <a:endParaRPr lang="it-IT" dirty="0"/>
                    </a:p>
                  </a:txBody>
                  <a:tcPr anchor="ctr"/>
                </a:tc>
                <a:tc hMerge="1">
                  <a:txBody>
                    <a:bodyPr/>
                    <a:lstStyle/>
                    <a:p>
                      <a:pPr algn="ctr"/>
                      <a:endParaRPr lang="it-IT" dirty="0"/>
                    </a:p>
                  </a:txBody>
                  <a:tcPr anchor="ctr"/>
                </a:tc>
                <a:tc hMerge="1">
                  <a:txBody>
                    <a:bodyPr/>
                    <a:lstStyle/>
                    <a:p>
                      <a:pPr algn="ctr"/>
                      <a:endParaRPr lang="it-IT" dirty="0"/>
                    </a:p>
                  </a:txBody>
                  <a:tcPr anchor="ctr"/>
                </a:tc>
                <a:tc hMerge="1">
                  <a:txBody>
                    <a:bodyPr/>
                    <a:lstStyle/>
                    <a:p>
                      <a:pPr algn="ctr"/>
                      <a:endParaRPr lang="it-IT" dirty="0"/>
                    </a:p>
                  </a:txBody>
                  <a:tcPr anchor="ctr"/>
                </a:tc>
                <a:tc hMerge="1">
                  <a:txBody>
                    <a:bodyPr/>
                    <a:lstStyle/>
                    <a:p>
                      <a:pPr algn="ctr"/>
                      <a:endParaRPr lang="it-IT" dirty="0"/>
                    </a:p>
                  </a:txBody>
                  <a:tcPr anchor="ctr"/>
                </a:tc>
                <a:tc gridSpan="3">
                  <a:txBody>
                    <a:bodyPr/>
                    <a:lstStyle/>
                    <a:p>
                      <a:pPr algn="ctr"/>
                      <a:r>
                        <a:rPr lang="it-IT" sz="1200" dirty="0" smtClean="0"/>
                        <a:t>CLP</a:t>
                      </a:r>
                    </a:p>
                    <a:p>
                      <a:pPr algn="ctr"/>
                      <a:r>
                        <a:rPr lang="it-IT" sz="1050" dirty="0" err="1" smtClean="0"/>
                        <a:t>possible</a:t>
                      </a:r>
                      <a:r>
                        <a:rPr lang="it-IT" sz="1050" baseline="0" dirty="0" smtClean="0"/>
                        <a:t> DPD</a:t>
                      </a:r>
                    </a:p>
                    <a:p>
                      <a:pPr algn="ctr"/>
                      <a:r>
                        <a:rPr lang="it-IT" sz="1050" baseline="0" dirty="0" smtClean="0"/>
                        <a:t>(</a:t>
                      </a:r>
                      <a:r>
                        <a:rPr lang="it-IT" sz="1050" dirty="0" smtClean="0"/>
                        <a:t>1/06/2017)</a:t>
                      </a:r>
                      <a:r>
                        <a:rPr lang="it-IT" sz="1050" baseline="0" dirty="0" smtClean="0"/>
                        <a:t> </a:t>
                      </a:r>
                    </a:p>
                    <a:p>
                      <a:pPr algn="ctr"/>
                      <a:r>
                        <a:rPr lang="it-IT" sz="1050" baseline="0" dirty="0" err="1" smtClean="0"/>
                        <a:t>Substances</a:t>
                      </a:r>
                      <a:r>
                        <a:rPr lang="it-IT" sz="1050" baseline="0" dirty="0" smtClean="0"/>
                        <a:t> </a:t>
                      </a:r>
                      <a:r>
                        <a:rPr lang="it-IT" sz="1050" baseline="0" dirty="0" err="1" smtClean="0"/>
                        <a:t>puty</a:t>
                      </a:r>
                      <a:r>
                        <a:rPr lang="it-IT" sz="1050" baseline="0" dirty="0" smtClean="0"/>
                        <a:t> on market before1/12/2015</a:t>
                      </a:r>
                      <a:endParaRPr lang="it-IT" sz="105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solidFill>
                  </a:tcPr>
                </a:tc>
                <a:tc hMerge="1">
                  <a:txBody>
                    <a:bodyPr/>
                    <a:lstStyle/>
                    <a:p>
                      <a:pPr algn="ctr"/>
                      <a:endParaRPr lang="it-IT"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it-IT"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it-IT" sz="1200" dirty="0" smtClean="0"/>
                        <a:t>CLP</a:t>
                      </a:r>
                      <a:endParaRPr lang="it-IT"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it-IT"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49358">
                <a:tc vMerge="1">
                  <a:txBody>
                    <a:bodyPr/>
                    <a:lstStyle/>
                    <a:p>
                      <a:endParaRPr lang="it-IT" dirty="0"/>
                    </a:p>
                  </a:txBody>
                  <a:tcPr/>
                </a:tc>
                <a:tc>
                  <a:txBody>
                    <a:bodyPr/>
                    <a:lstStyle/>
                    <a:p>
                      <a:pPr algn="ctr"/>
                      <a:r>
                        <a:rPr lang="it-IT" sz="1200" dirty="0" smtClean="0"/>
                        <a:t>Packaging</a:t>
                      </a:r>
                      <a:endParaRPr lang="it-IT"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gridSpan="7">
                  <a:txBody>
                    <a:bodyPr/>
                    <a:lstStyle/>
                    <a:p>
                      <a:pPr algn="ctr"/>
                      <a:r>
                        <a:rPr lang="it-IT" sz="1200" baseline="0" dirty="0" smtClean="0"/>
                        <a:t>DPD</a:t>
                      </a:r>
                    </a:p>
                    <a:p>
                      <a:pPr algn="ctr"/>
                      <a:r>
                        <a:rPr lang="it-IT" sz="1100" baseline="0" dirty="0" smtClean="0"/>
                        <a:t>CLP optional </a:t>
                      </a:r>
                      <a:r>
                        <a:rPr lang="it-IT" sz="1100" baseline="0" dirty="0" err="1" smtClean="0"/>
                        <a:t>but</a:t>
                      </a:r>
                      <a:r>
                        <a:rPr lang="it-IT" sz="1100" baseline="0" dirty="0" smtClean="0"/>
                        <a:t> </a:t>
                      </a:r>
                      <a:r>
                        <a:rPr lang="it-IT" sz="1100" baseline="0" dirty="0" err="1" smtClean="0"/>
                        <a:t>exclusive</a:t>
                      </a:r>
                      <a:r>
                        <a:rPr lang="it-IT" sz="1100" baseline="0" dirty="0" smtClean="0"/>
                        <a:t> </a:t>
                      </a:r>
                      <a:r>
                        <a:rPr lang="it-IT" sz="1100" baseline="0" dirty="0" err="1" smtClean="0"/>
                        <a:t>if</a:t>
                      </a:r>
                      <a:r>
                        <a:rPr lang="it-IT" sz="1100" baseline="0" dirty="0" smtClean="0"/>
                        <a:t> </a:t>
                      </a:r>
                      <a:r>
                        <a:rPr lang="it-IT" sz="1100" baseline="0" dirty="0" err="1" smtClean="0"/>
                        <a:t>applied</a:t>
                      </a:r>
                      <a:endParaRPr lang="it-IT" sz="11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CC"/>
                    </a:solidFill>
                  </a:tcPr>
                </a:tc>
                <a:tc hMerge="1">
                  <a:txBody>
                    <a:bodyPr/>
                    <a:lstStyle/>
                    <a:p>
                      <a:pPr algn="ctr"/>
                      <a:endParaRPr lang="it-IT"/>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it-IT"/>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it-IT"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it-IT"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it-IT"/>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it-IT"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it-IT" sz="1200" dirty="0" smtClean="0"/>
                        <a:t>CLP</a:t>
                      </a:r>
                    </a:p>
                    <a:p>
                      <a:pPr algn="ctr"/>
                      <a:r>
                        <a:rPr lang="it-IT" sz="1050" dirty="0" err="1" smtClean="0"/>
                        <a:t>possible</a:t>
                      </a:r>
                      <a:r>
                        <a:rPr lang="it-IT" sz="1050" baseline="0" dirty="0" smtClean="0"/>
                        <a:t> DPP</a:t>
                      </a:r>
                    </a:p>
                    <a:p>
                      <a:pPr algn="ctr"/>
                      <a:r>
                        <a:rPr lang="it-IT" sz="1050" baseline="0" dirty="0" smtClean="0"/>
                        <a:t>(</a:t>
                      </a:r>
                      <a:r>
                        <a:rPr lang="it-IT" sz="1050" dirty="0" smtClean="0"/>
                        <a:t>1/06/2017)</a:t>
                      </a:r>
                      <a:r>
                        <a:rPr lang="it-IT" sz="1050" baseline="0" dirty="0" smtClean="0"/>
                        <a:t> </a:t>
                      </a:r>
                    </a:p>
                    <a:p>
                      <a:pPr algn="ctr"/>
                      <a:r>
                        <a:rPr lang="it-IT" sz="1050" baseline="0" dirty="0" err="1" smtClean="0"/>
                        <a:t>Substances</a:t>
                      </a:r>
                      <a:r>
                        <a:rPr lang="it-IT" sz="1050" baseline="0" dirty="0" smtClean="0"/>
                        <a:t> put on </a:t>
                      </a:r>
                      <a:r>
                        <a:rPr lang="it-IT" sz="1050" baseline="0" dirty="0" err="1" smtClean="0"/>
                        <a:t>merket</a:t>
                      </a:r>
                      <a:r>
                        <a:rPr lang="it-IT" sz="1050" baseline="0" dirty="0" smtClean="0"/>
                        <a:t> before1/12/2015</a:t>
                      </a:r>
                      <a:endParaRPr lang="it-IT" sz="105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solidFill>
                  </a:tcPr>
                </a:tc>
                <a:tc hMerge="1">
                  <a:txBody>
                    <a:bodyPr/>
                    <a:lstStyle/>
                    <a:p>
                      <a:pPr algn="ctr"/>
                      <a:endParaRPr lang="it-IT"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it-IT"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it-IT" sz="1200" dirty="0" smtClean="0"/>
                        <a:t>CLP</a:t>
                      </a:r>
                      <a:endParaRPr lang="it-IT"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pPr algn="ctr"/>
                      <a:endParaRPr lang="it-IT"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p:nvPr>
        </p:nvSpPr>
        <p:spPr/>
        <p:txBody>
          <a:bodyPr/>
          <a:lstStyle/>
          <a:p>
            <a:r>
              <a:rPr lang="it-IT" dirty="0" smtClean="0"/>
              <a:t>CLP and DSD/DPD</a:t>
            </a:r>
            <a:br>
              <a:rPr lang="it-IT" dirty="0" smtClean="0"/>
            </a:br>
            <a:r>
              <a:rPr lang="it-IT" sz="4000" dirty="0" err="1" smtClean="0"/>
              <a:t>differences</a:t>
            </a:r>
            <a:r>
              <a:rPr lang="it-IT" sz="4000" dirty="0" smtClean="0"/>
              <a:t> and </a:t>
            </a:r>
            <a:r>
              <a:rPr lang="it-IT" sz="4000" dirty="0" err="1" smtClean="0"/>
              <a:t>terminology</a:t>
            </a:r>
            <a:endParaRPr lang="it-IT" dirty="0" smtClean="0"/>
          </a:p>
        </p:txBody>
      </p:sp>
      <p:graphicFrame>
        <p:nvGraphicFramePr>
          <p:cNvPr id="4" name="Segnaposto contenuto 3"/>
          <p:cNvGraphicFramePr>
            <a:graphicFrameLocks noGrp="1"/>
          </p:cNvGraphicFramePr>
          <p:nvPr>
            <p:ph idx="1"/>
          </p:nvPr>
        </p:nvGraphicFramePr>
        <p:xfrm>
          <a:off x="538286" y="2268373"/>
          <a:ext cx="9326562" cy="4175760"/>
        </p:xfrm>
        <a:graphic>
          <a:graphicData uri="http://schemas.openxmlformats.org/drawingml/2006/table">
            <a:tbl>
              <a:tblPr firstRow="1" bandRow="1">
                <a:tableStyleId>{5C22544A-7EE6-4342-B048-85BDC9FD1C3A}</a:tableStyleId>
              </a:tblPr>
              <a:tblGrid>
                <a:gridCol w="4663281"/>
                <a:gridCol w="4663281"/>
              </a:tblGrid>
              <a:tr h="876089">
                <a:tc>
                  <a:txBody>
                    <a:bodyPr/>
                    <a:lstStyle/>
                    <a:p>
                      <a:pPr marL="0" algn="ctr" defTabSz="914400" rtl="0" eaLnBrk="1" latinLnBrk="0" hangingPunct="1"/>
                      <a:r>
                        <a:rPr lang="it-IT" sz="3200" kern="1200" dirty="0" smtClean="0">
                          <a:solidFill>
                            <a:srgbClr val="000000"/>
                          </a:solidFill>
                          <a:latin typeface="+mn-lt"/>
                          <a:ea typeface="+mn-ea"/>
                          <a:cs typeface="+mn-cs"/>
                        </a:rPr>
                        <a:t>DSD/DPD</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it-IT" sz="3200" kern="1200" dirty="0" smtClean="0">
                          <a:solidFill>
                            <a:srgbClr val="000000"/>
                          </a:solidFill>
                          <a:latin typeface="+mn-lt"/>
                          <a:ea typeface="+mn-ea"/>
                          <a:cs typeface="+mn-cs"/>
                        </a:rPr>
                        <a:t>CLP</a:t>
                      </a:r>
                    </a:p>
                    <a:p>
                      <a:pPr marL="0" algn="ctr" defTabSz="914400" rtl="0" eaLnBrk="1" latinLnBrk="0" hangingPunct="1"/>
                      <a:r>
                        <a:rPr lang="it-IT" sz="2000" kern="1200" dirty="0" smtClean="0">
                          <a:solidFill>
                            <a:srgbClr val="000000"/>
                          </a:solidFill>
                          <a:latin typeface="+mn-lt"/>
                          <a:ea typeface="+mn-ea"/>
                          <a:cs typeface="+mn-cs"/>
                        </a:rPr>
                        <a:t>GHS </a:t>
                      </a:r>
                      <a:r>
                        <a:rPr lang="it-IT" sz="2000" kern="1200" dirty="0" err="1" smtClean="0">
                          <a:solidFill>
                            <a:srgbClr val="000000"/>
                          </a:solidFill>
                          <a:latin typeface="+mn-lt"/>
                          <a:ea typeface="+mn-ea"/>
                          <a:cs typeface="+mn-cs"/>
                        </a:rPr>
                        <a:t>terminology</a:t>
                      </a:r>
                      <a:endParaRPr lang="it-IT" sz="2000" kern="1200" dirty="0" smtClean="0">
                        <a:solidFill>
                          <a:srgbClr val="000000"/>
                        </a:solidFill>
                        <a:latin typeface="+mn-lt"/>
                        <a:ea typeface="+mn-ea"/>
                        <a:cs typeface="+mn-cs"/>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r>
              <a:tr h="468000">
                <a:tc>
                  <a:txBody>
                    <a:bodyPr/>
                    <a:lstStyle/>
                    <a:p>
                      <a:pPr marL="96838" indent="0" algn="l" defTabSz="914400" rtl="0" eaLnBrk="1" latinLnBrk="0" hangingPunct="1">
                        <a:lnSpc>
                          <a:spcPct val="100000"/>
                        </a:lnSpc>
                        <a:spcAft>
                          <a:spcPts val="1000"/>
                        </a:spcAft>
                      </a:pPr>
                      <a:r>
                        <a:rPr lang="it-IT" sz="3200" kern="1200" dirty="0" err="1" smtClean="0">
                          <a:solidFill>
                            <a:srgbClr val="000000"/>
                          </a:solidFill>
                          <a:latin typeface="+mn-lt"/>
                          <a:ea typeface="+mn-ea"/>
                          <a:cs typeface="+mn-cs"/>
                        </a:rPr>
                        <a:t>preparation</a:t>
                      </a:r>
                      <a:endParaRPr lang="it-IT" sz="3200" kern="1200" dirty="0" smtClean="0">
                        <a:solidFill>
                          <a:srgbClr val="000000"/>
                        </a:solidFill>
                        <a:latin typeface="+mn-lt"/>
                        <a:ea typeface="+mn-ea"/>
                        <a:cs typeface="+mn-cs"/>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96838" indent="0" algn="l" defTabSz="914400" rtl="0" eaLnBrk="1" latinLnBrk="0" hangingPunct="1">
                        <a:lnSpc>
                          <a:spcPct val="100000"/>
                        </a:lnSpc>
                        <a:spcAft>
                          <a:spcPts val="1000"/>
                        </a:spcAft>
                      </a:pPr>
                      <a:r>
                        <a:rPr lang="it-IT" sz="3200" kern="1200" dirty="0" err="1" smtClean="0">
                          <a:solidFill>
                            <a:srgbClr val="000000"/>
                          </a:solidFill>
                          <a:latin typeface="+mn-lt"/>
                          <a:ea typeface="+mn-ea"/>
                          <a:cs typeface="+mn-cs"/>
                        </a:rPr>
                        <a:t>mixture</a:t>
                      </a:r>
                      <a:endParaRPr lang="it-IT" sz="3200" kern="1200" dirty="0" smtClean="0">
                        <a:solidFill>
                          <a:srgbClr val="000000"/>
                        </a:solidFill>
                        <a:latin typeface="+mn-lt"/>
                        <a:ea typeface="+mn-ea"/>
                        <a:cs typeface="+mn-cs"/>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468000">
                <a:tc>
                  <a:txBody>
                    <a:bodyPr/>
                    <a:lstStyle/>
                    <a:p>
                      <a:pPr marL="0" algn="l" defTabSz="914400" rtl="0" eaLnBrk="1" latinLnBrk="0" hangingPunct="1">
                        <a:lnSpc>
                          <a:spcPct val="100000"/>
                        </a:lnSpc>
                      </a:pPr>
                      <a:r>
                        <a:rPr lang="it-IT" sz="3200" kern="1200" dirty="0" err="1" smtClean="0">
                          <a:solidFill>
                            <a:srgbClr val="000000"/>
                          </a:solidFill>
                          <a:latin typeface="+mn-lt"/>
                          <a:ea typeface="+mn-ea"/>
                          <a:cs typeface="+mn-cs"/>
                        </a:rPr>
                        <a:t>dangerous</a:t>
                      </a:r>
                      <a:endParaRPr lang="it-IT" sz="3200" kern="1200" dirty="0" smtClean="0">
                        <a:solidFill>
                          <a:srgbClr val="000000"/>
                        </a:solidFill>
                        <a:latin typeface="+mn-lt"/>
                        <a:ea typeface="+mn-ea"/>
                        <a:cs typeface="+mn-cs"/>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0000"/>
                        </a:lnSpc>
                      </a:pPr>
                      <a:r>
                        <a:rPr lang="it-IT" sz="3200" kern="1200" dirty="0" err="1" smtClean="0">
                          <a:solidFill>
                            <a:srgbClr val="000000"/>
                          </a:solidFill>
                          <a:latin typeface="+mn-lt"/>
                          <a:ea typeface="+mn-ea"/>
                          <a:cs typeface="+mn-cs"/>
                        </a:rPr>
                        <a:t>hazardous</a:t>
                      </a:r>
                      <a:endParaRPr lang="it-IT" sz="3200" kern="1200" dirty="0" smtClean="0">
                        <a:solidFill>
                          <a:srgbClr val="000000"/>
                        </a:solidFill>
                        <a:latin typeface="+mn-lt"/>
                        <a:ea typeface="+mn-ea"/>
                        <a:cs typeface="+mn-cs"/>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468000">
                <a:tc>
                  <a:txBody>
                    <a:bodyPr/>
                    <a:lstStyle/>
                    <a:p>
                      <a:pPr algn="l"/>
                      <a:r>
                        <a:rPr lang="it-IT" sz="3200" kern="1200" dirty="0" err="1" smtClean="0">
                          <a:solidFill>
                            <a:srgbClr val="000000"/>
                          </a:solidFill>
                          <a:latin typeface="+mn-lt"/>
                          <a:ea typeface="+mn-ea"/>
                          <a:cs typeface="+mn-cs"/>
                        </a:rPr>
                        <a:t>danger</a:t>
                      </a:r>
                      <a:r>
                        <a:rPr lang="it-IT" sz="3200" kern="1200" dirty="0" smtClean="0">
                          <a:solidFill>
                            <a:srgbClr val="000000"/>
                          </a:solidFill>
                          <a:latin typeface="+mn-lt"/>
                          <a:ea typeface="+mn-ea"/>
                          <a:cs typeface="+mn-cs"/>
                        </a:rPr>
                        <a:t> </a:t>
                      </a:r>
                      <a:r>
                        <a:rPr lang="it-IT" sz="3200" kern="1200" dirty="0" err="1" smtClean="0">
                          <a:solidFill>
                            <a:srgbClr val="000000"/>
                          </a:solidFill>
                          <a:latin typeface="+mn-lt"/>
                          <a:ea typeface="+mn-ea"/>
                          <a:cs typeface="+mn-cs"/>
                        </a:rPr>
                        <a:t>category</a:t>
                      </a:r>
                      <a:endParaRPr lang="it-IT" sz="32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l"/>
                      <a:r>
                        <a:rPr lang="it-IT" sz="3200" kern="1200" dirty="0" err="1" smtClean="0">
                          <a:solidFill>
                            <a:srgbClr val="000000"/>
                          </a:solidFill>
                          <a:latin typeface="+mn-lt"/>
                          <a:ea typeface="+mn-ea"/>
                          <a:cs typeface="+mn-cs"/>
                        </a:rPr>
                        <a:t>hazard</a:t>
                      </a:r>
                      <a:r>
                        <a:rPr lang="it-IT" sz="3200" kern="1200" dirty="0" smtClean="0">
                          <a:solidFill>
                            <a:srgbClr val="000000"/>
                          </a:solidFill>
                          <a:latin typeface="+mn-lt"/>
                          <a:ea typeface="+mn-ea"/>
                          <a:cs typeface="+mn-cs"/>
                        </a:rPr>
                        <a:t> classe and </a:t>
                      </a:r>
                      <a:r>
                        <a:rPr lang="it-IT" sz="3200" kern="1200" dirty="0" err="1" smtClean="0">
                          <a:solidFill>
                            <a:srgbClr val="000000"/>
                          </a:solidFill>
                          <a:latin typeface="+mn-lt"/>
                          <a:ea typeface="+mn-ea"/>
                          <a:cs typeface="+mn-cs"/>
                        </a:rPr>
                        <a:t>hazard</a:t>
                      </a:r>
                      <a:r>
                        <a:rPr lang="it-IT" sz="3200" kern="1200" dirty="0" smtClean="0">
                          <a:solidFill>
                            <a:srgbClr val="000000"/>
                          </a:solidFill>
                          <a:latin typeface="+mn-lt"/>
                          <a:ea typeface="+mn-ea"/>
                          <a:cs typeface="+mn-cs"/>
                        </a:rPr>
                        <a:t> </a:t>
                      </a:r>
                      <a:r>
                        <a:rPr lang="it-IT" sz="3200" kern="1200" dirty="0" err="1" smtClean="0">
                          <a:solidFill>
                            <a:srgbClr val="000000"/>
                          </a:solidFill>
                          <a:latin typeface="+mn-lt"/>
                          <a:ea typeface="+mn-ea"/>
                          <a:cs typeface="+mn-cs"/>
                        </a:rPr>
                        <a:t>category</a:t>
                      </a:r>
                      <a:endParaRPr lang="it-IT" sz="32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468000">
                <a:tc>
                  <a:txBody>
                    <a:bodyPr/>
                    <a:lstStyle/>
                    <a:p>
                      <a:pPr algn="l"/>
                      <a:r>
                        <a:rPr lang="it-IT" sz="3200" kern="1200" dirty="0" smtClean="0">
                          <a:solidFill>
                            <a:srgbClr val="000000"/>
                          </a:solidFill>
                          <a:latin typeface="+mn-lt"/>
                          <a:ea typeface="+mn-ea"/>
                          <a:cs typeface="+mn-cs"/>
                        </a:rPr>
                        <a:t>nature </a:t>
                      </a:r>
                      <a:r>
                        <a:rPr lang="it-IT" sz="3200" kern="1200" dirty="0" err="1" smtClean="0">
                          <a:solidFill>
                            <a:srgbClr val="000000"/>
                          </a:solidFill>
                          <a:latin typeface="+mn-lt"/>
                          <a:ea typeface="+mn-ea"/>
                          <a:cs typeface="+mn-cs"/>
                        </a:rPr>
                        <a:t>of</a:t>
                      </a:r>
                      <a:r>
                        <a:rPr lang="it-IT" sz="3200" kern="1200" dirty="0" smtClean="0">
                          <a:solidFill>
                            <a:srgbClr val="000000"/>
                          </a:solidFill>
                          <a:latin typeface="+mn-lt"/>
                          <a:ea typeface="+mn-ea"/>
                          <a:cs typeface="+mn-cs"/>
                        </a:rPr>
                        <a:t> </a:t>
                      </a:r>
                      <a:r>
                        <a:rPr lang="it-IT" sz="3200" kern="1200" dirty="0" err="1" smtClean="0">
                          <a:solidFill>
                            <a:srgbClr val="000000"/>
                          </a:solidFill>
                          <a:latin typeface="+mn-lt"/>
                          <a:ea typeface="+mn-ea"/>
                          <a:cs typeface="+mn-cs"/>
                        </a:rPr>
                        <a:t>special</a:t>
                      </a:r>
                      <a:r>
                        <a:rPr lang="it-IT" sz="3200" kern="1200" dirty="0" smtClean="0">
                          <a:solidFill>
                            <a:srgbClr val="000000"/>
                          </a:solidFill>
                          <a:latin typeface="+mn-lt"/>
                          <a:ea typeface="+mn-ea"/>
                          <a:cs typeface="+mn-cs"/>
                        </a:rPr>
                        <a:t> </a:t>
                      </a:r>
                      <a:r>
                        <a:rPr lang="it-IT" sz="3200" kern="1200" dirty="0" err="1" smtClean="0">
                          <a:solidFill>
                            <a:srgbClr val="000000"/>
                          </a:solidFill>
                          <a:latin typeface="+mn-lt"/>
                          <a:ea typeface="+mn-ea"/>
                          <a:cs typeface="+mn-cs"/>
                        </a:rPr>
                        <a:t>risk</a:t>
                      </a:r>
                      <a:endParaRPr lang="it-IT" sz="32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3200" kern="1200" dirty="0" err="1" smtClean="0">
                          <a:solidFill>
                            <a:srgbClr val="000000"/>
                          </a:solidFill>
                          <a:latin typeface="+mn-lt"/>
                          <a:ea typeface="+mn-ea"/>
                          <a:cs typeface="+mn-cs"/>
                        </a:rPr>
                        <a:t>hazard</a:t>
                      </a:r>
                      <a:r>
                        <a:rPr lang="it-IT" sz="3200" kern="1200" dirty="0" smtClean="0">
                          <a:solidFill>
                            <a:srgbClr val="000000"/>
                          </a:solidFill>
                          <a:latin typeface="+mn-lt"/>
                          <a:ea typeface="+mn-ea"/>
                          <a:cs typeface="+mn-cs"/>
                        </a:rPr>
                        <a:t> statement</a:t>
                      </a:r>
                      <a:endParaRPr lang="it-IT" sz="3200" dirty="0" smtClean="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46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3200" kern="1200" dirty="0" err="1" smtClean="0">
                          <a:solidFill>
                            <a:srgbClr val="000000"/>
                          </a:solidFill>
                          <a:latin typeface="+mn-lt"/>
                          <a:ea typeface="+mn-ea"/>
                          <a:cs typeface="+mn-cs"/>
                        </a:rPr>
                        <a:t>safety</a:t>
                      </a:r>
                      <a:r>
                        <a:rPr lang="it-IT" sz="3200" kern="1200" baseline="0" dirty="0" smtClean="0">
                          <a:solidFill>
                            <a:srgbClr val="000000"/>
                          </a:solidFill>
                          <a:latin typeface="+mn-lt"/>
                          <a:ea typeface="+mn-ea"/>
                          <a:cs typeface="+mn-cs"/>
                        </a:rPr>
                        <a:t> </a:t>
                      </a:r>
                      <a:r>
                        <a:rPr lang="it-IT" sz="3200" kern="1200" baseline="0" dirty="0" err="1" smtClean="0">
                          <a:solidFill>
                            <a:srgbClr val="000000"/>
                          </a:solidFill>
                          <a:latin typeface="+mn-lt"/>
                          <a:ea typeface="+mn-ea"/>
                          <a:cs typeface="+mn-cs"/>
                        </a:rPr>
                        <a:t>advice</a:t>
                      </a:r>
                      <a:endParaRPr lang="it-IT" sz="3200" dirty="0" smtClean="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l"/>
                      <a:r>
                        <a:rPr lang="it-IT" sz="3200" kern="1200" dirty="0" err="1" smtClean="0">
                          <a:solidFill>
                            <a:srgbClr val="000000"/>
                          </a:solidFill>
                          <a:latin typeface="+mn-lt"/>
                          <a:ea typeface="+mn-ea"/>
                          <a:cs typeface="+mn-cs"/>
                        </a:rPr>
                        <a:t>precautionary</a:t>
                      </a:r>
                      <a:r>
                        <a:rPr lang="it-IT" sz="3200" kern="1200" dirty="0" smtClean="0">
                          <a:solidFill>
                            <a:srgbClr val="000000"/>
                          </a:solidFill>
                          <a:latin typeface="+mn-lt"/>
                          <a:ea typeface="+mn-ea"/>
                          <a:cs typeface="+mn-cs"/>
                        </a:rPr>
                        <a:t> statement</a:t>
                      </a:r>
                      <a:endParaRPr lang="it-IT" sz="32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p:txBody>
          <a:bodyPr/>
          <a:lstStyle/>
          <a:p>
            <a:r>
              <a:rPr lang="it-IT" dirty="0" smtClean="0"/>
              <a:t>CLP and DSD/DPD </a:t>
            </a:r>
            <a:r>
              <a:rPr lang="it-IT" dirty="0" err="1" smtClean="0"/>
              <a:t>differences</a:t>
            </a:r>
            <a:r>
              <a:rPr lang="it-IT" dirty="0" smtClean="0"/>
              <a:t/>
            </a:r>
            <a:br>
              <a:rPr lang="it-IT" dirty="0" smtClean="0"/>
            </a:br>
            <a:r>
              <a:rPr lang="it-IT" sz="4000" dirty="0" err="1" smtClean="0"/>
              <a:t>Labelling</a:t>
            </a:r>
            <a:endParaRPr lang="it-IT" dirty="0" smtClean="0"/>
          </a:p>
        </p:txBody>
      </p:sp>
      <p:graphicFrame>
        <p:nvGraphicFramePr>
          <p:cNvPr id="4" name="Segnaposto contenuto 3"/>
          <p:cNvGraphicFramePr>
            <a:graphicFrameLocks noGrp="1"/>
          </p:cNvGraphicFramePr>
          <p:nvPr>
            <p:ph idx="1"/>
          </p:nvPr>
        </p:nvGraphicFramePr>
        <p:xfrm>
          <a:off x="754063" y="2101850"/>
          <a:ext cx="8929752" cy="2346960"/>
        </p:xfrm>
        <a:graphic>
          <a:graphicData uri="http://schemas.openxmlformats.org/drawingml/2006/table">
            <a:tbl>
              <a:tblPr firstRow="1" bandRow="1">
                <a:tableStyleId>{5C22544A-7EE6-4342-B048-85BDC9FD1C3A}</a:tableStyleId>
              </a:tblPr>
              <a:tblGrid>
                <a:gridCol w="4464876"/>
                <a:gridCol w="4464876"/>
              </a:tblGrid>
              <a:tr h="876089">
                <a:tc>
                  <a:txBody>
                    <a:bodyPr/>
                    <a:lstStyle/>
                    <a:p>
                      <a:pPr marL="0" algn="ctr" defTabSz="914400" rtl="0" eaLnBrk="1" latinLnBrk="0" hangingPunct="1"/>
                      <a:r>
                        <a:rPr lang="it-IT" sz="3200" kern="1200" dirty="0" smtClean="0">
                          <a:solidFill>
                            <a:srgbClr val="000000"/>
                          </a:solidFill>
                          <a:latin typeface="+mn-lt"/>
                          <a:ea typeface="+mn-ea"/>
                          <a:cs typeface="+mn-cs"/>
                        </a:rPr>
                        <a:t>DSD/DPD</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it-IT" sz="3200" kern="1200" dirty="0" smtClean="0">
                          <a:solidFill>
                            <a:srgbClr val="000000"/>
                          </a:solidFill>
                          <a:latin typeface="+mn-lt"/>
                          <a:ea typeface="+mn-ea"/>
                          <a:cs typeface="+mn-cs"/>
                        </a:rPr>
                        <a:t>CLP</a:t>
                      </a:r>
                    </a:p>
                    <a:p>
                      <a:pPr marL="0" algn="ctr" defTabSz="914400" rtl="0" eaLnBrk="1" latinLnBrk="0" hangingPunct="1"/>
                      <a:r>
                        <a:rPr lang="it-IT" sz="2000" kern="1200" dirty="0" smtClean="0">
                          <a:solidFill>
                            <a:srgbClr val="000000"/>
                          </a:solidFill>
                          <a:latin typeface="+mn-lt"/>
                          <a:ea typeface="+mn-ea"/>
                          <a:cs typeface="+mn-cs"/>
                        </a:rPr>
                        <a:t>Terminologia del GHS dell’ONU</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r>
              <a:tr h="468000">
                <a:tc>
                  <a:txBody>
                    <a:bodyPr/>
                    <a:lstStyle/>
                    <a:p>
                      <a:pPr marL="96838" indent="0">
                        <a:lnSpc>
                          <a:spcPct val="100000"/>
                        </a:lnSpc>
                        <a:spcAft>
                          <a:spcPts val="1000"/>
                        </a:spcAft>
                      </a:pPr>
                      <a:r>
                        <a:rPr lang="it-IT" sz="3200" kern="1200" dirty="0" err="1" smtClean="0">
                          <a:solidFill>
                            <a:srgbClr val="000000"/>
                          </a:solidFill>
                          <a:latin typeface="+mn-lt"/>
                          <a:ea typeface="+mn-ea"/>
                          <a:cs typeface="+mn-cs"/>
                        </a:rPr>
                        <a:t>danger</a:t>
                      </a:r>
                      <a:r>
                        <a:rPr lang="it-IT" sz="3200" kern="1200" dirty="0" smtClean="0">
                          <a:solidFill>
                            <a:srgbClr val="000000"/>
                          </a:solidFill>
                          <a:latin typeface="+mn-lt"/>
                          <a:ea typeface="+mn-ea"/>
                          <a:cs typeface="+mn-cs"/>
                        </a:rPr>
                        <a:t> </a:t>
                      </a:r>
                      <a:r>
                        <a:rPr lang="it-IT" sz="3200" kern="1200" dirty="0" err="1" smtClean="0">
                          <a:solidFill>
                            <a:srgbClr val="000000"/>
                          </a:solidFill>
                          <a:latin typeface="+mn-lt"/>
                          <a:ea typeface="+mn-ea"/>
                          <a:cs typeface="+mn-cs"/>
                        </a:rPr>
                        <a:t>symbol</a:t>
                      </a:r>
                      <a:endParaRPr lang="it-IT" sz="3200" kern="1200" dirty="0" smtClean="0">
                        <a:solidFill>
                          <a:srgbClr val="000000"/>
                        </a:solidFill>
                        <a:latin typeface="+mn-lt"/>
                        <a:ea typeface="+mn-ea"/>
                        <a:cs typeface="+mn-cs"/>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96838" indent="0">
                        <a:lnSpc>
                          <a:spcPct val="100000"/>
                        </a:lnSpc>
                        <a:spcAft>
                          <a:spcPts val="1000"/>
                        </a:spcAft>
                      </a:pPr>
                      <a:r>
                        <a:rPr lang="it-IT" sz="3200" kern="1200" dirty="0" err="1" smtClean="0">
                          <a:solidFill>
                            <a:srgbClr val="000000"/>
                          </a:solidFill>
                          <a:latin typeface="+mn-lt"/>
                          <a:ea typeface="+mn-ea"/>
                          <a:cs typeface="+mn-cs"/>
                        </a:rPr>
                        <a:t>hazard</a:t>
                      </a:r>
                      <a:r>
                        <a:rPr lang="it-IT" sz="3200" kern="1200" dirty="0" smtClean="0">
                          <a:solidFill>
                            <a:srgbClr val="000000"/>
                          </a:solidFill>
                          <a:latin typeface="+mn-lt"/>
                          <a:ea typeface="+mn-ea"/>
                          <a:cs typeface="+mn-cs"/>
                        </a:rPr>
                        <a:t> </a:t>
                      </a:r>
                      <a:r>
                        <a:rPr lang="it-IT" sz="3200" kern="1200" dirty="0" err="1" smtClean="0">
                          <a:solidFill>
                            <a:srgbClr val="000000"/>
                          </a:solidFill>
                          <a:latin typeface="+mn-lt"/>
                          <a:ea typeface="+mn-ea"/>
                          <a:cs typeface="+mn-cs"/>
                        </a:rPr>
                        <a:t>pictogram</a:t>
                      </a:r>
                      <a:r>
                        <a:rPr lang="it-IT" sz="3200" kern="1200" dirty="0" smtClean="0">
                          <a:solidFill>
                            <a:srgbClr val="000000"/>
                          </a:solidFill>
                          <a:latin typeface="+mn-lt"/>
                          <a:ea typeface="+mn-ea"/>
                          <a:cs typeface="+mn-cs"/>
                        </a:rPr>
                        <a:t> </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468000">
                <a:tc>
                  <a:txBody>
                    <a:bodyPr/>
                    <a:lstStyle/>
                    <a:p>
                      <a:pPr marL="96838" indent="0">
                        <a:lnSpc>
                          <a:spcPct val="100000"/>
                        </a:lnSpc>
                        <a:spcAft>
                          <a:spcPts val="1000"/>
                        </a:spcAft>
                      </a:pPr>
                      <a:r>
                        <a:rPr lang="it-IT" sz="3200" kern="1200" dirty="0" smtClean="0">
                          <a:solidFill>
                            <a:srgbClr val="000000"/>
                          </a:solidFill>
                          <a:latin typeface="+mn-lt"/>
                          <a:ea typeface="+mn-ea"/>
                          <a:cs typeface="+mn-cs"/>
                        </a:rPr>
                        <a:t>50 </a:t>
                      </a:r>
                      <a:r>
                        <a:rPr lang="it-IT" sz="3200" kern="1200" dirty="0" err="1" smtClean="0">
                          <a:solidFill>
                            <a:srgbClr val="000000"/>
                          </a:solidFill>
                          <a:latin typeface="+mn-lt"/>
                          <a:ea typeface="+mn-ea"/>
                          <a:cs typeface="+mn-cs"/>
                        </a:rPr>
                        <a:t>different</a:t>
                      </a:r>
                      <a:r>
                        <a:rPr lang="it-IT" sz="3200" kern="1200" dirty="0" smtClean="0">
                          <a:solidFill>
                            <a:srgbClr val="000000"/>
                          </a:solidFill>
                          <a:latin typeface="+mn-lt"/>
                          <a:ea typeface="+mn-ea"/>
                          <a:cs typeface="+mn-cs"/>
                        </a:rPr>
                        <a:t> nature </a:t>
                      </a:r>
                      <a:r>
                        <a:rPr lang="it-IT" sz="3200" kern="1200" dirty="0" err="1" smtClean="0">
                          <a:solidFill>
                            <a:srgbClr val="000000"/>
                          </a:solidFill>
                          <a:latin typeface="+mn-lt"/>
                          <a:ea typeface="+mn-ea"/>
                          <a:cs typeface="+mn-cs"/>
                        </a:rPr>
                        <a:t>of</a:t>
                      </a:r>
                      <a:r>
                        <a:rPr lang="it-IT" sz="3200" kern="1200" dirty="0" smtClean="0">
                          <a:solidFill>
                            <a:srgbClr val="000000"/>
                          </a:solidFill>
                          <a:latin typeface="+mn-lt"/>
                          <a:ea typeface="+mn-ea"/>
                          <a:cs typeface="+mn-cs"/>
                        </a:rPr>
                        <a:t> </a:t>
                      </a:r>
                      <a:r>
                        <a:rPr lang="it-IT" sz="3200" kern="1200" dirty="0" err="1" smtClean="0">
                          <a:solidFill>
                            <a:srgbClr val="000000"/>
                          </a:solidFill>
                          <a:latin typeface="+mn-lt"/>
                          <a:ea typeface="+mn-ea"/>
                          <a:cs typeface="+mn-cs"/>
                        </a:rPr>
                        <a:t>special</a:t>
                      </a:r>
                      <a:r>
                        <a:rPr lang="it-IT" sz="3200" kern="1200" dirty="0" smtClean="0">
                          <a:solidFill>
                            <a:srgbClr val="000000"/>
                          </a:solidFill>
                          <a:latin typeface="+mn-lt"/>
                          <a:ea typeface="+mn-ea"/>
                          <a:cs typeface="+mn-cs"/>
                        </a:rPr>
                        <a:t> </a:t>
                      </a:r>
                      <a:r>
                        <a:rPr lang="it-IT" sz="3200" kern="1200" dirty="0" err="1" smtClean="0">
                          <a:solidFill>
                            <a:srgbClr val="000000"/>
                          </a:solidFill>
                          <a:latin typeface="+mn-lt"/>
                          <a:ea typeface="+mn-ea"/>
                          <a:cs typeface="+mn-cs"/>
                        </a:rPr>
                        <a:t>risk</a:t>
                      </a:r>
                      <a:r>
                        <a:rPr lang="it-IT" sz="3200" kern="1200" dirty="0" smtClean="0">
                          <a:solidFill>
                            <a:srgbClr val="000000"/>
                          </a:solidFill>
                          <a:latin typeface="+mn-lt"/>
                          <a:ea typeface="+mn-ea"/>
                          <a:cs typeface="+mn-cs"/>
                        </a:rPr>
                        <a:t> </a:t>
                      </a:r>
                      <a:r>
                        <a:rPr lang="it-IT" sz="3200" kern="1200" dirty="0" err="1" smtClean="0">
                          <a:solidFill>
                            <a:srgbClr val="000000"/>
                          </a:solidFill>
                          <a:latin typeface="+mn-lt"/>
                          <a:ea typeface="+mn-ea"/>
                          <a:cs typeface="+mn-cs"/>
                        </a:rPr>
                        <a:t>phrases</a:t>
                      </a:r>
                      <a:endParaRPr lang="it-IT" sz="3200" kern="1200" dirty="0" smtClean="0">
                        <a:solidFill>
                          <a:srgbClr val="000000"/>
                        </a:solidFill>
                        <a:latin typeface="+mn-lt"/>
                        <a:ea typeface="+mn-ea"/>
                        <a:cs typeface="+mn-cs"/>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96838" indent="0">
                        <a:lnSpc>
                          <a:spcPct val="100000"/>
                        </a:lnSpc>
                        <a:spcAft>
                          <a:spcPts val="1000"/>
                        </a:spcAft>
                      </a:pPr>
                      <a:r>
                        <a:rPr lang="it-IT" sz="3200" kern="1200" dirty="0" smtClean="0">
                          <a:solidFill>
                            <a:srgbClr val="000000"/>
                          </a:solidFill>
                          <a:latin typeface="+mn-lt"/>
                          <a:ea typeface="+mn-ea"/>
                          <a:cs typeface="+mn-cs"/>
                        </a:rPr>
                        <a:t>110 </a:t>
                      </a:r>
                      <a:r>
                        <a:rPr lang="it-IT" sz="3200" kern="1200" dirty="0" err="1" smtClean="0">
                          <a:solidFill>
                            <a:srgbClr val="000000"/>
                          </a:solidFill>
                          <a:latin typeface="+mn-lt"/>
                          <a:ea typeface="+mn-ea"/>
                          <a:cs typeface="+mn-cs"/>
                        </a:rPr>
                        <a:t>different</a:t>
                      </a:r>
                      <a:r>
                        <a:rPr lang="it-IT" sz="3200" kern="1200" dirty="0" smtClean="0">
                          <a:solidFill>
                            <a:srgbClr val="000000"/>
                          </a:solidFill>
                          <a:latin typeface="+mn-lt"/>
                          <a:ea typeface="+mn-ea"/>
                          <a:cs typeface="+mn-cs"/>
                        </a:rPr>
                        <a:t> </a:t>
                      </a:r>
                      <a:r>
                        <a:rPr lang="it-IT" sz="3200" kern="1200" dirty="0" err="1" smtClean="0">
                          <a:solidFill>
                            <a:srgbClr val="000000"/>
                          </a:solidFill>
                          <a:latin typeface="+mn-lt"/>
                          <a:ea typeface="+mn-ea"/>
                          <a:cs typeface="+mn-cs"/>
                        </a:rPr>
                        <a:t>hazard</a:t>
                      </a:r>
                      <a:r>
                        <a:rPr lang="it-IT" sz="3200" kern="1200" dirty="0" smtClean="0">
                          <a:solidFill>
                            <a:srgbClr val="000000"/>
                          </a:solidFill>
                          <a:latin typeface="+mn-lt"/>
                          <a:ea typeface="+mn-ea"/>
                          <a:cs typeface="+mn-cs"/>
                        </a:rPr>
                        <a:t> </a:t>
                      </a:r>
                      <a:r>
                        <a:rPr lang="it-IT" sz="3200" kern="1200" dirty="0" err="1" smtClean="0">
                          <a:solidFill>
                            <a:srgbClr val="000000"/>
                          </a:solidFill>
                          <a:latin typeface="+mn-lt"/>
                          <a:ea typeface="+mn-ea"/>
                          <a:cs typeface="+mn-cs"/>
                        </a:rPr>
                        <a:t>statements</a:t>
                      </a:r>
                      <a:endParaRPr lang="it-IT" sz="3200" kern="1200" dirty="0" smtClean="0">
                        <a:solidFill>
                          <a:srgbClr val="000000"/>
                        </a:solidFill>
                        <a:latin typeface="+mn-lt"/>
                        <a:ea typeface="+mn-ea"/>
                        <a:cs typeface="+mn-cs"/>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Hazardous</a:t>
            </a:r>
            <a:r>
              <a:rPr lang="it-IT" dirty="0" smtClean="0"/>
              <a:t> </a:t>
            </a:r>
            <a:r>
              <a:rPr lang="it-IT" dirty="0" err="1" smtClean="0"/>
              <a:t>Substances</a:t>
            </a:r>
            <a:r>
              <a:rPr lang="it-IT" dirty="0" smtClean="0"/>
              <a:t> </a:t>
            </a:r>
            <a:r>
              <a:rPr lang="it-IT" dirty="0" err="1" smtClean="0"/>
              <a:t>Classification</a:t>
            </a:r>
            <a:endParaRPr lang="it-IT" dirty="0"/>
          </a:p>
        </p:txBody>
      </p:sp>
      <p:sp>
        <p:nvSpPr>
          <p:cNvPr id="3" name="Segnaposto contenuto 2"/>
          <p:cNvSpPr>
            <a:spLocks noGrp="1"/>
          </p:cNvSpPr>
          <p:nvPr>
            <p:ph idx="1"/>
          </p:nvPr>
        </p:nvSpPr>
        <p:spPr>
          <a:xfrm>
            <a:off x="741362" y="1979637"/>
            <a:ext cx="9123485" cy="5400599"/>
          </a:xfrm>
        </p:spPr>
        <p:txBody>
          <a:bodyPr>
            <a:normAutofit/>
          </a:bodyPr>
          <a:lstStyle/>
          <a:p>
            <a:pPr>
              <a:lnSpc>
                <a:spcPct val="120000"/>
              </a:lnSpc>
            </a:pPr>
            <a:r>
              <a:rPr lang="it-IT" dirty="0" smtClean="0"/>
              <a:t>The </a:t>
            </a:r>
            <a:r>
              <a:rPr lang="it-IT" dirty="0" err="1" smtClean="0"/>
              <a:t>classification</a:t>
            </a:r>
            <a:r>
              <a:rPr lang="it-IT" dirty="0" smtClean="0"/>
              <a:t> </a:t>
            </a:r>
            <a:r>
              <a:rPr lang="it-IT" dirty="0" err="1" smtClean="0"/>
              <a:t>of</a:t>
            </a:r>
            <a:r>
              <a:rPr lang="it-IT" dirty="0" smtClean="0"/>
              <a:t> a </a:t>
            </a:r>
            <a:r>
              <a:rPr lang="it-IT" dirty="0" err="1" smtClean="0"/>
              <a:t>hazarodus</a:t>
            </a:r>
            <a:r>
              <a:rPr lang="it-IT" dirty="0" smtClean="0"/>
              <a:t> </a:t>
            </a:r>
            <a:r>
              <a:rPr lang="it-IT" dirty="0" err="1" smtClean="0"/>
              <a:t>substance</a:t>
            </a:r>
            <a:r>
              <a:rPr lang="it-IT" dirty="0" smtClean="0"/>
              <a:t> or </a:t>
            </a:r>
            <a:r>
              <a:rPr lang="it-IT" dirty="0" err="1" smtClean="0"/>
              <a:t>mixture</a:t>
            </a:r>
            <a:r>
              <a:rPr lang="it-IT" dirty="0" smtClean="0"/>
              <a:t> </a:t>
            </a:r>
            <a:r>
              <a:rPr lang="it-IT" dirty="0" err="1" smtClean="0"/>
              <a:t>depends</a:t>
            </a:r>
            <a:r>
              <a:rPr lang="it-IT" dirty="0" smtClean="0"/>
              <a:t> on the </a:t>
            </a:r>
            <a:r>
              <a:rPr lang="it-IT" dirty="0" err="1" smtClean="0"/>
              <a:t>physical</a:t>
            </a:r>
            <a:r>
              <a:rPr lang="it-IT" dirty="0" smtClean="0"/>
              <a:t> and </a:t>
            </a:r>
            <a:r>
              <a:rPr lang="it-IT" dirty="0" err="1" smtClean="0"/>
              <a:t>toxicological</a:t>
            </a:r>
            <a:r>
              <a:rPr lang="it-IT" dirty="0" smtClean="0"/>
              <a:t> </a:t>
            </a:r>
            <a:r>
              <a:rPr lang="it-IT" dirty="0" err="1" smtClean="0"/>
              <a:t>properties</a:t>
            </a:r>
            <a:r>
              <a:rPr lang="it-IT" dirty="0" smtClean="0"/>
              <a:t> </a:t>
            </a:r>
            <a:r>
              <a:rPr lang="it-IT" dirty="0" err="1" smtClean="0"/>
              <a:t>of</a:t>
            </a:r>
            <a:r>
              <a:rPr lang="it-IT" dirty="0" smtClean="0"/>
              <a:t> the </a:t>
            </a:r>
            <a:r>
              <a:rPr lang="it-IT" dirty="0" err="1" smtClean="0"/>
              <a:t>substance</a:t>
            </a:r>
            <a:r>
              <a:rPr lang="it-IT" dirty="0" smtClean="0"/>
              <a:t> or </a:t>
            </a:r>
            <a:r>
              <a:rPr lang="it-IT" dirty="0" err="1" smtClean="0"/>
              <a:t>mixture</a:t>
            </a:r>
            <a:r>
              <a:rPr lang="it-IT" dirty="0" smtClean="0"/>
              <a:t>. </a:t>
            </a:r>
            <a:r>
              <a:rPr lang="it-IT" dirty="0" err="1" smtClean="0"/>
              <a:t>It</a:t>
            </a:r>
            <a:r>
              <a:rPr lang="it-IT" dirty="0" smtClean="0"/>
              <a:t> </a:t>
            </a:r>
            <a:r>
              <a:rPr lang="it-IT" dirty="0" err="1" smtClean="0"/>
              <a:t>should</a:t>
            </a:r>
            <a:r>
              <a:rPr lang="it-IT" dirty="0" smtClean="0"/>
              <a:t> </a:t>
            </a:r>
            <a:r>
              <a:rPr lang="it-IT" dirty="0" err="1" smtClean="0"/>
              <a:t>reflect</a:t>
            </a:r>
            <a:r>
              <a:rPr lang="it-IT" dirty="0" smtClean="0"/>
              <a:t> the </a:t>
            </a:r>
            <a:r>
              <a:rPr lang="it-IT" dirty="0" err="1" smtClean="0"/>
              <a:t>entity</a:t>
            </a:r>
            <a:r>
              <a:rPr lang="it-IT" dirty="0" smtClean="0"/>
              <a:t> </a:t>
            </a:r>
            <a:r>
              <a:rPr lang="it-IT" dirty="0" err="1" smtClean="0"/>
              <a:t>of</a:t>
            </a:r>
            <a:r>
              <a:rPr lang="it-IT" dirty="0" smtClean="0"/>
              <a:t> the </a:t>
            </a:r>
            <a:r>
              <a:rPr lang="it-IT" dirty="0" err="1" smtClean="0"/>
              <a:t>hazard</a:t>
            </a:r>
            <a:r>
              <a:rPr lang="it-IT" dirty="0" smtClean="0"/>
              <a:t>. </a:t>
            </a:r>
          </a:p>
          <a:p>
            <a:pPr>
              <a:lnSpc>
                <a:spcPct val="120000"/>
              </a:lnSpc>
            </a:pPr>
            <a:r>
              <a:rPr lang="it-IT" dirty="0" smtClean="0"/>
              <a:t>CLP </a:t>
            </a:r>
            <a:r>
              <a:rPr lang="it-IT" dirty="0" err="1" smtClean="0"/>
              <a:t>regulation</a:t>
            </a:r>
            <a:r>
              <a:rPr lang="it-IT" dirty="0" smtClean="0"/>
              <a:t>, </a:t>
            </a:r>
            <a:r>
              <a:rPr lang="it-IT" dirty="0" err="1" smtClean="0"/>
              <a:t>as</a:t>
            </a:r>
            <a:r>
              <a:rPr lang="it-IT" dirty="0" smtClean="0"/>
              <a:t> the </a:t>
            </a:r>
            <a:r>
              <a:rPr lang="it-IT" dirty="0" err="1" smtClean="0"/>
              <a:t>older</a:t>
            </a:r>
            <a:r>
              <a:rPr lang="it-IT" dirty="0" smtClean="0"/>
              <a:t> DSD and DPD, </a:t>
            </a:r>
            <a:r>
              <a:rPr lang="it-IT" dirty="0" err="1" smtClean="0"/>
              <a:t>gives</a:t>
            </a:r>
            <a:r>
              <a:rPr lang="it-IT" dirty="0" smtClean="0"/>
              <a:t> </a:t>
            </a:r>
            <a:r>
              <a:rPr lang="it-IT" dirty="0" err="1" smtClean="0"/>
              <a:t>indications</a:t>
            </a:r>
            <a:r>
              <a:rPr lang="it-IT" dirty="0" smtClean="0"/>
              <a:t> </a:t>
            </a:r>
            <a:r>
              <a:rPr lang="it-IT" dirty="0" err="1" smtClean="0"/>
              <a:t>to</a:t>
            </a:r>
            <a:r>
              <a:rPr lang="it-IT" dirty="0" smtClean="0"/>
              <a:t> </a:t>
            </a:r>
            <a:r>
              <a:rPr lang="it-IT" dirty="0" err="1" smtClean="0"/>
              <a:t>dtermine</a:t>
            </a:r>
            <a:r>
              <a:rPr lang="it-IT" dirty="0" smtClean="0"/>
              <a:t> the </a:t>
            </a:r>
            <a:r>
              <a:rPr lang="it-IT" dirty="0" err="1" smtClean="0"/>
              <a:t>classification</a:t>
            </a:r>
            <a:r>
              <a:rPr lang="it-IT" dirty="0" smtClean="0"/>
              <a:t> </a:t>
            </a:r>
            <a:r>
              <a:rPr lang="it-IT" dirty="0" err="1" smtClean="0"/>
              <a:t>of</a:t>
            </a:r>
            <a:r>
              <a:rPr lang="it-IT" dirty="0" smtClean="0"/>
              <a:t> a </a:t>
            </a:r>
            <a:r>
              <a:rPr lang="it-IT" dirty="0" err="1" smtClean="0"/>
              <a:t>subsance</a:t>
            </a:r>
            <a:r>
              <a:rPr lang="it-IT" dirty="0" smtClean="0"/>
              <a:t> or a </a:t>
            </a:r>
            <a:r>
              <a:rPr lang="it-IT" dirty="0" err="1" smtClean="0"/>
              <a:t>mixture</a:t>
            </a:r>
            <a:r>
              <a:rPr lang="it-IT" dirty="0" smtClean="0"/>
              <a:t>.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err="1" smtClean="0"/>
              <a:t>Dangerous</a:t>
            </a:r>
            <a:r>
              <a:rPr lang="it-IT" dirty="0" smtClean="0"/>
              <a:t> </a:t>
            </a:r>
            <a:r>
              <a:rPr lang="it-IT" dirty="0" err="1" smtClean="0"/>
              <a:t>Substances</a:t>
            </a:r>
            <a:r>
              <a:rPr lang="it-IT" dirty="0" smtClean="0"/>
              <a:t/>
            </a:r>
            <a:br>
              <a:rPr lang="it-IT" dirty="0" smtClean="0"/>
            </a:br>
            <a:r>
              <a:rPr lang="it-IT" dirty="0" smtClean="0"/>
              <a:t>DSD</a:t>
            </a:r>
          </a:p>
        </p:txBody>
      </p:sp>
      <p:sp>
        <p:nvSpPr>
          <p:cNvPr id="10243" name="Rectangle 40"/>
          <p:cNvSpPr>
            <a:spLocks noGrp="1" noChangeArrowheads="1"/>
          </p:cNvSpPr>
          <p:nvPr>
            <p:ph type="body" sz="half" idx="1"/>
          </p:nvPr>
        </p:nvSpPr>
        <p:spPr>
          <a:xfrm>
            <a:off x="733425" y="2987676"/>
            <a:ext cx="4225925" cy="2664370"/>
          </a:xfrm>
        </p:spPr>
        <p:txBody>
          <a:bodyPr/>
          <a:lstStyle/>
          <a:p>
            <a:pPr marL="342900" indent="-342900" eaLnBrk="1">
              <a:lnSpc>
                <a:spcPct val="80000"/>
              </a:lnSpc>
              <a:spcBef>
                <a:spcPct val="20000"/>
              </a:spcBef>
              <a:spcAft>
                <a:spcPct val="0"/>
              </a:spcAft>
              <a:buClr>
                <a:srgbClr val="000000"/>
              </a:buClr>
              <a:buSzPct val="100000"/>
              <a:buFont typeface="Times New Roman" pitchFamily="18" charset="0"/>
              <a:buChar char="•"/>
            </a:pPr>
            <a:r>
              <a:rPr lang="it-IT" sz="2400" dirty="0" err="1" smtClean="0"/>
              <a:t>Explosive</a:t>
            </a:r>
            <a:endParaRPr lang="it-IT" sz="2400" dirty="0" smtClean="0"/>
          </a:p>
          <a:p>
            <a:pPr marL="342900" indent="-342900" eaLnBrk="1">
              <a:lnSpc>
                <a:spcPct val="80000"/>
              </a:lnSpc>
              <a:spcBef>
                <a:spcPct val="20000"/>
              </a:spcBef>
              <a:spcAft>
                <a:spcPct val="0"/>
              </a:spcAft>
              <a:buClr>
                <a:srgbClr val="000000"/>
              </a:buClr>
              <a:buSzPct val="100000"/>
              <a:buFont typeface="Times New Roman" pitchFamily="18" charset="0"/>
              <a:buChar char="•"/>
            </a:pPr>
            <a:r>
              <a:rPr lang="it-IT" sz="2400" dirty="0" err="1" smtClean="0"/>
              <a:t>Oxidising</a:t>
            </a:r>
            <a:endParaRPr lang="it-IT" sz="2400" dirty="0" smtClean="0"/>
          </a:p>
          <a:p>
            <a:pPr marL="342900" indent="-342900" eaLnBrk="1">
              <a:lnSpc>
                <a:spcPct val="80000"/>
              </a:lnSpc>
              <a:spcBef>
                <a:spcPct val="20000"/>
              </a:spcBef>
              <a:spcAft>
                <a:spcPct val="0"/>
              </a:spcAft>
              <a:buClr>
                <a:srgbClr val="000000"/>
              </a:buClr>
              <a:buSzPct val="100000"/>
              <a:buFont typeface="Times New Roman" pitchFamily="18" charset="0"/>
              <a:buChar char="•"/>
            </a:pPr>
            <a:r>
              <a:rPr lang="it-IT" sz="2400" dirty="0" err="1" smtClean="0"/>
              <a:t>Flammable</a:t>
            </a:r>
            <a:endParaRPr lang="it-IT" sz="2400" dirty="0" smtClean="0"/>
          </a:p>
          <a:p>
            <a:pPr marL="342900" indent="-342900" eaLnBrk="1">
              <a:lnSpc>
                <a:spcPct val="80000"/>
              </a:lnSpc>
              <a:spcBef>
                <a:spcPct val="20000"/>
              </a:spcBef>
              <a:spcAft>
                <a:spcPct val="0"/>
              </a:spcAft>
              <a:buClr>
                <a:srgbClr val="000000"/>
              </a:buClr>
              <a:buSzPct val="100000"/>
              <a:buFont typeface="Times New Roman" pitchFamily="18" charset="0"/>
              <a:buChar char="•"/>
            </a:pPr>
            <a:r>
              <a:rPr lang="it-IT" sz="2400" dirty="0" err="1" smtClean="0"/>
              <a:t>Easily</a:t>
            </a:r>
            <a:r>
              <a:rPr lang="it-IT" sz="2400" dirty="0" smtClean="0"/>
              <a:t> </a:t>
            </a:r>
            <a:r>
              <a:rPr lang="it-IT" sz="2400" dirty="0" err="1" smtClean="0"/>
              <a:t>flammable</a:t>
            </a:r>
            <a:endParaRPr lang="it-IT" sz="2400" dirty="0" smtClean="0"/>
          </a:p>
          <a:p>
            <a:pPr marL="342900" indent="-342900" eaLnBrk="1">
              <a:lnSpc>
                <a:spcPct val="80000"/>
              </a:lnSpc>
              <a:spcBef>
                <a:spcPct val="20000"/>
              </a:spcBef>
              <a:spcAft>
                <a:spcPct val="0"/>
              </a:spcAft>
              <a:buClr>
                <a:srgbClr val="000000"/>
              </a:buClr>
              <a:buSzPct val="100000"/>
              <a:buFont typeface="Times New Roman" pitchFamily="18" charset="0"/>
              <a:buChar char="•"/>
            </a:pPr>
            <a:r>
              <a:rPr lang="it-IT" sz="2400" dirty="0" err="1" smtClean="0"/>
              <a:t>Extremely</a:t>
            </a:r>
            <a:r>
              <a:rPr lang="it-IT" sz="2400" dirty="0" smtClean="0"/>
              <a:t> </a:t>
            </a:r>
            <a:r>
              <a:rPr lang="it-IT" sz="2400" dirty="0" err="1" smtClean="0"/>
              <a:t>flammable</a:t>
            </a:r>
            <a:endParaRPr lang="it-IT" sz="2400" dirty="0" smtClean="0"/>
          </a:p>
          <a:p>
            <a:pPr marL="342900" indent="-342900" eaLnBrk="1">
              <a:lnSpc>
                <a:spcPct val="80000"/>
              </a:lnSpc>
              <a:spcBef>
                <a:spcPct val="20000"/>
              </a:spcBef>
              <a:spcAft>
                <a:spcPct val="0"/>
              </a:spcAft>
              <a:buClr>
                <a:srgbClr val="000000"/>
              </a:buClr>
              <a:buSzPct val="100000"/>
              <a:buFont typeface="Times New Roman" pitchFamily="18" charset="0"/>
              <a:buChar char="•"/>
            </a:pPr>
            <a:r>
              <a:rPr lang="it-IT" sz="2400" dirty="0" err="1" smtClean="0"/>
              <a:t>Toxic</a:t>
            </a:r>
            <a:endParaRPr lang="it-IT" sz="2400" dirty="0" smtClean="0"/>
          </a:p>
          <a:p>
            <a:pPr marL="342900" indent="-342900" eaLnBrk="1">
              <a:lnSpc>
                <a:spcPct val="80000"/>
              </a:lnSpc>
              <a:spcBef>
                <a:spcPct val="20000"/>
              </a:spcBef>
              <a:spcAft>
                <a:spcPct val="0"/>
              </a:spcAft>
              <a:buClr>
                <a:srgbClr val="000000"/>
              </a:buClr>
              <a:buSzPct val="100000"/>
              <a:buFont typeface="Times New Roman" pitchFamily="18" charset="0"/>
              <a:buChar char="•"/>
            </a:pPr>
            <a:r>
              <a:rPr lang="it-IT" sz="2400" dirty="0" err="1" smtClean="0"/>
              <a:t>Harmful</a:t>
            </a:r>
            <a:endParaRPr lang="it-IT" sz="2400" dirty="0" smtClean="0"/>
          </a:p>
          <a:p>
            <a:pPr marL="342900" indent="-342900" eaLnBrk="1">
              <a:lnSpc>
                <a:spcPct val="80000"/>
              </a:lnSpc>
              <a:spcBef>
                <a:spcPct val="20000"/>
              </a:spcBef>
              <a:spcAft>
                <a:spcPct val="0"/>
              </a:spcAft>
              <a:buClr>
                <a:srgbClr val="000000"/>
              </a:buClr>
              <a:buSzPct val="100000"/>
              <a:buNone/>
            </a:pPr>
            <a:endParaRPr lang="it-IT" sz="2400" dirty="0" smtClean="0"/>
          </a:p>
        </p:txBody>
      </p:sp>
      <p:sp>
        <p:nvSpPr>
          <p:cNvPr id="10244" name="Rectangle 41"/>
          <p:cNvSpPr>
            <a:spLocks noGrp="1" noChangeArrowheads="1"/>
          </p:cNvSpPr>
          <p:nvPr>
            <p:ph type="body" sz="half" idx="2"/>
          </p:nvPr>
        </p:nvSpPr>
        <p:spPr>
          <a:xfrm>
            <a:off x="5111750" y="2987676"/>
            <a:ext cx="4227513" cy="2880394"/>
          </a:xfrm>
        </p:spPr>
        <p:txBody>
          <a:bodyPr/>
          <a:lstStyle/>
          <a:p>
            <a:pPr marL="342900" indent="-342900" eaLnBrk="1">
              <a:lnSpc>
                <a:spcPct val="80000"/>
              </a:lnSpc>
              <a:spcBef>
                <a:spcPct val="20000"/>
              </a:spcBef>
              <a:spcAft>
                <a:spcPct val="0"/>
              </a:spcAft>
              <a:buClr>
                <a:srgbClr val="000000"/>
              </a:buClr>
              <a:buSzPct val="100000"/>
              <a:buFont typeface="Times New Roman" pitchFamily="18" charset="0"/>
              <a:buChar char="•"/>
            </a:pPr>
            <a:r>
              <a:rPr lang="it-IT" sz="2400" dirty="0" smtClean="0"/>
              <a:t>Corrosive</a:t>
            </a:r>
          </a:p>
          <a:p>
            <a:pPr marL="342900" indent="-342900" eaLnBrk="1">
              <a:lnSpc>
                <a:spcPct val="80000"/>
              </a:lnSpc>
              <a:spcBef>
                <a:spcPct val="20000"/>
              </a:spcBef>
              <a:spcAft>
                <a:spcPct val="0"/>
              </a:spcAft>
              <a:buClr>
                <a:srgbClr val="000000"/>
              </a:buClr>
              <a:buSzPct val="100000"/>
              <a:buFont typeface="Times New Roman" pitchFamily="18" charset="0"/>
              <a:buChar char="•"/>
            </a:pPr>
            <a:r>
              <a:rPr lang="it-IT" sz="2400" dirty="0" err="1" smtClean="0"/>
              <a:t>Irritant</a:t>
            </a:r>
            <a:endParaRPr lang="it-IT" sz="2400" dirty="0" smtClean="0"/>
          </a:p>
          <a:p>
            <a:pPr marL="342900" indent="-342900" eaLnBrk="1">
              <a:lnSpc>
                <a:spcPct val="80000"/>
              </a:lnSpc>
              <a:spcBef>
                <a:spcPct val="20000"/>
              </a:spcBef>
              <a:spcAft>
                <a:spcPct val="0"/>
              </a:spcAft>
              <a:buClr>
                <a:srgbClr val="000000"/>
              </a:buClr>
              <a:buSzPct val="100000"/>
              <a:buFont typeface="Times New Roman" pitchFamily="18" charset="0"/>
              <a:buChar char="•"/>
            </a:pPr>
            <a:r>
              <a:rPr lang="it-IT" sz="2400" dirty="0" err="1" smtClean="0"/>
              <a:t>Sensitizing</a:t>
            </a:r>
            <a:endParaRPr lang="it-IT" sz="2400" dirty="0" smtClean="0"/>
          </a:p>
          <a:p>
            <a:pPr marL="342900" indent="-342900" eaLnBrk="1">
              <a:lnSpc>
                <a:spcPct val="80000"/>
              </a:lnSpc>
              <a:spcBef>
                <a:spcPct val="20000"/>
              </a:spcBef>
              <a:spcAft>
                <a:spcPct val="0"/>
              </a:spcAft>
              <a:buClr>
                <a:srgbClr val="000000"/>
              </a:buClr>
              <a:buSzPct val="100000"/>
              <a:buFont typeface="Times New Roman" pitchFamily="18" charset="0"/>
              <a:buChar char="•"/>
            </a:pPr>
            <a:r>
              <a:rPr lang="it-IT" sz="2400" dirty="0" err="1" smtClean="0"/>
              <a:t>Carcinogenic</a:t>
            </a:r>
            <a:endParaRPr lang="it-IT" sz="2400" dirty="0" smtClean="0"/>
          </a:p>
          <a:p>
            <a:pPr marL="342900" indent="-342900" eaLnBrk="1">
              <a:lnSpc>
                <a:spcPct val="80000"/>
              </a:lnSpc>
              <a:spcBef>
                <a:spcPct val="20000"/>
              </a:spcBef>
              <a:spcAft>
                <a:spcPct val="0"/>
              </a:spcAft>
              <a:buClr>
                <a:srgbClr val="000000"/>
              </a:buClr>
              <a:buSzPct val="100000"/>
              <a:buFont typeface="Times New Roman" pitchFamily="18" charset="0"/>
              <a:buChar char="•"/>
            </a:pPr>
            <a:r>
              <a:rPr lang="it-IT" sz="2400" dirty="0" err="1" smtClean="0"/>
              <a:t>Mutagenic</a:t>
            </a:r>
            <a:endParaRPr lang="it-IT" sz="2400" dirty="0" smtClean="0"/>
          </a:p>
          <a:p>
            <a:pPr marL="342900" indent="-342900" eaLnBrk="1">
              <a:lnSpc>
                <a:spcPct val="80000"/>
              </a:lnSpc>
              <a:spcBef>
                <a:spcPct val="20000"/>
              </a:spcBef>
              <a:spcAft>
                <a:spcPct val="0"/>
              </a:spcAft>
              <a:buClr>
                <a:srgbClr val="000000"/>
              </a:buClr>
              <a:buSzPct val="100000"/>
              <a:buFont typeface="Times New Roman" pitchFamily="18" charset="0"/>
              <a:buChar char="•"/>
            </a:pPr>
            <a:r>
              <a:rPr lang="it-IT" sz="2400" dirty="0" err="1" smtClean="0"/>
              <a:t>Toxic</a:t>
            </a:r>
            <a:r>
              <a:rPr lang="it-IT" sz="2400" dirty="0" smtClean="0"/>
              <a:t> </a:t>
            </a:r>
            <a:r>
              <a:rPr lang="it-IT" sz="2400" dirty="0" err="1" smtClean="0"/>
              <a:t>for</a:t>
            </a:r>
            <a:r>
              <a:rPr lang="it-IT" sz="2400" dirty="0" smtClean="0"/>
              <a:t> </a:t>
            </a:r>
            <a:r>
              <a:rPr lang="it-IT" sz="2400" dirty="0" err="1" smtClean="0"/>
              <a:t>reproduction</a:t>
            </a:r>
            <a:endParaRPr lang="it-IT" sz="2400" dirty="0" smtClean="0"/>
          </a:p>
          <a:p>
            <a:pPr marL="342900" indent="-342900" eaLnBrk="1">
              <a:lnSpc>
                <a:spcPct val="80000"/>
              </a:lnSpc>
              <a:spcBef>
                <a:spcPct val="20000"/>
              </a:spcBef>
              <a:spcAft>
                <a:spcPct val="0"/>
              </a:spcAft>
              <a:buClr>
                <a:srgbClr val="000000"/>
              </a:buClr>
              <a:buSzPct val="100000"/>
              <a:buFont typeface="Times New Roman" pitchFamily="18" charset="0"/>
              <a:buChar char="•"/>
            </a:pPr>
            <a:r>
              <a:rPr lang="it-IT" sz="2400" dirty="0" err="1" smtClean="0"/>
              <a:t>Dangerous</a:t>
            </a:r>
            <a:r>
              <a:rPr lang="it-IT" sz="2400" dirty="0" smtClean="0"/>
              <a:t> </a:t>
            </a:r>
            <a:r>
              <a:rPr lang="it-IT" sz="2400" dirty="0" err="1" smtClean="0"/>
              <a:t>for</a:t>
            </a:r>
            <a:r>
              <a:rPr lang="it-IT" sz="2400" dirty="0" smtClean="0"/>
              <a:t> the </a:t>
            </a:r>
            <a:r>
              <a:rPr lang="it-IT" sz="2400" dirty="0" err="1" smtClean="0"/>
              <a:t>environment</a:t>
            </a:r>
            <a:endParaRPr lang="it-IT" sz="2400" dirty="0" smtClean="0"/>
          </a:p>
        </p:txBody>
      </p:sp>
      <p:sp>
        <p:nvSpPr>
          <p:cNvPr id="10245" name="Text Box 43"/>
          <p:cNvSpPr txBox="1">
            <a:spLocks noChangeArrowheads="1"/>
          </p:cNvSpPr>
          <p:nvPr/>
        </p:nvSpPr>
        <p:spPr bwMode="auto">
          <a:xfrm>
            <a:off x="503238" y="2093173"/>
            <a:ext cx="9145587" cy="757130"/>
          </a:xfrm>
          <a:prstGeom prst="rect">
            <a:avLst/>
          </a:prstGeom>
          <a:noFill/>
          <a:ln w="9525">
            <a:noFill/>
            <a:miter lim="800000"/>
            <a:headEnd/>
            <a:tailEnd/>
          </a:ln>
        </p:spPr>
        <p:txBody>
          <a:bodyPr anchor="ctr">
            <a:spAutoFit/>
          </a:bodyPr>
          <a:lstStyle/>
          <a:p>
            <a:pPr lvl="1">
              <a:spcBef>
                <a:spcPct val="50000"/>
              </a:spcBef>
              <a:buFont typeface="Wingdings" pitchFamily="2" charset="2"/>
              <a:buChar char="l"/>
            </a:pPr>
            <a:r>
              <a:rPr lang="it-IT" dirty="0" smtClean="0">
                <a:solidFill>
                  <a:srgbClr val="000000"/>
                </a:solidFill>
                <a:latin typeface="Arial" charset="0"/>
              </a:rPr>
              <a:t>A </a:t>
            </a:r>
            <a:r>
              <a:rPr lang="it-IT" dirty="0" err="1" smtClean="0">
                <a:solidFill>
                  <a:srgbClr val="000000"/>
                </a:solidFill>
                <a:latin typeface="Arial" charset="0"/>
              </a:rPr>
              <a:t>substance</a:t>
            </a:r>
            <a:r>
              <a:rPr lang="it-IT" dirty="0" smtClean="0">
                <a:solidFill>
                  <a:srgbClr val="000000"/>
                </a:solidFill>
                <a:latin typeface="Arial" charset="0"/>
              </a:rPr>
              <a:t> </a:t>
            </a:r>
            <a:r>
              <a:rPr lang="it-IT" dirty="0" err="1" smtClean="0">
                <a:solidFill>
                  <a:srgbClr val="000000"/>
                </a:solidFill>
                <a:latin typeface="Arial" charset="0"/>
              </a:rPr>
              <a:t>is</a:t>
            </a:r>
            <a:r>
              <a:rPr lang="it-IT" dirty="0" smtClean="0">
                <a:solidFill>
                  <a:srgbClr val="000000"/>
                </a:solidFill>
                <a:latin typeface="Arial" charset="0"/>
              </a:rPr>
              <a:t> </a:t>
            </a:r>
            <a:r>
              <a:rPr lang="it-IT" dirty="0" err="1" smtClean="0">
                <a:solidFill>
                  <a:srgbClr val="000000"/>
                </a:solidFill>
                <a:latin typeface="Arial" charset="0"/>
              </a:rPr>
              <a:t>classified</a:t>
            </a:r>
            <a:r>
              <a:rPr lang="it-IT" dirty="0" smtClean="0">
                <a:solidFill>
                  <a:srgbClr val="000000"/>
                </a:solidFill>
                <a:latin typeface="Arial" charset="0"/>
              </a:rPr>
              <a:t> </a:t>
            </a:r>
            <a:r>
              <a:rPr lang="it-IT" dirty="0" err="1" smtClean="0">
                <a:solidFill>
                  <a:srgbClr val="000000"/>
                </a:solidFill>
                <a:latin typeface="Arial" charset="0"/>
              </a:rPr>
              <a:t>as</a:t>
            </a:r>
            <a:r>
              <a:rPr lang="it-IT" dirty="0" smtClean="0">
                <a:solidFill>
                  <a:srgbClr val="000000"/>
                </a:solidFill>
                <a:latin typeface="Arial" charset="0"/>
              </a:rPr>
              <a:t> </a:t>
            </a:r>
            <a:r>
              <a:rPr lang="it-IT" dirty="0" err="1" smtClean="0">
                <a:solidFill>
                  <a:srgbClr val="000000"/>
                </a:solidFill>
                <a:latin typeface="Arial" charset="0"/>
              </a:rPr>
              <a:t>dangerous</a:t>
            </a:r>
            <a:r>
              <a:rPr lang="it-IT" dirty="0" smtClean="0">
                <a:solidFill>
                  <a:srgbClr val="000000"/>
                </a:solidFill>
                <a:latin typeface="Arial" charset="0"/>
              </a:rPr>
              <a:t> </a:t>
            </a:r>
            <a:r>
              <a:rPr lang="it-IT" dirty="0" err="1" smtClean="0">
                <a:solidFill>
                  <a:srgbClr val="000000"/>
                </a:solidFill>
                <a:latin typeface="Arial" charset="0"/>
              </a:rPr>
              <a:t>if</a:t>
            </a:r>
            <a:r>
              <a:rPr lang="it-IT" dirty="0" smtClean="0">
                <a:solidFill>
                  <a:srgbClr val="000000"/>
                </a:solidFill>
                <a:latin typeface="Arial" charset="0"/>
              </a:rPr>
              <a:t> </a:t>
            </a:r>
            <a:r>
              <a:rPr lang="it-IT" dirty="0" err="1" smtClean="0">
                <a:solidFill>
                  <a:srgbClr val="000000"/>
                </a:solidFill>
                <a:latin typeface="Arial" charset="0"/>
              </a:rPr>
              <a:t>it</a:t>
            </a:r>
            <a:r>
              <a:rPr lang="it-IT" dirty="0" smtClean="0">
                <a:solidFill>
                  <a:srgbClr val="000000"/>
                </a:solidFill>
                <a:latin typeface="Arial" charset="0"/>
              </a:rPr>
              <a:t> </a:t>
            </a:r>
            <a:r>
              <a:rPr lang="it-IT" dirty="0" err="1" smtClean="0">
                <a:solidFill>
                  <a:srgbClr val="000000"/>
                </a:solidFill>
                <a:latin typeface="Arial" charset="0"/>
              </a:rPr>
              <a:t>belongs</a:t>
            </a:r>
            <a:r>
              <a:rPr lang="it-IT" dirty="0" smtClean="0">
                <a:solidFill>
                  <a:srgbClr val="000000"/>
                </a:solidFill>
                <a:latin typeface="Arial" charset="0"/>
              </a:rPr>
              <a:t> </a:t>
            </a:r>
            <a:r>
              <a:rPr lang="it-IT" dirty="0" err="1" smtClean="0">
                <a:solidFill>
                  <a:srgbClr val="000000"/>
                </a:solidFill>
                <a:latin typeface="Arial" charset="0"/>
              </a:rPr>
              <a:t>to</a:t>
            </a:r>
            <a:r>
              <a:rPr lang="it-IT" dirty="0" smtClean="0">
                <a:solidFill>
                  <a:srgbClr val="000000"/>
                </a:solidFill>
                <a:latin typeface="Arial" charset="0"/>
              </a:rPr>
              <a:t> </a:t>
            </a:r>
            <a:r>
              <a:rPr lang="it-IT" dirty="0" err="1" smtClean="0">
                <a:solidFill>
                  <a:srgbClr val="000000"/>
                </a:solidFill>
                <a:latin typeface="Arial" charset="0"/>
              </a:rPr>
              <a:t>one</a:t>
            </a:r>
            <a:r>
              <a:rPr lang="it-IT" dirty="0" smtClean="0">
                <a:solidFill>
                  <a:srgbClr val="000000"/>
                </a:solidFill>
                <a:latin typeface="Arial" charset="0"/>
              </a:rPr>
              <a:t> or more </a:t>
            </a:r>
            <a:r>
              <a:rPr lang="it-IT" dirty="0" err="1" smtClean="0">
                <a:solidFill>
                  <a:srgbClr val="000000"/>
                </a:solidFill>
                <a:latin typeface="Arial" charset="0"/>
              </a:rPr>
              <a:t>of</a:t>
            </a:r>
            <a:r>
              <a:rPr lang="it-IT" dirty="0" smtClean="0">
                <a:solidFill>
                  <a:srgbClr val="000000"/>
                </a:solidFill>
                <a:latin typeface="Arial" charset="0"/>
              </a:rPr>
              <a:t> the </a:t>
            </a:r>
            <a:r>
              <a:rPr lang="it-IT" dirty="0" err="1" smtClean="0">
                <a:solidFill>
                  <a:srgbClr val="000000"/>
                </a:solidFill>
                <a:latin typeface="Arial" charset="0"/>
              </a:rPr>
              <a:t>following</a:t>
            </a:r>
            <a:r>
              <a:rPr lang="it-IT" dirty="0" smtClean="0">
                <a:solidFill>
                  <a:srgbClr val="000000"/>
                </a:solidFill>
                <a:latin typeface="Arial" charset="0"/>
              </a:rPr>
              <a:t> </a:t>
            </a:r>
            <a:r>
              <a:rPr lang="it-IT" dirty="0" err="1" smtClean="0">
                <a:solidFill>
                  <a:srgbClr val="000000"/>
                </a:solidFill>
                <a:latin typeface="Arial" charset="0"/>
              </a:rPr>
              <a:t>categories</a:t>
            </a:r>
            <a:r>
              <a:rPr lang="it-IT" dirty="0" smtClean="0">
                <a:solidFill>
                  <a:srgbClr val="000000"/>
                </a:solidFill>
                <a:latin typeface="Arial" charset="0"/>
              </a:rPr>
              <a:t>:</a:t>
            </a:r>
            <a:endParaRPr lang="it-IT" dirty="0">
              <a:solidFill>
                <a:srgbClr val="000000"/>
              </a:solidFill>
              <a:latin typeface="Arial" charset="0"/>
            </a:endParaRPr>
          </a:p>
        </p:txBody>
      </p:sp>
      <p:sp>
        <p:nvSpPr>
          <p:cNvPr id="6" name="Rectangle 40"/>
          <p:cNvSpPr txBox="1">
            <a:spLocks noChangeArrowheads="1"/>
          </p:cNvSpPr>
          <p:nvPr/>
        </p:nvSpPr>
        <p:spPr bwMode="auto">
          <a:xfrm>
            <a:off x="719833" y="6084093"/>
            <a:ext cx="8856984" cy="1080120"/>
          </a:xfrm>
          <a:prstGeom prst="rect">
            <a:avLst/>
          </a:prstGeom>
          <a:noFill/>
          <a:ln w="9525">
            <a:noFill/>
            <a:round/>
            <a:headEnd/>
            <a:tailEnd/>
          </a:ln>
        </p:spPr>
        <p:txBody>
          <a:bodyPr vert="horz" wrap="square" lIns="0" tIns="0" rIns="0" bIns="0" numCol="1" anchor="t" anchorCtr="0" compatLnSpc="1">
            <a:prstTxWarp prst="textNoShape">
              <a:avLst/>
            </a:prstTxWarp>
          </a:bodyPr>
          <a:lstStyle/>
          <a:p>
            <a:pPr marL="342900" marR="0" lvl="0" indent="-342900" algn="l" defTabSz="449263" rtl="0" eaLnBrk="1" fontAlgn="base" latinLnBrk="0" hangingPunct="0">
              <a:lnSpc>
                <a:spcPct val="80000"/>
              </a:lnSpc>
              <a:spcBef>
                <a:spcPct val="20000"/>
              </a:spcBef>
              <a:spcAft>
                <a:spcPct val="0"/>
              </a:spcAft>
              <a:buClr>
                <a:srgbClr val="000000"/>
              </a:buClr>
              <a:buSzPct val="100000"/>
              <a:buFont typeface="Arial" pitchFamily="34" charset="0"/>
              <a:buChar char="•"/>
              <a:tabLst/>
              <a:defRPr/>
            </a:pPr>
            <a:r>
              <a:rPr lang="it-IT" sz="3600" kern="0" dirty="0" smtClean="0">
                <a:solidFill>
                  <a:srgbClr val="000000"/>
                </a:solidFill>
                <a:latin typeface="+mn-lt"/>
                <a:cs typeface="+mn-cs"/>
              </a:rPr>
              <a:t>Three </a:t>
            </a:r>
            <a:r>
              <a:rPr lang="it-IT" sz="3600" kern="0" dirty="0" err="1" smtClean="0">
                <a:solidFill>
                  <a:srgbClr val="000000"/>
                </a:solidFill>
                <a:latin typeface="+mn-lt"/>
                <a:cs typeface="+mn-cs"/>
              </a:rPr>
              <a:t>danger</a:t>
            </a:r>
            <a:r>
              <a:rPr lang="it-IT" sz="3600" kern="0" dirty="0" smtClean="0">
                <a:solidFill>
                  <a:srgbClr val="000000"/>
                </a:solidFill>
                <a:latin typeface="+mn-lt"/>
                <a:cs typeface="+mn-cs"/>
              </a:rPr>
              <a:t> </a:t>
            </a:r>
            <a:r>
              <a:rPr lang="it-IT" sz="3600" kern="0" dirty="0" err="1" smtClean="0">
                <a:solidFill>
                  <a:srgbClr val="000000"/>
                </a:solidFill>
                <a:latin typeface="+mn-lt"/>
                <a:cs typeface="+mn-cs"/>
              </a:rPr>
              <a:t>categories</a:t>
            </a:r>
            <a:r>
              <a:rPr lang="it-IT" sz="3600" kern="0" dirty="0" smtClean="0">
                <a:solidFill>
                  <a:srgbClr val="000000"/>
                </a:solidFill>
                <a:latin typeface="+mn-lt"/>
                <a:cs typeface="+mn-cs"/>
              </a:rPr>
              <a:t>: </a:t>
            </a:r>
            <a:r>
              <a:rPr lang="it-IT" sz="3600" kern="0" dirty="0" err="1" smtClean="0">
                <a:solidFill>
                  <a:srgbClr val="000000"/>
                </a:solidFill>
                <a:latin typeface="+mn-lt"/>
                <a:cs typeface="+mn-cs"/>
              </a:rPr>
              <a:t>physical</a:t>
            </a:r>
            <a:r>
              <a:rPr kumimoji="0" lang="it-IT" sz="3600" b="0" i="0" u="none" strike="noStrike" kern="0" cap="none" spc="0" normalizeH="0" baseline="0" noProof="0" dirty="0" smtClean="0">
                <a:ln>
                  <a:noFill/>
                </a:ln>
                <a:solidFill>
                  <a:srgbClr val="000000"/>
                </a:solidFill>
                <a:effectLst/>
                <a:uLnTx/>
                <a:uFillTx/>
                <a:latin typeface="+mn-lt"/>
                <a:ea typeface="Arial Unicode MS" pitchFamily="34" charset="-128"/>
                <a:cs typeface="+mn-cs"/>
              </a:rPr>
              <a:t>,</a:t>
            </a:r>
            <a:r>
              <a:rPr kumimoji="0" lang="it-IT" sz="3600" b="0" i="0" u="none" strike="noStrike" kern="0" cap="none" spc="0" normalizeH="0" noProof="0" dirty="0" smtClean="0">
                <a:ln>
                  <a:noFill/>
                </a:ln>
                <a:solidFill>
                  <a:srgbClr val="000000"/>
                </a:solidFill>
                <a:effectLst/>
                <a:uLnTx/>
                <a:uFillTx/>
                <a:latin typeface="+mn-lt"/>
                <a:ea typeface="Arial Unicode MS" pitchFamily="34" charset="-128"/>
                <a:cs typeface="+mn-cs"/>
              </a:rPr>
              <a:t> </a:t>
            </a:r>
            <a:r>
              <a:rPr kumimoji="0" lang="it-IT" sz="3600" b="0" i="0" u="none" strike="noStrike" kern="0" cap="none" spc="0" normalizeH="0" noProof="0" dirty="0" err="1" smtClean="0">
                <a:ln>
                  <a:noFill/>
                </a:ln>
                <a:solidFill>
                  <a:srgbClr val="000000"/>
                </a:solidFill>
                <a:effectLst/>
                <a:uLnTx/>
                <a:uFillTx/>
                <a:latin typeface="+mn-lt"/>
                <a:ea typeface="Arial Unicode MS" pitchFamily="34" charset="-128"/>
                <a:cs typeface="+mn-cs"/>
              </a:rPr>
              <a:t>health</a:t>
            </a:r>
            <a:r>
              <a:rPr kumimoji="0" lang="it-IT" sz="3600" b="0" i="0" u="none" strike="noStrike" kern="0" cap="none" spc="0" normalizeH="0" noProof="0" dirty="0" smtClean="0">
                <a:ln>
                  <a:noFill/>
                </a:ln>
                <a:solidFill>
                  <a:srgbClr val="000000"/>
                </a:solidFill>
                <a:effectLst/>
                <a:uLnTx/>
                <a:uFillTx/>
                <a:latin typeface="+mn-lt"/>
                <a:ea typeface="Arial Unicode MS" pitchFamily="34" charset="-128"/>
                <a:cs typeface="+mn-cs"/>
              </a:rPr>
              <a:t> and </a:t>
            </a:r>
            <a:r>
              <a:rPr kumimoji="0" lang="it-IT" sz="3600" b="0" i="0" u="none" strike="noStrike" kern="0" cap="none" spc="0" normalizeH="0" noProof="0" dirty="0" err="1" smtClean="0">
                <a:ln>
                  <a:noFill/>
                </a:ln>
                <a:solidFill>
                  <a:srgbClr val="000000"/>
                </a:solidFill>
                <a:effectLst/>
                <a:uLnTx/>
                <a:uFillTx/>
                <a:latin typeface="+mn-lt"/>
                <a:ea typeface="Arial Unicode MS" pitchFamily="34" charset="-128"/>
                <a:cs typeface="+mn-cs"/>
              </a:rPr>
              <a:t>environment</a:t>
            </a:r>
            <a:r>
              <a:rPr kumimoji="0" lang="it-IT" sz="3600" b="0" i="0" u="none" strike="noStrike" kern="0" cap="none" spc="0" normalizeH="0" noProof="0" dirty="0" smtClean="0">
                <a:ln>
                  <a:noFill/>
                </a:ln>
                <a:solidFill>
                  <a:srgbClr val="000000"/>
                </a:solidFill>
                <a:effectLst/>
                <a:uLnTx/>
                <a:uFillTx/>
                <a:latin typeface="+mn-lt"/>
                <a:ea typeface="Arial Unicode MS" pitchFamily="34" charset="-128"/>
                <a:cs typeface="+mn-cs"/>
              </a:rPr>
              <a:t> </a:t>
            </a:r>
            <a:r>
              <a:rPr kumimoji="0" lang="it-IT" sz="3600" b="0" i="0" u="none" strike="noStrike" kern="0" cap="none" spc="0" normalizeH="0" noProof="0" dirty="0" err="1" smtClean="0">
                <a:ln>
                  <a:noFill/>
                </a:ln>
                <a:solidFill>
                  <a:srgbClr val="000000"/>
                </a:solidFill>
                <a:effectLst/>
                <a:uLnTx/>
                <a:uFillTx/>
                <a:latin typeface="+mn-lt"/>
                <a:ea typeface="Arial Unicode MS" pitchFamily="34" charset="-128"/>
                <a:cs typeface="+mn-cs"/>
              </a:rPr>
              <a:t>danger</a:t>
            </a:r>
            <a:r>
              <a:rPr kumimoji="0" lang="it-IT" sz="3600" b="0" i="0" u="none" strike="noStrike" kern="0" cap="none" spc="0" normalizeH="0" noProof="0" dirty="0" smtClean="0">
                <a:ln>
                  <a:noFill/>
                </a:ln>
                <a:solidFill>
                  <a:srgbClr val="000000"/>
                </a:solidFill>
                <a:effectLst/>
                <a:uLnTx/>
                <a:uFillTx/>
                <a:latin typeface="+mn-lt"/>
                <a:ea typeface="Arial Unicode MS" pitchFamily="34" charset="-128"/>
                <a:cs typeface="+mn-cs"/>
              </a:rPr>
              <a:t>)</a:t>
            </a:r>
            <a:endParaRPr kumimoji="0" lang="it-IT" sz="3600" b="0" i="0" u="none" strike="noStrike" kern="0" cap="none" spc="0" normalizeH="0" baseline="0" noProof="0" dirty="0" smtClean="0">
              <a:ln>
                <a:noFill/>
              </a:ln>
              <a:solidFill>
                <a:srgbClr val="000000"/>
              </a:solidFill>
              <a:effectLst/>
              <a:uLnTx/>
              <a:uFillTx/>
              <a:latin typeface="+mn-lt"/>
              <a:ea typeface="Arial Unicode MS" pitchFamily="34" charset="-128"/>
              <a:cs typeface="+mn-cs"/>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p:nvPr>
        </p:nvSpPr>
        <p:spPr/>
        <p:txBody>
          <a:bodyPr/>
          <a:lstStyle/>
          <a:p>
            <a:pPr eaLnBrk="1"/>
            <a:r>
              <a:rPr lang="it-IT" dirty="0" err="1" smtClean="0"/>
              <a:t>Classification</a:t>
            </a:r>
            <a:r>
              <a:rPr lang="it-IT" dirty="0" smtClean="0"/>
              <a:t/>
            </a:r>
            <a:br>
              <a:rPr lang="it-IT" dirty="0" smtClean="0"/>
            </a:br>
            <a:r>
              <a:rPr lang="it-IT" dirty="0" err="1" smtClean="0"/>
              <a:t>of</a:t>
            </a:r>
            <a:r>
              <a:rPr lang="it-IT" dirty="0" smtClean="0"/>
              <a:t> </a:t>
            </a:r>
            <a:r>
              <a:rPr lang="it-IT" dirty="0" err="1" smtClean="0"/>
              <a:t>Dangerous</a:t>
            </a:r>
            <a:r>
              <a:rPr lang="it-IT" dirty="0" smtClean="0"/>
              <a:t> </a:t>
            </a:r>
            <a:r>
              <a:rPr lang="it-IT" dirty="0" err="1" smtClean="0"/>
              <a:t>Substances</a:t>
            </a:r>
            <a:endParaRPr lang="it-IT" dirty="0" smtClean="0"/>
          </a:p>
        </p:txBody>
      </p:sp>
      <p:sp>
        <p:nvSpPr>
          <p:cNvPr id="19459" name="Segnaposto contenuto 2"/>
          <p:cNvSpPr>
            <a:spLocks noGrp="1"/>
          </p:cNvSpPr>
          <p:nvPr>
            <p:ph idx="1"/>
          </p:nvPr>
        </p:nvSpPr>
        <p:spPr/>
        <p:txBody>
          <a:bodyPr/>
          <a:lstStyle/>
          <a:p>
            <a:pPr eaLnBrk="1"/>
            <a:r>
              <a:rPr lang="it-IT" dirty="0" err="1" smtClean="0"/>
              <a:t>Dangerosu</a:t>
            </a:r>
            <a:r>
              <a:rPr lang="it-IT" dirty="0" smtClean="0"/>
              <a:t> </a:t>
            </a:r>
            <a:r>
              <a:rPr lang="it-IT" dirty="0" err="1" smtClean="0"/>
              <a:t>substances</a:t>
            </a:r>
            <a:r>
              <a:rPr lang="it-IT" dirty="0" smtClean="0"/>
              <a:t> are </a:t>
            </a:r>
            <a:r>
              <a:rPr lang="it-IT" dirty="0" err="1" smtClean="0"/>
              <a:t>classified</a:t>
            </a:r>
            <a:r>
              <a:rPr lang="it-IT" dirty="0" smtClean="0"/>
              <a:t> </a:t>
            </a:r>
            <a:r>
              <a:rPr lang="it-IT" dirty="0" err="1" smtClean="0"/>
              <a:t>according</a:t>
            </a:r>
            <a:r>
              <a:rPr lang="it-IT" dirty="0" smtClean="0"/>
              <a:t> </a:t>
            </a:r>
            <a:r>
              <a:rPr lang="it-IT" dirty="0" err="1" smtClean="0"/>
              <a:t>to</a:t>
            </a:r>
            <a:r>
              <a:rPr lang="it-IT" dirty="0" smtClean="0"/>
              <a:t> </a:t>
            </a:r>
            <a:r>
              <a:rPr lang="it-IT" dirty="0" err="1" smtClean="0"/>
              <a:t>their</a:t>
            </a:r>
            <a:r>
              <a:rPr lang="it-IT" dirty="0" smtClean="0"/>
              <a:t> </a:t>
            </a:r>
            <a:r>
              <a:rPr lang="it-IT" dirty="0" err="1" smtClean="0"/>
              <a:t>properties</a:t>
            </a:r>
            <a:r>
              <a:rPr lang="it-IT" dirty="0" smtClean="0"/>
              <a:t>, </a:t>
            </a:r>
            <a:r>
              <a:rPr lang="it-IT" dirty="0" err="1" smtClean="0"/>
              <a:t>using</a:t>
            </a:r>
            <a:r>
              <a:rPr lang="it-IT" dirty="0" smtClean="0"/>
              <a:t> quantitative </a:t>
            </a:r>
            <a:r>
              <a:rPr lang="it-IT" dirty="0" err="1" smtClean="0"/>
              <a:t>criteria</a:t>
            </a:r>
            <a:r>
              <a:rPr lang="it-IT" dirty="0" smtClean="0"/>
              <a:t>;</a:t>
            </a:r>
          </a:p>
          <a:p>
            <a:pPr eaLnBrk="1"/>
            <a:r>
              <a:rPr lang="it-IT" dirty="0" smtClean="0"/>
              <a:t>In the DSD </a:t>
            </a:r>
            <a:r>
              <a:rPr lang="it-IT" dirty="0" err="1" smtClean="0"/>
              <a:t>to</a:t>
            </a:r>
            <a:r>
              <a:rPr lang="it-IT" dirty="0" smtClean="0"/>
              <a:t> </a:t>
            </a:r>
            <a:r>
              <a:rPr lang="it-IT" dirty="0" err="1" smtClean="0"/>
              <a:t>every</a:t>
            </a:r>
            <a:r>
              <a:rPr lang="it-IT" dirty="0" smtClean="0"/>
              <a:t> </a:t>
            </a:r>
            <a:r>
              <a:rPr lang="it-IT" dirty="0" err="1" smtClean="0"/>
              <a:t>dangerosu</a:t>
            </a:r>
            <a:r>
              <a:rPr lang="it-IT" dirty="0" smtClean="0"/>
              <a:t> </a:t>
            </a:r>
            <a:r>
              <a:rPr lang="it-IT" dirty="0" err="1" smtClean="0"/>
              <a:t>substance</a:t>
            </a:r>
            <a:r>
              <a:rPr lang="it-IT" dirty="0" smtClean="0"/>
              <a:t> </a:t>
            </a:r>
            <a:r>
              <a:rPr lang="it-IT" dirty="0" err="1" smtClean="0"/>
              <a:t>corresponds</a:t>
            </a:r>
            <a:r>
              <a:rPr lang="it-IT" dirty="0" smtClean="0"/>
              <a:t>:</a:t>
            </a:r>
          </a:p>
          <a:p>
            <a:pPr lvl="1" eaLnBrk="1"/>
            <a:r>
              <a:rPr lang="it-IT" b="1" dirty="0" err="1" smtClean="0"/>
              <a:t>Kind</a:t>
            </a:r>
            <a:r>
              <a:rPr lang="it-IT" b="1" dirty="0" smtClean="0"/>
              <a:t> </a:t>
            </a:r>
            <a:r>
              <a:rPr lang="it-IT" b="1" dirty="0" err="1" smtClean="0"/>
              <a:t>of</a:t>
            </a:r>
            <a:r>
              <a:rPr lang="it-IT" b="1" dirty="0" smtClean="0"/>
              <a:t> </a:t>
            </a:r>
            <a:r>
              <a:rPr lang="it-IT" b="1" dirty="0" err="1" smtClean="0"/>
              <a:t>risk</a:t>
            </a:r>
            <a:r>
              <a:rPr lang="it-IT" b="1" dirty="0" smtClean="0"/>
              <a:t> </a:t>
            </a:r>
            <a:r>
              <a:rPr lang="it-IT" dirty="0" smtClean="0"/>
              <a:t>(</a:t>
            </a:r>
            <a:r>
              <a:rPr lang="it-IT" dirty="0" err="1" smtClean="0"/>
              <a:t>toxic</a:t>
            </a:r>
            <a:r>
              <a:rPr lang="it-IT" dirty="0" smtClean="0"/>
              <a:t>, </a:t>
            </a:r>
            <a:r>
              <a:rPr lang="it-IT" dirty="0" err="1" smtClean="0"/>
              <a:t>harmful</a:t>
            </a:r>
            <a:r>
              <a:rPr lang="it-IT" dirty="0" smtClean="0"/>
              <a:t>, </a:t>
            </a:r>
            <a:r>
              <a:rPr lang="it-IT" dirty="0" err="1" smtClean="0"/>
              <a:t>explosive</a:t>
            </a:r>
            <a:r>
              <a:rPr lang="it-IT" dirty="0" smtClean="0"/>
              <a:t>, etc.);</a:t>
            </a:r>
          </a:p>
          <a:p>
            <a:pPr lvl="1" eaLnBrk="1"/>
            <a:r>
              <a:rPr lang="it-IT" b="1" dirty="0" err="1" smtClean="0"/>
              <a:t>Danger</a:t>
            </a:r>
            <a:r>
              <a:rPr lang="it-IT" b="1" dirty="0" smtClean="0"/>
              <a:t> </a:t>
            </a:r>
            <a:r>
              <a:rPr lang="it-IT" b="1" dirty="0" err="1" smtClean="0"/>
              <a:t>symbol</a:t>
            </a:r>
            <a:r>
              <a:rPr lang="it-IT" dirty="0" smtClean="0"/>
              <a:t>;</a:t>
            </a:r>
          </a:p>
          <a:p>
            <a:pPr lvl="1" eaLnBrk="1"/>
            <a:r>
              <a:rPr lang="it-IT" b="1" dirty="0" smtClean="0"/>
              <a:t>Nature od </a:t>
            </a:r>
            <a:r>
              <a:rPr lang="it-IT" b="1" dirty="0" err="1" smtClean="0"/>
              <a:t>Special</a:t>
            </a:r>
            <a:r>
              <a:rPr lang="it-IT" b="1" dirty="0" smtClean="0"/>
              <a:t> </a:t>
            </a:r>
            <a:r>
              <a:rPr lang="it-IT" b="1" dirty="0" err="1" smtClean="0"/>
              <a:t>Risk</a:t>
            </a:r>
            <a:r>
              <a:rPr lang="it-IT" dirty="0" smtClean="0"/>
              <a:t>;</a:t>
            </a:r>
          </a:p>
          <a:p>
            <a:pPr lvl="1" eaLnBrk="1"/>
            <a:r>
              <a:rPr lang="it-IT" b="1" dirty="0" err="1" smtClean="0"/>
              <a:t>Safety</a:t>
            </a:r>
            <a:r>
              <a:rPr lang="it-IT" b="1" dirty="0" smtClean="0"/>
              <a:t> </a:t>
            </a:r>
            <a:r>
              <a:rPr lang="it-IT" b="1" dirty="0" err="1" smtClean="0"/>
              <a:t>Advices</a:t>
            </a:r>
            <a:r>
              <a:rPr lang="it-IT" b="1" dirty="0" smtClean="0"/>
              <a:t>;</a:t>
            </a:r>
            <a:endParaRPr lang="it-IT" dirty="0" smtClean="0"/>
          </a:p>
          <a:p>
            <a:pPr lvl="1" eaLnBrk="1"/>
            <a:endParaRPr lang="it-IT" dirty="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err="1" smtClean="0"/>
              <a:t>Classification</a:t>
            </a:r>
            <a:r>
              <a:rPr lang="it-IT" dirty="0" smtClean="0"/>
              <a:t> </a:t>
            </a:r>
            <a:r>
              <a:rPr lang="it-IT" dirty="0" err="1" smtClean="0"/>
              <a:t>of</a:t>
            </a:r>
            <a:r>
              <a:rPr lang="it-IT" dirty="0" smtClean="0"/>
              <a:t> </a:t>
            </a:r>
            <a:r>
              <a:rPr lang="it-IT" dirty="0" err="1" smtClean="0"/>
              <a:t>Dangerous</a:t>
            </a:r>
            <a:r>
              <a:rPr lang="it-IT" dirty="0" smtClean="0"/>
              <a:t> </a:t>
            </a:r>
            <a:r>
              <a:rPr lang="it-IT" dirty="0" err="1" smtClean="0"/>
              <a:t>Preparations</a:t>
            </a:r>
            <a:endParaRPr lang="it-IT" dirty="0"/>
          </a:p>
        </p:txBody>
      </p:sp>
      <p:sp>
        <p:nvSpPr>
          <p:cNvPr id="6" name="Segnaposto contenuto 5"/>
          <p:cNvSpPr>
            <a:spLocks noGrp="1"/>
          </p:cNvSpPr>
          <p:nvPr>
            <p:ph idx="1"/>
          </p:nvPr>
        </p:nvSpPr>
        <p:spPr/>
        <p:txBody>
          <a:bodyPr/>
          <a:lstStyle/>
          <a:p>
            <a:r>
              <a:rPr lang="it-IT" dirty="0" err="1" smtClean="0"/>
              <a:t>Their</a:t>
            </a:r>
            <a:r>
              <a:rPr lang="it-IT" dirty="0" smtClean="0"/>
              <a:t> </a:t>
            </a:r>
            <a:r>
              <a:rPr lang="it-IT" dirty="0" err="1" smtClean="0"/>
              <a:t>classification</a:t>
            </a:r>
            <a:r>
              <a:rPr lang="it-IT" dirty="0" smtClean="0"/>
              <a:t> </a:t>
            </a:r>
            <a:r>
              <a:rPr lang="it-IT" dirty="0" err="1" smtClean="0"/>
              <a:t>is</a:t>
            </a:r>
            <a:r>
              <a:rPr lang="it-IT" dirty="0" smtClean="0"/>
              <a:t> </a:t>
            </a:r>
            <a:r>
              <a:rPr lang="it-IT" dirty="0" err="1" smtClean="0"/>
              <a:t>made</a:t>
            </a:r>
            <a:r>
              <a:rPr lang="it-IT" dirty="0" smtClean="0"/>
              <a:t> </a:t>
            </a:r>
            <a:r>
              <a:rPr lang="it-IT" dirty="0" err="1" smtClean="0"/>
              <a:t>starting</a:t>
            </a:r>
            <a:r>
              <a:rPr lang="it-IT" dirty="0" smtClean="0"/>
              <a:t> </a:t>
            </a:r>
            <a:r>
              <a:rPr lang="it-IT" dirty="0" err="1" smtClean="0"/>
              <a:t>from</a:t>
            </a:r>
            <a:r>
              <a:rPr lang="it-IT" dirty="0" smtClean="0"/>
              <a:t> the </a:t>
            </a:r>
            <a:r>
              <a:rPr lang="it-IT" dirty="0" err="1" smtClean="0"/>
              <a:t>classification</a:t>
            </a:r>
            <a:r>
              <a:rPr lang="it-IT" dirty="0" smtClean="0"/>
              <a:t> </a:t>
            </a:r>
            <a:r>
              <a:rPr lang="it-IT" dirty="0" err="1" smtClean="0"/>
              <a:t>of</a:t>
            </a:r>
            <a:r>
              <a:rPr lang="it-IT" dirty="0" smtClean="0"/>
              <a:t> the single </a:t>
            </a:r>
            <a:r>
              <a:rPr lang="it-IT" dirty="0" err="1" smtClean="0"/>
              <a:t>substances</a:t>
            </a:r>
            <a:r>
              <a:rPr lang="it-IT" dirty="0" smtClean="0"/>
              <a:t> </a:t>
            </a:r>
            <a:r>
              <a:rPr lang="it-IT" dirty="0" err="1" smtClean="0"/>
              <a:t>forming</a:t>
            </a:r>
            <a:r>
              <a:rPr lang="it-IT" dirty="0" smtClean="0"/>
              <a:t> the </a:t>
            </a:r>
            <a:r>
              <a:rPr lang="it-IT" dirty="0" err="1" smtClean="0"/>
              <a:t>preparation</a:t>
            </a:r>
            <a:endParaRPr lang="it-IT" dirty="0" smtClean="0"/>
          </a:p>
          <a:p>
            <a:r>
              <a:rPr lang="it-IT" dirty="0" err="1" smtClean="0"/>
              <a:t>There</a:t>
            </a:r>
            <a:r>
              <a:rPr lang="it-IT" dirty="0" smtClean="0"/>
              <a:t> are some formula </a:t>
            </a:r>
            <a:r>
              <a:rPr lang="it-IT" dirty="0" err="1" smtClean="0"/>
              <a:t>that</a:t>
            </a:r>
            <a:r>
              <a:rPr lang="it-IT" dirty="0" smtClean="0"/>
              <a:t> </a:t>
            </a:r>
            <a:r>
              <a:rPr lang="it-IT" dirty="0" err="1" smtClean="0"/>
              <a:t>weight</a:t>
            </a:r>
            <a:r>
              <a:rPr lang="it-IT" dirty="0" smtClean="0"/>
              <a:t> the </a:t>
            </a:r>
            <a:r>
              <a:rPr lang="it-IT" dirty="0" err="1" smtClean="0"/>
              <a:t>risk</a:t>
            </a:r>
            <a:r>
              <a:rPr lang="it-IT" dirty="0" smtClean="0"/>
              <a:t> </a:t>
            </a:r>
            <a:r>
              <a:rPr lang="it-IT" dirty="0" err="1" smtClean="0"/>
              <a:t>deriving</a:t>
            </a:r>
            <a:r>
              <a:rPr lang="it-IT" dirty="0" smtClean="0"/>
              <a:t> </a:t>
            </a:r>
            <a:r>
              <a:rPr lang="it-IT" dirty="0" err="1" smtClean="0"/>
              <a:t>by</a:t>
            </a:r>
            <a:r>
              <a:rPr lang="it-IT" dirty="0" smtClean="0"/>
              <a:t> </a:t>
            </a:r>
            <a:r>
              <a:rPr lang="it-IT" dirty="0" err="1" smtClean="0"/>
              <a:t>any</a:t>
            </a:r>
            <a:r>
              <a:rPr lang="it-IT" dirty="0" smtClean="0"/>
              <a:t> single </a:t>
            </a:r>
            <a:r>
              <a:rPr lang="it-IT" dirty="0" err="1" smtClean="0"/>
              <a:t>substance</a:t>
            </a:r>
            <a:r>
              <a:rPr lang="it-IT" dirty="0" smtClean="0"/>
              <a:t> </a:t>
            </a:r>
            <a:r>
              <a:rPr lang="it-IT" dirty="0" err="1" smtClean="0"/>
              <a:t>considering</a:t>
            </a:r>
            <a:r>
              <a:rPr lang="it-IT" dirty="0" smtClean="0"/>
              <a:t> </a:t>
            </a:r>
            <a:r>
              <a:rPr lang="it-IT" dirty="0" err="1" smtClean="0"/>
              <a:t>its</a:t>
            </a:r>
            <a:r>
              <a:rPr lang="it-IT" dirty="0" smtClean="0"/>
              <a:t> </a:t>
            </a:r>
            <a:r>
              <a:rPr lang="it-IT" dirty="0" err="1" smtClean="0"/>
              <a:t>amount</a:t>
            </a:r>
            <a:r>
              <a:rPr lang="it-IT" dirty="0" smtClean="0"/>
              <a:t> in the </a:t>
            </a:r>
            <a:r>
              <a:rPr lang="it-IT" dirty="0" err="1" smtClean="0"/>
              <a:t>mixture</a:t>
            </a:r>
            <a:endParaRPr lang="it-IT"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CLP </a:t>
            </a:r>
            <a:r>
              <a:rPr lang="it-IT" dirty="0" err="1" smtClean="0"/>
              <a:t>Classification</a:t>
            </a:r>
            <a:endParaRPr lang="it-IT" dirty="0"/>
          </a:p>
        </p:txBody>
      </p:sp>
      <p:sp>
        <p:nvSpPr>
          <p:cNvPr id="3" name="Segnaposto contenuto 2"/>
          <p:cNvSpPr>
            <a:spLocks noGrp="1"/>
          </p:cNvSpPr>
          <p:nvPr>
            <p:ph idx="1"/>
          </p:nvPr>
        </p:nvSpPr>
        <p:spPr/>
        <p:txBody>
          <a:bodyPr/>
          <a:lstStyle/>
          <a:p>
            <a:r>
              <a:rPr lang="it-IT" dirty="0" smtClean="0"/>
              <a:t>In the CLP </a:t>
            </a:r>
            <a:r>
              <a:rPr lang="it-IT" dirty="0" err="1" smtClean="0"/>
              <a:t>regulation</a:t>
            </a:r>
            <a:r>
              <a:rPr lang="it-IT" dirty="0" smtClean="0"/>
              <a:t> </a:t>
            </a:r>
            <a:r>
              <a:rPr lang="it-IT" dirty="0" err="1" smtClean="0"/>
              <a:t>substances</a:t>
            </a:r>
            <a:r>
              <a:rPr lang="it-IT" dirty="0" smtClean="0"/>
              <a:t> and </a:t>
            </a:r>
            <a:r>
              <a:rPr lang="it-IT" dirty="0" err="1" smtClean="0"/>
              <a:t>mixtures</a:t>
            </a:r>
            <a:r>
              <a:rPr lang="it-IT" dirty="0" smtClean="0"/>
              <a:t> are </a:t>
            </a:r>
            <a:r>
              <a:rPr lang="it-IT" dirty="0" err="1" smtClean="0"/>
              <a:t>classified</a:t>
            </a:r>
            <a:r>
              <a:rPr lang="it-IT" dirty="0" smtClean="0"/>
              <a:t> </a:t>
            </a:r>
            <a:r>
              <a:rPr lang="it-IT" dirty="0" err="1" smtClean="0"/>
              <a:t>according</a:t>
            </a:r>
            <a:r>
              <a:rPr lang="it-IT" dirty="0" smtClean="0"/>
              <a:t> </a:t>
            </a:r>
            <a:r>
              <a:rPr lang="it-IT" dirty="0" err="1" smtClean="0"/>
              <a:t>to</a:t>
            </a:r>
            <a:r>
              <a:rPr lang="it-IT" dirty="0" smtClean="0"/>
              <a:t> the </a:t>
            </a:r>
            <a:r>
              <a:rPr lang="it-IT" dirty="0" err="1" smtClean="0"/>
              <a:t>following</a:t>
            </a:r>
            <a:r>
              <a:rPr lang="it-IT" dirty="0" smtClean="0"/>
              <a:t> </a:t>
            </a:r>
            <a:r>
              <a:rPr lang="it-IT" dirty="0" err="1" smtClean="0"/>
              <a:t>hazard</a:t>
            </a:r>
            <a:r>
              <a:rPr lang="it-IT" dirty="0" smtClean="0"/>
              <a:t> </a:t>
            </a:r>
            <a:r>
              <a:rPr lang="it-IT" dirty="0" err="1" smtClean="0"/>
              <a:t>classes</a:t>
            </a:r>
            <a:r>
              <a:rPr lang="it-IT" dirty="0" smtClean="0"/>
              <a:t>:</a:t>
            </a:r>
          </a:p>
          <a:p>
            <a:pPr marL="1050925" lvl="1" indent="-514350">
              <a:buSzPct val="100000"/>
              <a:buFont typeface="+mj-lt"/>
              <a:buAutoNum type="arabicPeriod"/>
            </a:pPr>
            <a:r>
              <a:rPr lang="it-IT" dirty="0" err="1" smtClean="0"/>
              <a:t>Physical</a:t>
            </a:r>
            <a:r>
              <a:rPr lang="it-IT" dirty="0" smtClean="0"/>
              <a:t> </a:t>
            </a:r>
            <a:r>
              <a:rPr lang="it-IT" dirty="0" err="1" smtClean="0"/>
              <a:t>hazards</a:t>
            </a:r>
            <a:r>
              <a:rPr lang="it-IT" dirty="0" smtClean="0"/>
              <a:t>;</a:t>
            </a:r>
          </a:p>
          <a:p>
            <a:pPr marL="1050925" lvl="1" indent="-514350">
              <a:buSzPct val="100000"/>
              <a:buFont typeface="+mj-lt"/>
              <a:buAutoNum type="arabicPeriod"/>
            </a:pPr>
            <a:r>
              <a:rPr lang="it-IT" dirty="0" err="1" smtClean="0"/>
              <a:t>Health</a:t>
            </a:r>
            <a:r>
              <a:rPr lang="it-IT" dirty="0" smtClean="0"/>
              <a:t> </a:t>
            </a:r>
            <a:r>
              <a:rPr lang="it-IT" dirty="0" err="1" smtClean="0"/>
              <a:t>hazards</a:t>
            </a:r>
            <a:r>
              <a:rPr lang="it-IT" dirty="0" smtClean="0"/>
              <a:t>;</a:t>
            </a:r>
          </a:p>
          <a:p>
            <a:pPr marL="1050925" lvl="1" indent="-514350">
              <a:buSzPct val="100000"/>
              <a:buFont typeface="+mj-lt"/>
              <a:buAutoNum type="arabicPeriod"/>
            </a:pPr>
            <a:r>
              <a:rPr lang="it-IT" dirty="0" err="1" smtClean="0"/>
              <a:t>Environmental</a:t>
            </a:r>
            <a:r>
              <a:rPr lang="it-IT" dirty="0" smtClean="0"/>
              <a:t> </a:t>
            </a:r>
            <a:r>
              <a:rPr lang="it-IT" dirty="0" err="1" smtClean="0"/>
              <a:t>hazards</a:t>
            </a:r>
            <a:r>
              <a:rPr lang="it-IT" dirty="0" smtClean="0"/>
              <a:t>;</a:t>
            </a:r>
          </a:p>
          <a:p>
            <a:pPr marL="1050925" lvl="1" indent="-514350">
              <a:buSzPct val="100000"/>
              <a:buFont typeface="+mj-lt"/>
              <a:buAutoNum type="arabicPeriod"/>
            </a:pPr>
            <a:r>
              <a:rPr lang="it-IT" dirty="0" err="1" smtClean="0"/>
              <a:t>Additional</a:t>
            </a:r>
            <a:r>
              <a:rPr lang="it-IT" dirty="0" smtClean="0"/>
              <a:t> EU </a:t>
            </a:r>
            <a:r>
              <a:rPr lang="it-IT" dirty="0" err="1" smtClean="0"/>
              <a:t>hazards</a:t>
            </a:r>
            <a:r>
              <a:rPr lang="it-IT" dirty="0" smtClean="0"/>
              <a:t>: </a:t>
            </a:r>
            <a:r>
              <a:rPr lang="it-IT" dirty="0" err="1" smtClean="0"/>
              <a:t>hazard</a:t>
            </a:r>
            <a:r>
              <a:rPr lang="it-IT" dirty="0" smtClean="0"/>
              <a:t> </a:t>
            </a:r>
            <a:r>
              <a:rPr lang="it-IT" dirty="0" err="1" smtClean="0"/>
              <a:t>to</a:t>
            </a:r>
            <a:r>
              <a:rPr lang="it-IT" dirty="0" smtClean="0"/>
              <a:t> the </a:t>
            </a:r>
            <a:r>
              <a:rPr lang="it-IT" dirty="0" err="1" smtClean="0"/>
              <a:t>ozone</a:t>
            </a:r>
            <a:r>
              <a:rPr lang="it-IT" dirty="0" smtClean="0"/>
              <a:t> </a:t>
            </a:r>
            <a:r>
              <a:rPr lang="it-IT" dirty="0" err="1" smtClean="0"/>
              <a:t>layer</a:t>
            </a:r>
            <a:endParaRPr lang="it-IT" dirty="0" smtClean="0"/>
          </a:p>
          <a:p>
            <a:pPr marL="619125" indent="-514350">
              <a:buSzPct val="100000"/>
              <a:buNone/>
            </a:pPr>
            <a:endParaRPr lang="it-IT" dirty="0" smtClean="0"/>
          </a:p>
          <a:p>
            <a:pPr marL="619125" indent="-514350">
              <a:buSzPct val="100000"/>
              <a:buNone/>
            </a:pPr>
            <a:r>
              <a:rPr lang="it-IT" dirty="0" err="1" smtClean="0"/>
              <a:t>Each</a:t>
            </a:r>
            <a:r>
              <a:rPr lang="it-IT" dirty="0" smtClean="0"/>
              <a:t> </a:t>
            </a:r>
            <a:r>
              <a:rPr lang="it-IT" dirty="0" err="1" smtClean="0"/>
              <a:t>class</a:t>
            </a:r>
            <a:r>
              <a:rPr lang="it-IT" dirty="0" smtClean="0"/>
              <a:t> </a:t>
            </a:r>
            <a:r>
              <a:rPr lang="it-IT" dirty="0" err="1" smtClean="0"/>
              <a:t>is</a:t>
            </a:r>
            <a:r>
              <a:rPr lang="it-IT" dirty="0" smtClean="0"/>
              <a:t> </a:t>
            </a:r>
            <a:r>
              <a:rPr lang="it-IT" dirty="0" err="1" smtClean="0"/>
              <a:t>divided</a:t>
            </a:r>
            <a:r>
              <a:rPr lang="it-IT" dirty="0" smtClean="0"/>
              <a:t> in </a:t>
            </a:r>
            <a:r>
              <a:rPr lang="it-IT" dirty="0" err="1" smtClean="0"/>
              <a:t>categories</a:t>
            </a:r>
            <a:endParaRPr lang="it-IT" dirty="0" smtClean="0"/>
          </a:p>
          <a:p>
            <a:endParaRPr lang="it-IT"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Grp="1" noChangeArrowheads="1"/>
          </p:cNvSpPr>
          <p:nvPr>
            <p:ph type="title"/>
          </p:nvPr>
        </p:nvSpPr>
        <p:spPr>
          <a:xfrm>
            <a:off x="741363" y="557213"/>
            <a:ext cx="8607425" cy="1258887"/>
          </a:xfrm>
        </p:spPr>
        <p:txBody>
          <a:bodyPr/>
          <a:lstStyle/>
          <a:p>
            <a:pPr eaLnBrk="1">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Risk management</a:t>
            </a:r>
          </a:p>
        </p:txBody>
      </p:sp>
      <p:sp>
        <p:nvSpPr>
          <p:cNvPr id="7" name="Rectangle 2"/>
          <p:cNvSpPr>
            <a:spLocks noGrp="1" noChangeArrowheads="1"/>
          </p:cNvSpPr>
          <p:nvPr>
            <p:ph type="body" idx="1"/>
          </p:nvPr>
        </p:nvSpPr>
        <p:spPr>
          <a:xfrm>
            <a:off x="741363" y="2101850"/>
            <a:ext cx="8607425" cy="4760913"/>
          </a:xfrm>
        </p:spPr>
        <p:txBody>
          <a:bodyPr/>
          <a:lstStyle/>
          <a:p>
            <a:r>
              <a:rPr lang="en-US" sz="2800" dirty="0" smtClean="0"/>
              <a:t>Risk assessment and risk management are closely related but different processes, with the nature of the risk management decision often influencing the scope and depth of a risk assessment</a:t>
            </a:r>
            <a:r>
              <a:rPr lang="it-IT" sz="2800" dirty="0" smtClean="0"/>
              <a:t>.</a:t>
            </a:r>
          </a:p>
          <a:p>
            <a:r>
              <a:rPr lang="it-IT" sz="2800" dirty="0" smtClean="0"/>
              <a:t>In </a:t>
            </a:r>
            <a:r>
              <a:rPr lang="it-IT" sz="2800" dirty="0" err="1" smtClean="0"/>
              <a:t>simple</a:t>
            </a:r>
            <a:r>
              <a:rPr lang="it-IT" sz="2800" dirty="0" smtClean="0"/>
              <a:t> </a:t>
            </a:r>
            <a:r>
              <a:rPr lang="it-IT" sz="2800" dirty="0" err="1" smtClean="0"/>
              <a:t>terms</a:t>
            </a:r>
            <a:r>
              <a:rPr lang="it-IT" sz="2800" dirty="0" smtClean="0"/>
              <a:t>, </a:t>
            </a:r>
            <a:r>
              <a:rPr lang="en-US" sz="2800" dirty="0" smtClean="0"/>
              <a:t>risk assessors ask “How risky is this situation?” and risk managers then ask “What are we willing to accept?” and “What shall we do about it?” Risk assessment is usually seen as the </a:t>
            </a:r>
            <a:r>
              <a:rPr lang="en-US" sz="2800" dirty="0" smtClean="0"/>
              <a:t>objective/scientific part </a:t>
            </a:r>
            <a:r>
              <a:rPr lang="en-US" sz="2800" dirty="0" smtClean="0"/>
              <a:t>of the process and risk management as the subjective/political part. </a:t>
            </a:r>
            <a:endParaRPr lang="it-IT" sz="2800"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p:txBody>
          <a:bodyPr/>
          <a:lstStyle/>
          <a:p>
            <a:pPr eaLnBrk="1">
              <a:lnSpc>
                <a:spcPct val="87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000" dirty="0" smtClean="0"/>
              <a:t>CLP</a:t>
            </a:r>
            <a:r>
              <a:rPr lang="it-IT" sz="3200" dirty="0" smtClean="0"/>
              <a:t/>
            </a:r>
            <a:br>
              <a:rPr lang="it-IT" sz="3200" dirty="0" smtClean="0"/>
            </a:br>
            <a:r>
              <a:rPr lang="it-IT" sz="3600" dirty="0" err="1" smtClean="0"/>
              <a:t>Physical</a:t>
            </a:r>
            <a:r>
              <a:rPr lang="it-IT" sz="3600" dirty="0" smtClean="0"/>
              <a:t> </a:t>
            </a:r>
            <a:r>
              <a:rPr lang="it-IT" sz="3600" dirty="0" err="1" smtClean="0"/>
              <a:t>hazards</a:t>
            </a:r>
            <a:endParaRPr lang="it-IT" sz="3200" dirty="0" smtClean="0"/>
          </a:p>
        </p:txBody>
      </p:sp>
      <p:sp>
        <p:nvSpPr>
          <p:cNvPr id="26627" name="Segnaposto contenuto 3"/>
          <p:cNvSpPr>
            <a:spLocks noGrp="1"/>
          </p:cNvSpPr>
          <p:nvPr>
            <p:ph sz="half" idx="2"/>
          </p:nvPr>
        </p:nvSpPr>
        <p:spPr>
          <a:xfrm>
            <a:off x="504825" y="1922463"/>
            <a:ext cx="4452938" cy="4830762"/>
          </a:xfrm>
        </p:spPr>
        <p:txBody>
          <a:bodyPr/>
          <a:lstStyle/>
          <a:p>
            <a:pPr eaLnBrk="1">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dirty="0" err="1" smtClean="0"/>
              <a:t>Explosive</a:t>
            </a:r>
            <a:r>
              <a:rPr lang="it-IT" dirty="0" smtClean="0"/>
              <a:t>;</a:t>
            </a:r>
          </a:p>
          <a:p>
            <a:pPr eaLnBrk="1">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dirty="0" err="1" smtClean="0"/>
              <a:t>Flammable</a:t>
            </a:r>
            <a:r>
              <a:rPr lang="it-IT" dirty="0" smtClean="0"/>
              <a:t> </a:t>
            </a:r>
            <a:r>
              <a:rPr lang="it-IT" dirty="0" err="1" smtClean="0"/>
              <a:t>gases</a:t>
            </a:r>
            <a:r>
              <a:rPr lang="it-IT" dirty="0" smtClean="0"/>
              <a:t>;</a:t>
            </a:r>
          </a:p>
          <a:p>
            <a:pPr eaLnBrk="1">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dirty="0" err="1" smtClean="0"/>
              <a:t>Flammabel</a:t>
            </a:r>
            <a:r>
              <a:rPr lang="it-IT" dirty="0" smtClean="0"/>
              <a:t> </a:t>
            </a:r>
            <a:r>
              <a:rPr lang="it-IT" dirty="0" err="1" smtClean="0"/>
              <a:t>aerosols</a:t>
            </a:r>
            <a:r>
              <a:rPr lang="it-IT" dirty="0" smtClean="0"/>
              <a:t>;</a:t>
            </a:r>
          </a:p>
          <a:p>
            <a:pPr eaLnBrk="1">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dirty="0" err="1" smtClean="0"/>
              <a:t>Oxidizing</a:t>
            </a:r>
            <a:r>
              <a:rPr lang="it-IT" dirty="0" smtClean="0"/>
              <a:t> </a:t>
            </a:r>
            <a:r>
              <a:rPr lang="it-IT" dirty="0" err="1" smtClean="0"/>
              <a:t>gases</a:t>
            </a:r>
            <a:r>
              <a:rPr lang="it-IT" dirty="0" smtClean="0"/>
              <a:t>;</a:t>
            </a:r>
          </a:p>
          <a:p>
            <a:pPr eaLnBrk="1">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dirty="0" err="1" smtClean="0"/>
              <a:t>Gases</a:t>
            </a:r>
            <a:r>
              <a:rPr lang="it-IT" dirty="0" smtClean="0"/>
              <a:t> under </a:t>
            </a:r>
            <a:r>
              <a:rPr lang="it-IT" dirty="0" err="1" smtClean="0"/>
              <a:t>pressure</a:t>
            </a:r>
            <a:r>
              <a:rPr lang="it-IT" dirty="0" smtClean="0"/>
              <a:t>;</a:t>
            </a:r>
          </a:p>
          <a:p>
            <a:pPr eaLnBrk="1">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dirty="0" err="1" smtClean="0"/>
              <a:t>Flammable</a:t>
            </a:r>
            <a:r>
              <a:rPr lang="it-IT" dirty="0" smtClean="0"/>
              <a:t> </a:t>
            </a:r>
            <a:r>
              <a:rPr lang="it-IT" dirty="0" err="1" smtClean="0"/>
              <a:t>liquids</a:t>
            </a:r>
            <a:r>
              <a:rPr lang="it-IT" dirty="0" smtClean="0"/>
              <a:t>;</a:t>
            </a:r>
          </a:p>
          <a:p>
            <a:pPr eaLnBrk="1">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dirty="0" err="1" smtClean="0"/>
              <a:t>Flammable</a:t>
            </a:r>
            <a:r>
              <a:rPr lang="it-IT" dirty="0" smtClean="0"/>
              <a:t> </a:t>
            </a:r>
            <a:r>
              <a:rPr lang="it-IT" dirty="0" err="1" smtClean="0"/>
              <a:t>solids</a:t>
            </a:r>
            <a:r>
              <a:rPr lang="it-IT" dirty="0" smtClean="0"/>
              <a:t>;</a:t>
            </a:r>
          </a:p>
          <a:p>
            <a:pPr eaLnBrk="1">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dirty="0" err="1" smtClean="0"/>
              <a:t>Self-reactive</a:t>
            </a:r>
            <a:r>
              <a:rPr lang="it-IT" dirty="0" smtClean="0"/>
              <a:t> </a:t>
            </a:r>
            <a:r>
              <a:rPr lang="it-IT" dirty="0" err="1" smtClean="0"/>
              <a:t>substances</a:t>
            </a:r>
            <a:r>
              <a:rPr lang="it-IT" dirty="0" smtClean="0"/>
              <a:t> and </a:t>
            </a:r>
            <a:r>
              <a:rPr lang="it-IT" dirty="0" err="1" smtClean="0"/>
              <a:t>mixtures</a:t>
            </a:r>
            <a:r>
              <a:rPr lang="it-IT" dirty="0" smtClean="0"/>
              <a:t>;</a:t>
            </a:r>
          </a:p>
          <a:p>
            <a:pPr eaLnBrk="1">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dirty="0" err="1" smtClean="0"/>
              <a:t>Pyrophoric</a:t>
            </a:r>
            <a:r>
              <a:rPr lang="it-IT" dirty="0" smtClean="0"/>
              <a:t> </a:t>
            </a:r>
            <a:r>
              <a:rPr lang="it-IT" dirty="0" err="1" smtClean="0"/>
              <a:t>liquids</a:t>
            </a:r>
            <a:r>
              <a:rPr lang="it-IT" dirty="0" smtClean="0"/>
              <a:t>;</a:t>
            </a:r>
          </a:p>
          <a:p>
            <a:pPr eaLnBrk="1">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dirty="0" smtClean="0"/>
          </a:p>
        </p:txBody>
      </p:sp>
      <p:sp>
        <p:nvSpPr>
          <p:cNvPr id="6" name="Segnaposto contenuto 5"/>
          <p:cNvSpPr>
            <a:spLocks noGrp="1"/>
          </p:cNvSpPr>
          <p:nvPr>
            <p:ph sz="quarter" idx="4"/>
          </p:nvPr>
        </p:nvSpPr>
        <p:spPr>
          <a:xfrm>
            <a:off x="5121275" y="1993900"/>
            <a:ext cx="4456113" cy="4759325"/>
          </a:xfrm>
        </p:spPr>
        <p:txBody>
          <a:bodyPr>
            <a:normAutofit fontScale="92500" lnSpcReduction="10000"/>
          </a:bodyPr>
          <a:lstStyle/>
          <a:p>
            <a:pPr eaLnBrk="1">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err="1" smtClean="0">
                <a:ea typeface="+mn-ea"/>
              </a:rPr>
              <a:t>Pyrophoric</a:t>
            </a:r>
            <a:r>
              <a:rPr lang="it-IT" dirty="0" smtClean="0">
                <a:ea typeface="+mn-ea"/>
              </a:rPr>
              <a:t> </a:t>
            </a:r>
            <a:r>
              <a:rPr lang="it-IT" dirty="0" err="1" smtClean="0">
                <a:ea typeface="+mn-ea"/>
              </a:rPr>
              <a:t>solids</a:t>
            </a:r>
            <a:r>
              <a:rPr lang="it-IT" dirty="0" smtClean="0">
                <a:ea typeface="+mn-ea"/>
              </a:rPr>
              <a:t>;</a:t>
            </a:r>
          </a:p>
          <a:p>
            <a:pPr eaLnBrk="1">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err="1" smtClean="0">
                <a:ea typeface="+mn-ea"/>
              </a:rPr>
              <a:t>Self-heating</a:t>
            </a:r>
            <a:r>
              <a:rPr lang="it-IT" dirty="0" smtClean="0">
                <a:ea typeface="+mn-ea"/>
              </a:rPr>
              <a:t> </a:t>
            </a:r>
            <a:r>
              <a:rPr lang="it-IT" dirty="0" err="1" smtClean="0">
                <a:ea typeface="+mn-ea"/>
              </a:rPr>
              <a:t>substances</a:t>
            </a:r>
            <a:r>
              <a:rPr lang="it-IT" dirty="0" smtClean="0">
                <a:ea typeface="+mn-ea"/>
              </a:rPr>
              <a:t> and </a:t>
            </a:r>
            <a:r>
              <a:rPr lang="it-IT" dirty="0" err="1" smtClean="0">
                <a:ea typeface="+mn-ea"/>
              </a:rPr>
              <a:t>mixtures</a:t>
            </a:r>
            <a:r>
              <a:rPr lang="it-IT" dirty="0" smtClean="0">
                <a:ea typeface="+mn-ea"/>
              </a:rPr>
              <a:t>;</a:t>
            </a:r>
          </a:p>
          <a:p>
            <a:pPr eaLnBrk="1">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US" dirty="0" smtClean="0"/>
              <a:t>Substances and mixtures which in contact with water emit flammable gases</a:t>
            </a:r>
            <a:r>
              <a:rPr lang="it-IT" dirty="0" smtClean="0">
                <a:ea typeface="+mn-ea"/>
              </a:rPr>
              <a:t>;</a:t>
            </a:r>
          </a:p>
          <a:p>
            <a:pPr eaLnBrk="1">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err="1" smtClean="0">
                <a:ea typeface="+mn-ea"/>
              </a:rPr>
              <a:t>Oxidizing</a:t>
            </a:r>
            <a:r>
              <a:rPr lang="it-IT" dirty="0" smtClean="0">
                <a:ea typeface="+mn-ea"/>
              </a:rPr>
              <a:t> </a:t>
            </a:r>
            <a:r>
              <a:rPr lang="it-IT" dirty="0" err="1" smtClean="0">
                <a:ea typeface="+mn-ea"/>
              </a:rPr>
              <a:t>liquids</a:t>
            </a:r>
            <a:r>
              <a:rPr lang="it-IT" dirty="0" smtClean="0">
                <a:ea typeface="+mn-ea"/>
              </a:rPr>
              <a:t>;</a:t>
            </a:r>
          </a:p>
          <a:p>
            <a:pPr eaLnBrk="1">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err="1" smtClean="0">
                <a:ea typeface="+mn-ea"/>
              </a:rPr>
              <a:t>Oxidizing</a:t>
            </a:r>
            <a:r>
              <a:rPr lang="it-IT" dirty="0" smtClean="0">
                <a:ea typeface="+mn-ea"/>
              </a:rPr>
              <a:t> </a:t>
            </a:r>
            <a:r>
              <a:rPr lang="it-IT" dirty="0" err="1" smtClean="0">
                <a:ea typeface="+mn-ea"/>
              </a:rPr>
              <a:t>solids</a:t>
            </a:r>
            <a:r>
              <a:rPr lang="it-IT" dirty="0" smtClean="0">
                <a:ea typeface="+mn-ea"/>
              </a:rPr>
              <a:t>;</a:t>
            </a:r>
          </a:p>
          <a:p>
            <a:pPr eaLnBrk="1">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err="1" smtClean="0">
                <a:ea typeface="+mn-ea"/>
              </a:rPr>
              <a:t>Organic</a:t>
            </a:r>
            <a:r>
              <a:rPr lang="it-IT" dirty="0" smtClean="0">
                <a:ea typeface="+mn-ea"/>
              </a:rPr>
              <a:t> </a:t>
            </a:r>
            <a:r>
              <a:rPr lang="it-IT" dirty="0" err="1" smtClean="0">
                <a:ea typeface="+mn-ea"/>
              </a:rPr>
              <a:t>peroxides</a:t>
            </a:r>
            <a:r>
              <a:rPr lang="it-IT" dirty="0" smtClean="0">
                <a:ea typeface="+mn-ea"/>
              </a:rPr>
              <a:t>;</a:t>
            </a:r>
          </a:p>
          <a:p>
            <a:pPr eaLnBrk="1">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US" dirty="0" smtClean="0"/>
              <a:t>Substances and mixtures which in contact with water emit flammable gases</a:t>
            </a:r>
            <a:r>
              <a:rPr lang="it-IT" dirty="0" smtClean="0">
                <a:ea typeface="+mn-ea"/>
              </a:rPr>
              <a:t>;</a:t>
            </a:r>
          </a:p>
          <a:p>
            <a:pPr eaLnBrk="1">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smtClean="0">
                <a:ea typeface="+mn-ea"/>
              </a:rPr>
              <a:t>Corrosive </a:t>
            </a:r>
            <a:r>
              <a:rPr lang="it-IT" dirty="0" err="1" smtClean="0">
                <a:ea typeface="+mn-ea"/>
              </a:rPr>
              <a:t>to</a:t>
            </a:r>
            <a:r>
              <a:rPr lang="it-IT" dirty="0" smtClean="0">
                <a:ea typeface="+mn-ea"/>
              </a:rPr>
              <a:t> </a:t>
            </a:r>
            <a:r>
              <a:rPr lang="it-IT" dirty="0" err="1" smtClean="0">
                <a:ea typeface="+mn-ea"/>
              </a:rPr>
              <a:t>metals</a:t>
            </a:r>
            <a:r>
              <a:rPr lang="it-IT" dirty="0" smtClean="0">
                <a:ea typeface="+mn-ea"/>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p:txBody>
          <a:bodyPr/>
          <a:lstStyle/>
          <a:p>
            <a:pPr eaLnBrk="1">
              <a:lnSpc>
                <a:spcPct val="87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000" dirty="0" smtClean="0"/>
              <a:t>CLP</a:t>
            </a:r>
            <a:r>
              <a:rPr lang="it-IT" sz="3200" dirty="0" smtClean="0"/>
              <a:t/>
            </a:r>
            <a:br>
              <a:rPr lang="it-IT" sz="3200" dirty="0" smtClean="0"/>
            </a:br>
            <a:r>
              <a:rPr lang="it-IT" sz="3600" dirty="0" err="1" smtClean="0"/>
              <a:t>Health</a:t>
            </a:r>
            <a:r>
              <a:rPr lang="it-IT" sz="3600" dirty="0" smtClean="0"/>
              <a:t> </a:t>
            </a:r>
            <a:r>
              <a:rPr lang="it-IT" sz="3600" dirty="0" err="1" smtClean="0"/>
              <a:t>Hazard</a:t>
            </a:r>
            <a:endParaRPr lang="it-IT" sz="3200" dirty="0" smtClean="0"/>
          </a:p>
        </p:txBody>
      </p:sp>
      <p:sp>
        <p:nvSpPr>
          <p:cNvPr id="27651" name="Segnaposto contenuto 3"/>
          <p:cNvSpPr>
            <a:spLocks noGrp="1"/>
          </p:cNvSpPr>
          <p:nvPr>
            <p:ph sz="half" idx="2"/>
          </p:nvPr>
        </p:nvSpPr>
        <p:spPr>
          <a:xfrm>
            <a:off x="504825" y="1993900"/>
            <a:ext cx="4452938" cy="4759325"/>
          </a:xfrm>
        </p:spPr>
        <p:txBody>
          <a:bodyPr/>
          <a:lstStyle/>
          <a:p>
            <a:pPr eaLnBrk="1">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dirty="0" smtClean="0"/>
              <a:t>Acute </a:t>
            </a:r>
            <a:r>
              <a:rPr lang="it-IT" dirty="0" err="1" smtClean="0"/>
              <a:t>toxicity</a:t>
            </a:r>
            <a:endParaRPr lang="it-IT" dirty="0" smtClean="0"/>
          </a:p>
          <a:p>
            <a:pPr eaLnBrk="1">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dirty="0" err="1" smtClean="0"/>
              <a:t>Skin</a:t>
            </a:r>
            <a:r>
              <a:rPr lang="it-IT" dirty="0" smtClean="0"/>
              <a:t> </a:t>
            </a:r>
            <a:r>
              <a:rPr lang="it-IT" dirty="0" err="1" smtClean="0"/>
              <a:t>corrosion</a:t>
            </a:r>
            <a:r>
              <a:rPr lang="it-IT" dirty="0" smtClean="0"/>
              <a:t>/</a:t>
            </a:r>
            <a:r>
              <a:rPr lang="it-IT" dirty="0" err="1" smtClean="0"/>
              <a:t>irritation</a:t>
            </a:r>
            <a:endParaRPr lang="it-IT" dirty="0" smtClean="0"/>
          </a:p>
          <a:p>
            <a:pPr eaLnBrk="1">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dirty="0" err="1" smtClean="0"/>
              <a:t>Serious</a:t>
            </a:r>
            <a:r>
              <a:rPr lang="it-IT" dirty="0" smtClean="0"/>
              <a:t> </a:t>
            </a:r>
            <a:r>
              <a:rPr lang="it-IT" dirty="0" err="1" smtClean="0"/>
              <a:t>eye</a:t>
            </a:r>
            <a:r>
              <a:rPr lang="it-IT" dirty="0" smtClean="0"/>
              <a:t> </a:t>
            </a:r>
            <a:r>
              <a:rPr lang="it-IT" dirty="0" err="1" smtClean="0"/>
              <a:t>damage</a:t>
            </a:r>
            <a:r>
              <a:rPr lang="it-IT" dirty="0" smtClean="0"/>
              <a:t>/</a:t>
            </a:r>
            <a:r>
              <a:rPr lang="it-IT" dirty="0" err="1" smtClean="0"/>
              <a:t>eye</a:t>
            </a:r>
            <a:r>
              <a:rPr lang="it-IT" dirty="0" smtClean="0"/>
              <a:t> </a:t>
            </a:r>
            <a:r>
              <a:rPr lang="it-IT" dirty="0" err="1" smtClean="0"/>
              <a:t>irritation</a:t>
            </a:r>
            <a:endParaRPr lang="it-IT" dirty="0" smtClean="0"/>
          </a:p>
          <a:p>
            <a:pPr eaLnBrk="1">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dirty="0" err="1" smtClean="0"/>
              <a:t>Respiratory</a:t>
            </a:r>
            <a:r>
              <a:rPr lang="it-IT" dirty="0" smtClean="0"/>
              <a:t> or </a:t>
            </a:r>
            <a:r>
              <a:rPr lang="it-IT" dirty="0" err="1" smtClean="0"/>
              <a:t>skin</a:t>
            </a:r>
            <a:r>
              <a:rPr lang="it-IT" dirty="0" smtClean="0"/>
              <a:t> </a:t>
            </a:r>
            <a:r>
              <a:rPr lang="it-IT" dirty="0" err="1" smtClean="0"/>
              <a:t>sensitization</a:t>
            </a:r>
            <a:endParaRPr lang="it-IT" dirty="0" smtClean="0"/>
          </a:p>
          <a:p>
            <a:pPr eaLnBrk="1">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dirty="0" err="1" smtClean="0"/>
              <a:t>Germ</a:t>
            </a:r>
            <a:r>
              <a:rPr lang="it-IT" dirty="0" smtClean="0"/>
              <a:t> </a:t>
            </a:r>
            <a:r>
              <a:rPr lang="it-IT" dirty="0" err="1" smtClean="0"/>
              <a:t>cell</a:t>
            </a:r>
            <a:r>
              <a:rPr lang="it-IT" dirty="0" smtClean="0"/>
              <a:t> </a:t>
            </a:r>
            <a:r>
              <a:rPr lang="it-IT" dirty="0" err="1" smtClean="0"/>
              <a:t>mutagenity</a:t>
            </a:r>
            <a:endParaRPr lang="it-IT" dirty="0" smtClean="0"/>
          </a:p>
          <a:p>
            <a:pPr eaLnBrk="1">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dirty="0" err="1" smtClean="0"/>
              <a:t>Carcinogenity</a:t>
            </a:r>
            <a:endParaRPr lang="it-IT" dirty="0" smtClean="0"/>
          </a:p>
        </p:txBody>
      </p:sp>
      <p:sp>
        <p:nvSpPr>
          <p:cNvPr id="27652" name="Segnaposto contenuto 5"/>
          <p:cNvSpPr>
            <a:spLocks noGrp="1"/>
          </p:cNvSpPr>
          <p:nvPr>
            <p:ph sz="quarter" idx="4"/>
          </p:nvPr>
        </p:nvSpPr>
        <p:spPr>
          <a:xfrm>
            <a:off x="5121275" y="1993900"/>
            <a:ext cx="4456113" cy="4759325"/>
          </a:xfrm>
        </p:spPr>
        <p:txBody>
          <a:bodyPr/>
          <a:lstStyle/>
          <a:p>
            <a:pPr eaLnBrk="1">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dirty="0" err="1" smtClean="0"/>
              <a:t>Reproductive</a:t>
            </a:r>
            <a:r>
              <a:rPr lang="it-IT" dirty="0" smtClean="0"/>
              <a:t> </a:t>
            </a:r>
            <a:r>
              <a:rPr lang="it-IT" dirty="0" err="1" smtClean="0"/>
              <a:t>toxicity</a:t>
            </a:r>
            <a:endParaRPr lang="it-IT" dirty="0" smtClean="0"/>
          </a:p>
          <a:p>
            <a:pPr eaLnBrk="1">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dirty="0" err="1" smtClean="0"/>
              <a:t>Specific</a:t>
            </a:r>
            <a:r>
              <a:rPr lang="it-IT" dirty="0" smtClean="0"/>
              <a:t> target </a:t>
            </a:r>
            <a:r>
              <a:rPr lang="it-IT" dirty="0" err="1" smtClean="0"/>
              <a:t>organ</a:t>
            </a:r>
            <a:r>
              <a:rPr lang="it-IT" dirty="0" smtClean="0"/>
              <a:t> </a:t>
            </a:r>
            <a:r>
              <a:rPr lang="it-IT" dirty="0" err="1" smtClean="0"/>
              <a:t>toxicity</a:t>
            </a:r>
            <a:r>
              <a:rPr lang="it-IT" dirty="0" smtClean="0"/>
              <a:t> – single </a:t>
            </a:r>
            <a:r>
              <a:rPr lang="it-IT" dirty="0" err="1" smtClean="0"/>
              <a:t>exposure</a:t>
            </a:r>
            <a:endParaRPr lang="it-IT" dirty="0" smtClean="0"/>
          </a:p>
          <a:p>
            <a:pPr eaLnBrk="1">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dirty="0" err="1" smtClean="0"/>
              <a:t>Specific</a:t>
            </a:r>
            <a:r>
              <a:rPr lang="it-IT" dirty="0" smtClean="0"/>
              <a:t> target </a:t>
            </a:r>
            <a:r>
              <a:rPr lang="it-IT" dirty="0" err="1" smtClean="0"/>
              <a:t>organ</a:t>
            </a:r>
            <a:r>
              <a:rPr lang="it-IT" dirty="0" smtClean="0"/>
              <a:t> </a:t>
            </a:r>
            <a:r>
              <a:rPr lang="it-IT" dirty="0" err="1" smtClean="0"/>
              <a:t>toxicity</a:t>
            </a:r>
            <a:r>
              <a:rPr lang="it-IT" dirty="0" smtClean="0"/>
              <a:t> – </a:t>
            </a:r>
            <a:r>
              <a:rPr lang="it-IT" dirty="0" err="1" smtClean="0"/>
              <a:t>repeated</a:t>
            </a:r>
            <a:r>
              <a:rPr lang="it-IT" dirty="0" smtClean="0"/>
              <a:t> </a:t>
            </a:r>
            <a:r>
              <a:rPr lang="it-IT" dirty="0" err="1" smtClean="0"/>
              <a:t>exposure</a:t>
            </a:r>
            <a:endParaRPr lang="it-IT" dirty="0" smtClean="0"/>
          </a:p>
          <a:p>
            <a:pPr eaLnBrk="1">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dirty="0" err="1" smtClean="0"/>
              <a:t>Aspiration</a:t>
            </a:r>
            <a:r>
              <a:rPr lang="it-IT" dirty="0" smtClean="0"/>
              <a:t> </a:t>
            </a:r>
            <a:r>
              <a:rPr lang="it-IT" dirty="0" err="1" smtClean="0"/>
              <a:t>hazard</a:t>
            </a:r>
            <a:endParaRPr lang="it-IT" dirty="0" smtClean="0"/>
          </a:p>
          <a:p>
            <a:pPr eaLnBrk="1">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b="1" dirty="0" smtClean="0"/>
          </a:p>
          <a:p>
            <a:pPr eaLnBrk="1">
              <a:lnSpc>
                <a:spcPct val="8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r>
              <a:rPr lang="it-IT" dirty="0" err="1" smtClean="0"/>
              <a:t>Labels</a:t>
            </a:r>
            <a:endParaRPr lang="it-IT" dirty="0"/>
          </a:p>
        </p:txBody>
      </p:sp>
      <p:sp>
        <p:nvSpPr>
          <p:cNvPr id="8" name="Segnaposto contenuto 7"/>
          <p:cNvSpPr>
            <a:spLocks noGrp="1"/>
          </p:cNvSpPr>
          <p:nvPr>
            <p:ph idx="1"/>
          </p:nvPr>
        </p:nvSpPr>
        <p:spPr/>
        <p:txBody>
          <a:bodyPr/>
          <a:lstStyle/>
          <a:p>
            <a:r>
              <a:rPr lang="it-IT" dirty="0" smtClean="0"/>
              <a:t>The </a:t>
            </a:r>
            <a:r>
              <a:rPr lang="it-IT" dirty="0" err="1" smtClean="0"/>
              <a:t>hazardous</a:t>
            </a:r>
            <a:r>
              <a:rPr lang="it-IT" dirty="0" smtClean="0"/>
              <a:t> </a:t>
            </a:r>
            <a:r>
              <a:rPr lang="it-IT" dirty="0" err="1" smtClean="0"/>
              <a:t>chemicals</a:t>
            </a:r>
            <a:r>
              <a:rPr lang="it-IT" dirty="0" smtClean="0"/>
              <a:t> </a:t>
            </a:r>
            <a:r>
              <a:rPr lang="it-IT" dirty="0" err="1" smtClean="0"/>
              <a:t>containers</a:t>
            </a:r>
            <a:r>
              <a:rPr lang="it-IT" dirty="0" smtClean="0"/>
              <a:t> </a:t>
            </a:r>
            <a:r>
              <a:rPr lang="it-IT" dirty="0" err="1" smtClean="0"/>
              <a:t>must</a:t>
            </a:r>
            <a:r>
              <a:rPr lang="it-IT" dirty="0" smtClean="0"/>
              <a:t> </a:t>
            </a:r>
            <a:r>
              <a:rPr lang="it-IT" dirty="0" err="1" smtClean="0"/>
              <a:t>have</a:t>
            </a:r>
            <a:r>
              <a:rPr lang="it-IT" dirty="0" smtClean="0"/>
              <a:t>  </a:t>
            </a:r>
            <a:r>
              <a:rPr lang="it-IT" dirty="0" err="1" smtClean="0"/>
              <a:t>labels</a:t>
            </a:r>
            <a:r>
              <a:rPr lang="it-IT" dirty="0" smtClean="0"/>
              <a:t> </a:t>
            </a:r>
            <a:r>
              <a:rPr lang="it-IT" dirty="0" err="1" smtClean="0"/>
              <a:t>containing</a:t>
            </a:r>
            <a:r>
              <a:rPr lang="it-IT" dirty="0" smtClean="0"/>
              <a:t> </a:t>
            </a:r>
            <a:r>
              <a:rPr lang="it-IT" dirty="0" err="1" smtClean="0"/>
              <a:t>symbols</a:t>
            </a:r>
            <a:r>
              <a:rPr lang="it-IT" dirty="0" smtClean="0"/>
              <a:t> and information </a:t>
            </a:r>
            <a:r>
              <a:rPr lang="it-IT" dirty="0" err="1" smtClean="0"/>
              <a:t>about</a:t>
            </a:r>
            <a:r>
              <a:rPr lang="it-IT" dirty="0" smtClean="0"/>
              <a:t> </a:t>
            </a:r>
            <a:r>
              <a:rPr lang="it-IT" dirty="0" err="1" smtClean="0"/>
              <a:t>their</a:t>
            </a:r>
            <a:r>
              <a:rPr lang="it-IT" dirty="0" smtClean="0"/>
              <a:t> </a:t>
            </a:r>
            <a:r>
              <a:rPr lang="it-IT" dirty="0" err="1" smtClean="0"/>
              <a:t>characteristics</a:t>
            </a:r>
            <a:r>
              <a:rPr lang="it-IT" dirty="0" smtClean="0"/>
              <a:t> (</a:t>
            </a:r>
            <a:r>
              <a:rPr lang="it-IT" dirty="0" err="1" smtClean="0"/>
              <a:t>name</a:t>
            </a:r>
            <a:r>
              <a:rPr lang="it-IT" dirty="0" smtClean="0"/>
              <a:t>, </a:t>
            </a:r>
            <a:r>
              <a:rPr lang="it-IT" dirty="0" err="1" smtClean="0"/>
              <a:t>chemical</a:t>
            </a:r>
            <a:r>
              <a:rPr lang="it-IT" dirty="0" smtClean="0"/>
              <a:t> formula, </a:t>
            </a:r>
            <a:r>
              <a:rPr lang="it-IT" dirty="0" err="1" smtClean="0"/>
              <a:t>etc</a:t>
            </a:r>
            <a:r>
              <a:rPr lang="it-IT" dirty="0" smtClean="0"/>
              <a:t>..), </a:t>
            </a:r>
            <a:r>
              <a:rPr lang="it-IT" dirty="0" err="1" smtClean="0"/>
              <a:t>their</a:t>
            </a:r>
            <a:r>
              <a:rPr lang="it-IT" dirty="0" smtClean="0"/>
              <a:t> </a:t>
            </a:r>
            <a:r>
              <a:rPr lang="it-IT" dirty="0" err="1" smtClean="0"/>
              <a:t>hazard</a:t>
            </a:r>
            <a:r>
              <a:rPr lang="it-IT" dirty="0" smtClean="0"/>
              <a:t>, the </a:t>
            </a:r>
            <a:r>
              <a:rPr lang="it-IT" dirty="0" err="1" smtClean="0"/>
              <a:t>wya</a:t>
            </a:r>
            <a:r>
              <a:rPr lang="it-IT" dirty="0" smtClean="0"/>
              <a:t> in </a:t>
            </a:r>
            <a:r>
              <a:rPr lang="it-IT" dirty="0" err="1" smtClean="0"/>
              <a:t>which</a:t>
            </a:r>
            <a:r>
              <a:rPr lang="it-IT" dirty="0" smtClean="0"/>
              <a:t> </a:t>
            </a:r>
            <a:r>
              <a:rPr lang="it-IT" dirty="0" err="1" smtClean="0"/>
              <a:t>they</a:t>
            </a:r>
            <a:r>
              <a:rPr lang="it-IT" dirty="0" smtClean="0"/>
              <a:t> </a:t>
            </a:r>
            <a:r>
              <a:rPr lang="it-IT" dirty="0" err="1" smtClean="0"/>
              <a:t>have</a:t>
            </a:r>
            <a:r>
              <a:rPr lang="it-IT" dirty="0" smtClean="0"/>
              <a:t> </a:t>
            </a:r>
            <a:r>
              <a:rPr lang="it-IT" dirty="0" err="1" smtClean="0"/>
              <a:t>to</a:t>
            </a:r>
            <a:r>
              <a:rPr lang="it-IT" dirty="0" smtClean="0"/>
              <a:t> </a:t>
            </a:r>
            <a:r>
              <a:rPr lang="it-IT" dirty="0" err="1" smtClean="0"/>
              <a:t>be</a:t>
            </a:r>
            <a:r>
              <a:rPr lang="it-IT" dirty="0" smtClean="0"/>
              <a:t> </a:t>
            </a:r>
            <a:r>
              <a:rPr lang="it-IT" dirty="0" err="1" smtClean="0"/>
              <a:t>manipulated</a:t>
            </a:r>
            <a:endParaRPr lang="it-IT" dirty="0" smtClean="0"/>
          </a:p>
          <a:p>
            <a:r>
              <a:rPr lang="it-IT" dirty="0" err="1" smtClean="0"/>
              <a:t>According</a:t>
            </a:r>
            <a:r>
              <a:rPr lang="it-IT" dirty="0" smtClean="0"/>
              <a:t> </a:t>
            </a:r>
            <a:r>
              <a:rPr lang="it-IT" dirty="0" err="1" smtClean="0"/>
              <a:t>to</a:t>
            </a:r>
            <a:r>
              <a:rPr lang="it-IT" dirty="0" smtClean="0"/>
              <a:t> CLP </a:t>
            </a:r>
            <a:r>
              <a:rPr lang="it-IT" dirty="0" err="1" smtClean="0"/>
              <a:t>regulation</a:t>
            </a:r>
            <a:r>
              <a:rPr lang="it-IT" dirty="0" smtClean="0"/>
              <a:t> </a:t>
            </a:r>
            <a:r>
              <a:rPr lang="it-IT" dirty="0" err="1" smtClean="0"/>
              <a:t>labels</a:t>
            </a:r>
            <a:r>
              <a:rPr lang="it-IT" dirty="0" smtClean="0"/>
              <a:t> are </a:t>
            </a:r>
            <a:r>
              <a:rPr lang="it-IT" dirty="0" err="1" smtClean="0"/>
              <a:t>different</a:t>
            </a:r>
            <a:r>
              <a:rPr lang="it-IT" dirty="0" smtClean="0"/>
              <a:t> </a:t>
            </a:r>
            <a:r>
              <a:rPr lang="it-IT" dirty="0" err="1" smtClean="0"/>
              <a:t>with</a:t>
            </a:r>
            <a:r>
              <a:rPr lang="it-IT" dirty="0" smtClean="0"/>
              <a:t> </a:t>
            </a:r>
            <a:r>
              <a:rPr lang="it-IT" dirty="0" err="1" smtClean="0"/>
              <a:t>respect</a:t>
            </a:r>
            <a:r>
              <a:rPr lang="it-IT" dirty="0" smtClean="0"/>
              <a:t> </a:t>
            </a:r>
            <a:r>
              <a:rPr lang="it-IT" dirty="0" err="1" smtClean="0"/>
              <a:t>to</a:t>
            </a:r>
            <a:r>
              <a:rPr lang="it-IT" dirty="0" smtClean="0"/>
              <a:t> </a:t>
            </a:r>
            <a:r>
              <a:rPr lang="it-IT" dirty="0" err="1" smtClean="0"/>
              <a:t>that</a:t>
            </a:r>
            <a:r>
              <a:rPr lang="it-IT" dirty="0" smtClean="0"/>
              <a:t> </a:t>
            </a:r>
            <a:r>
              <a:rPr lang="it-IT" dirty="0" err="1" smtClean="0"/>
              <a:t>erequired</a:t>
            </a:r>
            <a:r>
              <a:rPr lang="it-IT" dirty="0" smtClean="0"/>
              <a:t> </a:t>
            </a:r>
            <a:r>
              <a:rPr lang="it-IT" dirty="0" err="1" smtClean="0"/>
              <a:t>by</a:t>
            </a:r>
            <a:r>
              <a:rPr lang="it-IT" dirty="0" smtClean="0"/>
              <a:t> the </a:t>
            </a:r>
            <a:r>
              <a:rPr lang="it-IT" dirty="0" err="1" smtClean="0"/>
              <a:t>older</a:t>
            </a:r>
            <a:r>
              <a:rPr lang="it-IT" dirty="0" smtClean="0"/>
              <a:t> DSD and DPD</a:t>
            </a:r>
            <a:endParaRPr lang="it-IT"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
          <p:cNvSpPr>
            <a:spLocks noGrp="1" noChangeArrowheads="1"/>
          </p:cNvSpPr>
          <p:nvPr>
            <p:ph type="title"/>
          </p:nvPr>
        </p:nvSpPr>
        <p:spPr>
          <a:xfrm>
            <a:off x="741363" y="557213"/>
            <a:ext cx="8607425" cy="1258887"/>
          </a:xfrm>
        </p:spPr>
        <p:txBody>
          <a:bodyPr/>
          <a:lstStyle/>
          <a:p>
            <a:pPr eaLnBrk="1">
              <a:lnSpc>
                <a:spcPct val="87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smtClean="0"/>
              <a:t>DSD </a:t>
            </a:r>
            <a:r>
              <a:rPr lang="it-IT" dirty="0" err="1" smtClean="0"/>
              <a:t>labelling</a:t>
            </a:r>
            <a:endParaRPr lang="it-IT" dirty="0" smtClean="0"/>
          </a:p>
        </p:txBody>
      </p:sp>
      <p:sp>
        <p:nvSpPr>
          <p:cNvPr id="82947" name="Rectangle 2"/>
          <p:cNvSpPr>
            <a:spLocks noGrp="1" noChangeArrowheads="1"/>
          </p:cNvSpPr>
          <p:nvPr>
            <p:ph type="body" idx="1"/>
          </p:nvPr>
        </p:nvSpPr>
        <p:spPr>
          <a:xfrm>
            <a:off x="741363" y="2101850"/>
            <a:ext cx="8607425" cy="4933950"/>
          </a:xfrm>
        </p:spPr>
        <p:txBody>
          <a:bodyPr/>
          <a:lstStyle/>
          <a:p>
            <a:pPr eaLnBrk="1">
              <a:lnSpc>
                <a:spcPct val="7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sz="2800" dirty="0" err="1" smtClean="0"/>
              <a:t>Labels</a:t>
            </a:r>
            <a:r>
              <a:rPr lang="it-IT" sz="2800" dirty="0" smtClean="0"/>
              <a:t> </a:t>
            </a:r>
            <a:r>
              <a:rPr lang="it-IT" sz="2800" dirty="0" err="1" smtClean="0"/>
              <a:t>must</a:t>
            </a:r>
            <a:r>
              <a:rPr lang="it-IT" sz="2800" dirty="0" smtClean="0"/>
              <a:t> </a:t>
            </a:r>
            <a:r>
              <a:rPr lang="it-IT" sz="2800" dirty="0" err="1" smtClean="0"/>
              <a:t>contain</a:t>
            </a:r>
            <a:r>
              <a:rPr lang="it-IT" sz="2800" dirty="0" smtClean="0"/>
              <a:t>:</a:t>
            </a:r>
          </a:p>
          <a:p>
            <a:pPr eaLnBrk="1">
              <a:lnSpc>
                <a:spcPct val="77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sz="2800" dirty="0" smtClean="0"/>
          </a:p>
          <a:p>
            <a:pPr lvl="1" eaLnBrk="1">
              <a:lnSpc>
                <a:spcPct val="7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sz="2400" dirty="0" err="1" smtClean="0"/>
              <a:t>Name</a:t>
            </a:r>
            <a:r>
              <a:rPr lang="it-IT" sz="2400" dirty="0" smtClean="0"/>
              <a:t> </a:t>
            </a:r>
            <a:r>
              <a:rPr lang="it-IT" sz="2400" dirty="0" err="1" smtClean="0"/>
              <a:t>of</a:t>
            </a:r>
            <a:r>
              <a:rPr lang="it-IT" sz="2400" dirty="0" smtClean="0"/>
              <a:t> the </a:t>
            </a:r>
            <a:r>
              <a:rPr lang="it-IT" sz="2400" dirty="0" err="1" smtClean="0"/>
              <a:t>substance</a:t>
            </a:r>
            <a:endParaRPr lang="it-IT" sz="2400" dirty="0" smtClean="0"/>
          </a:p>
          <a:p>
            <a:pPr lvl="1" eaLnBrk="1">
              <a:lnSpc>
                <a:spcPct val="7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sz="2400" dirty="0" smtClean="0"/>
              <a:t>The </a:t>
            </a:r>
            <a:r>
              <a:rPr lang="it-IT" sz="2400" dirty="0" err="1" smtClean="0"/>
              <a:t>origin</a:t>
            </a:r>
            <a:r>
              <a:rPr lang="it-IT" sz="2400" dirty="0" smtClean="0"/>
              <a:t> </a:t>
            </a:r>
            <a:r>
              <a:rPr lang="it-IT" sz="2400" dirty="0" err="1" smtClean="0"/>
              <a:t>of</a:t>
            </a:r>
            <a:r>
              <a:rPr lang="it-IT" sz="2400" dirty="0" smtClean="0"/>
              <a:t> the </a:t>
            </a:r>
            <a:r>
              <a:rPr lang="it-IT" sz="2400" dirty="0" err="1" smtClean="0"/>
              <a:t>substance</a:t>
            </a:r>
            <a:endParaRPr lang="en-US" sz="2400" dirty="0" smtClean="0"/>
          </a:p>
          <a:p>
            <a:pPr lvl="1" eaLnBrk="1">
              <a:lnSpc>
                <a:spcPct val="7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2400" dirty="0" smtClean="0"/>
              <a:t>The danger symbol and indication of danger involved in the use of the substance</a:t>
            </a:r>
            <a:endParaRPr lang="it-IT" sz="2400" b="1" dirty="0" smtClean="0"/>
          </a:p>
          <a:p>
            <a:pPr lvl="1" eaLnBrk="1">
              <a:lnSpc>
                <a:spcPct val="7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sz="2400" dirty="0" smtClean="0"/>
              <a:t>A </a:t>
            </a:r>
            <a:r>
              <a:rPr lang="it-IT" sz="2400" dirty="0" err="1" smtClean="0"/>
              <a:t>reference</a:t>
            </a:r>
            <a:r>
              <a:rPr lang="it-IT" sz="2400" dirty="0" smtClean="0"/>
              <a:t> </a:t>
            </a:r>
            <a:r>
              <a:rPr lang="it-IT" sz="2400" dirty="0" err="1" smtClean="0"/>
              <a:t>to</a:t>
            </a:r>
            <a:r>
              <a:rPr lang="it-IT" sz="2400" dirty="0" smtClean="0"/>
              <a:t> the </a:t>
            </a:r>
            <a:r>
              <a:rPr lang="it-IT" sz="2400" dirty="0" err="1" smtClean="0"/>
              <a:t>special</a:t>
            </a:r>
            <a:r>
              <a:rPr lang="it-IT" sz="2400" dirty="0" smtClean="0"/>
              <a:t> </a:t>
            </a:r>
            <a:r>
              <a:rPr lang="it-IT" sz="2400" dirty="0" err="1" smtClean="0"/>
              <a:t>risks</a:t>
            </a:r>
            <a:r>
              <a:rPr lang="it-IT" sz="2400" dirty="0" smtClean="0"/>
              <a:t> </a:t>
            </a:r>
            <a:r>
              <a:rPr lang="it-IT" sz="2400" dirty="0" err="1" smtClean="0"/>
              <a:t>arising</a:t>
            </a:r>
            <a:r>
              <a:rPr lang="it-IT" sz="2400" dirty="0" smtClean="0"/>
              <a:t> </a:t>
            </a:r>
            <a:r>
              <a:rPr lang="it-IT" sz="2400" dirty="0" err="1" smtClean="0"/>
              <a:t>from</a:t>
            </a:r>
            <a:r>
              <a:rPr lang="it-IT" sz="2400" dirty="0" smtClean="0"/>
              <a:t> </a:t>
            </a:r>
            <a:r>
              <a:rPr lang="it-IT" sz="2400" dirty="0" err="1" smtClean="0"/>
              <a:t>such</a:t>
            </a:r>
            <a:r>
              <a:rPr lang="it-IT" sz="2400" dirty="0" smtClean="0"/>
              <a:t> </a:t>
            </a:r>
            <a:r>
              <a:rPr lang="it-IT" sz="2400" dirty="0" err="1" smtClean="0"/>
              <a:t>dangers</a:t>
            </a:r>
            <a:endParaRPr lang="it-IT" sz="2400" dirty="0" smtClean="0"/>
          </a:p>
          <a:p>
            <a:pPr eaLnBrk="1">
              <a:lnSpc>
                <a:spcPct val="77000"/>
              </a:lnSpc>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sz="2400"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
          <p:cNvSpPr>
            <a:spLocks noGrp="1" noChangeArrowheads="1"/>
          </p:cNvSpPr>
          <p:nvPr>
            <p:ph type="title"/>
          </p:nvPr>
        </p:nvSpPr>
        <p:spPr>
          <a:xfrm>
            <a:off x="741363" y="557213"/>
            <a:ext cx="8607425" cy="1258887"/>
          </a:xfrm>
        </p:spPr>
        <p:txBody>
          <a:bodyPr/>
          <a:lstStyle/>
          <a:p>
            <a:pPr eaLnBrk="1">
              <a:lnSpc>
                <a:spcPct val="87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err="1" smtClean="0"/>
              <a:t>Labelling</a:t>
            </a:r>
            <a:r>
              <a:rPr lang="it-IT" dirty="0" smtClean="0"/>
              <a:t> </a:t>
            </a:r>
            <a:r>
              <a:rPr lang="it-IT" dirty="0" err="1" smtClean="0"/>
              <a:t>of</a:t>
            </a:r>
            <a:r>
              <a:rPr lang="it-IT" dirty="0" smtClean="0"/>
              <a:t> </a:t>
            </a:r>
            <a:r>
              <a:rPr lang="it-IT" dirty="0" err="1" smtClean="0"/>
              <a:t>mixture</a:t>
            </a:r>
            <a:r>
              <a:rPr lang="it-IT" dirty="0" smtClean="0"/>
              <a:t/>
            </a:r>
            <a:br>
              <a:rPr lang="it-IT" dirty="0" smtClean="0"/>
            </a:br>
            <a:r>
              <a:rPr lang="it-IT" sz="3600" dirty="0" smtClean="0"/>
              <a:t>DPD</a:t>
            </a:r>
            <a:endParaRPr lang="it-IT" dirty="0" smtClean="0"/>
          </a:p>
        </p:txBody>
      </p:sp>
      <p:sp>
        <p:nvSpPr>
          <p:cNvPr id="83971" name="Rectangle 2"/>
          <p:cNvSpPr>
            <a:spLocks noGrp="1" noChangeArrowheads="1"/>
          </p:cNvSpPr>
          <p:nvPr>
            <p:ph type="body" idx="1"/>
          </p:nvPr>
        </p:nvSpPr>
        <p:spPr>
          <a:xfrm>
            <a:off x="741363" y="2101850"/>
            <a:ext cx="8607425" cy="5086350"/>
          </a:xfrm>
        </p:spPr>
        <p:txBody>
          <a:bodyPr/>
          <a:lstStyle/>
          <a:p>
            <a:pPr eaLnBrk="1">
              <a:lnSpc>
                <a:spcPct val="6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sz="2200" dirty="0" smtClean="0"/>
              <a:t>The </a:t>
            </a:r>
            <a:r>
              <a:rPr lang="it-IT" sz="2200" dirty="0" err="1" smtClean="0"/>
              <a:t>label</a:t>
            </a:r>
            <a:r>
              <a:rPr lang="it-IT" sz="2200" dirty="0" smtClean="0"/>
              <a:t> </a:t>
            </a:r>
            <a:r>
              <a:rPr lang="it-IT" sz="2200" dirty="0" err="1" smtClean="0"/>
              <a:t>must</a:t>
            </a:r>
            <a:r>
              <a:rPr lang="it-IT" sz="2200" dirty="0" smtClean="0"/>
              <a:t> </a:t>
            </a:r>
            <a:r>
              <a:rPr lang="it-IT" sz="2200" dirty="0" err="1" smtClean="0"/>
              <a:t>contain</a:t>
            </a:r>
            <a:endParaRPr lang="it-IT" sz="2200" dirty="0" smtClean="0"/>
          </a:p>
          <a:p>
            <a:pPr eaLnBrk="1">
              <a:lnSpc>
                <a:spcPct val="67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sz="2200" dirty="0" smtClean="0"/>
              <a:t>	- The </a:t>
            </a:r>
            <a:r>
              <a:rPr lang="it-IT" sz="2200" dirty="0" err="1" smtClean="0"/>
              <a:t>trade</a:t>
            </a:r>
            <a:r>
              <a:rPr lang="it-IT" sz="2200" dirty="0" smtClean="0"/>
              <a:t> </a:t>
            </a:r>
            <a:r>
              <a:rPr lang="it-IT" sz="2200" dirty="0" err="1" smtClean="0"/>
              <a:t>name</a:t>
            </a:r>
            <a:r>
              <a:rPr lang="it-IT" sz="2200" dirty="0" smtClean="0"/>
              <a:t> or </a:t>
            </a:r>
            <a:r>
              <a:rPr lang="it-IT" sz="2200" dirty="0" err="1" smtClean="0"/>
              <a:t>designation</a:t>
            </a:r>
            <a:r>
              <a:rPr lang="it-IT" sz="2200" dirty="0" smtClean="0"/>
              <a:t> </a:t>
            </a:r>
            <a:r>
              <a:rPr lang="it-IT" sz="2200" dirty="0" err="1" smtClean="0"/>
              <a:t>of</a:t>
            </a:r>
            <a:r>
              <a:rPr lang="it-IT" sz="2200" dirty="0" smtClean="0"/>
              <a:t> the </a:t>
            </a:r>
            <a:r>
              <a:rPr lang="it-IT" sz="2200" dirty="0" err="1" smtClean="0"/>
              <a:t>preparation</a:t>
            </a:r>
            <a:endParaRPr lang="it-IT" sz="2200" b="1" dirty="0" smtClean="0"/>
          </a:p>
          <a:p>
            <a:pPr eaLnBrk="1">
              <a:lnSpc>
                <a:spcPct val="67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sz="2200" dirty="0" smtClean="0"/>
              <a:t>	- The </a:t>
            </a:r>
            <a:r>
              <a:rPr lang="it-IT" sz="2200" dirty="0" err="1" smtClean="0"/>
              <a:t>name</a:t>
            </a:r>
            <a:r>
              <a:rPr lang="it-IT" sz="2200" dirty="0" smtClean="0"/>
              <a:t>, full </a:t>
            </a:r>
            <a:r>
              <a:rPr lang="it-IT" sz="2200" dirty="0" err="1" smtClean="0"/>
              <a:t>address</a:t>
            </a:r>
            <a:r>
              <a:rPr lang="it-IT" sz="2200" dirty="0" smtClean="0"/>
              <a:t> and </a:t>
            </a:r>
            <a:r>
              <a:rPr lang="it-IT" sz="2200" dirty="0" err="1" smtClean="0"/>
              <a:t>telephone</a:t>
            </a:r>
            <a:r>
              <a:rPr lang="it-IT" sz="2200" dirty="0" smtClean="0"/>
              <a:t> </a:t>
            </a:r>
            <a:r>
              <a:rPr lang="it-IT" sz="2200" dirty="0" err="1" smtClean="0"/>
              <a:t>number</a:t>
            </a:r>
            <a:r>
              <a:rPr lang="it-IT" sz="2200" dirty="0" smtClean="0"/>
              <a:t> </a:t>
            </a:r>
            <a:r>
              <a:rPr lang="it-IT" sz="2200" dirty="0" err="1" smtClean="0"/>
              <a:t>of</a:t>
            </a:r>
            <a:r>
              <a:rPr lang="it-IT" sz="2200" dirty="0" smtClean="0"/>
              <a:t> the </a:t>
            </a:r>
            <a:r>
              <a:rPr lang="it-IT" sz="2200" dirty="0" err="1" smtClean="0"/>
              <a:t>person</a:t>
            </a:r>
            <a:r>
              <a:rPr lang="it-IT" sz="2200" dirty="0" smtClean="0"/>
              <a:t> </a:t>
            </a:r>
            <a:r>
              <a:rPr lang="it-IT" sz="2200" dirty="0" err="1" smtClean="0"/>
              <a:t>established</a:t>
            </a:r>
            <a:r>
              <a:rPr lang="it-IT" sz="2200" dirty="0" smtClean="0"/>
              <a:t> in the Community </a:t>
            </a:r>
            <a:r>
              <a:rPr lang="it-IT" sz="2200" dirty="0" err="1" smtClean="0"/>
              <a:t>who</a:t>
            </a:r>
            <a:r>
              <a:rPr lang="it-IT" sz="2200" dirty="0" smtClean="0"/>
              <a:t> </a:t>
            </a:r>
            <a:r>
              <a:rPr lang="it-IT" sz="2200" dirty="0" err="1" smtClean="0"/>
              <a:t>is</a:t>
            </a:r>
            <a:r>
              <a:rPr lang="it-IT" sz="2200" dirty="0" smtClean="0"/>
              <a:t> </a:t>
            </a:r>
            <a:r>
              <a:rPr lang="it-IT" sz="2200" dirty="0" err="1" smtClean="0"/>
              <a:t>responsible</a:t>
            </a:r>
            <a:r>
              <a:rPr lang="it-IT" sz="2200" dirty="0" smtClean="0"/>
              <a:t> </a:t>
            </a:r>
            <a:r>
              <a:rPr lang="it-IT" sz="2200" dirty="0" err="1" smtClean="0"/>
              <a:t>for</a:t>
            </a:r>
            <a:r>
              <a:rPr lang="it-IT" sz="2200" dirty="0" smtClean="0"/>
              <a:t> </a:t>
            </a:r>
            <a:r>
              <a:rPr lang="it-IT" sz="2200" dirty="0" err="1" smtClean="0"/>
              <a:t>placing</a:t>
            </a:r>
            <a:r>
              <a:rPr lang="it-IT" sz="2200" dirty="0" smtClean="0"/>
              <a:t> the </a:t>
            </a:r>
            <a:r>
              <a:rPr lang="it-IT" sz="2200" dirty="0" err="1" smtClean="0"/>
              <a:t>preeparation</a:t>
            </a:r>
            <a:r>
              <a:rPr lang="it-IT" sz="2200" dirty="0" smtClean="0"/>
              <a:t> on the market, </a:t>
            </a:r>
            <a:r>
              <a:rPr lang="it-IT" sz="2200" dirty="0" err="1" smtClean="0"/>
              <a:t>whether</a:t>
            </a:r>
            <a:r>
              <a:rPr lang="it-IT" sz="2200" dirty="0" smtClean="0"/>
              <a:t> </a:t>
            </a:r>
            <a:r>
              <a:rPr lang="it-IT" sz="2200" dirty="0" err="1" smtClean="0"/>
              <a:t>it</a:t>
            </a:r>
            <a:r>
              <a:rPr lang="it-IT" sz="2200" dirty="0" smtClean="0"/>
              <a:t> </a:t>
            </a:r>
            <a:r>
              <a:rPr lang="it-IT" sz="2200" dirty="0" err="1" smtClean="0"/>
              <a:t>be</a:t>
            </a:r>
            <a:r>
              <a:rPr lang="it-IT" sz="2200" dirty="0" smtClean="0"/>
              <a:t> the </a:t>
            </a:r>
            <a:r>
              <a:rPr lang="it-IT" sz="2200" dirty="0" err="1" smtClean="0"/>
              <a:t>manufacturer</a:t>
            </a:r>
            <a:r>
              <a:rPr lang="it-IT" sz="2200" dirty="0" smtClean="0"/>
              <a:t>, the </a:t>
            </a:r>
            <a:r>
              <a:rPr lang="it-IT" sz="2200" dirty="0" err="1" smtClean="0"/>
              <a:t>importer</a:t>
            </a:r>
            <a:r>
              <a:rPr lang="it-IT" sz="2200" dirty="0" smtClean="0"/>
              <a:t> or the </a:t>
            </a:r>
            <a:r>
              <a:rPr lang="it-IT" sz="2200" dirty="0" err="1" smtClean="0"/>
              <a:t>distributor</a:t>
            </a:r>
            <a:endParaRPr lang="it-IT" sz="2200" dirty="0" smtClean="0"/>
          </a:p>
          <a:p>
            <a:pPr eaLnBrk="1">
              <a:lnSpc>
                <a:spcPct val="67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sz="2200" dirty="0" smtClean="0"/>
              <a:t>	- The </a:t>
            </a:r>
            <a:r>
              <a:rPr lang="it-IT" sz="2200" dirty="0" err="1" smtClean="0"/>
              <a:t>chemical</a:t>
            </a:r>
            <a:r>
              <a:rPr lang="it-IT" sz="2200" dirty="0" smtClean="0"/>
              <a:t> </a:t>
            </a:r>
            <a:r>
              <a:rPr lang="it-IT" sz="2200" dirty="0" err="1" smtClean="0"/>
              <a:t>name</a:t>
            </a:r>
            <a:r>
              <a:rPr lang="it-IT" sz="2200" dirty="0" smtClean="0"/>
              <a:t> </a:t>
            </a:r>
            <a:r>
              <a:rPr lang="it-IT" sz="2200" dirty="0" err="1" smtClean="0"/>
              <a:t>of</a:t>
            </a:r>
            <a:r>
              <a:rPr lang="it-IT" sz="2200" dirty="0" smtClean="0"/>
              <a:t> the </a:t>
            </a:r>
            <a:r>
              <a:rPr lang="it-IT" sz="2200" dirty="0" err="1" smtClean="0"/>
              <a:t>substance</a:t>
            </a:r>
            <a:r>
              <a:rPr lang="it-IT" sz="2200" dirty="0" smtClean="0"/>
              <a:t> or </a:t>
            </a:r>
            <a:r>
              <a:rPr lang="it-IT" sz="2200" dirty="0" err="1" smtClean="0"/>
              <a:t>substances</a:t>
            </a:r>
            <a:r>
              <a:rPr lang="it-IT" sz="2200" dirty="0" smtClean="0"/>
              <a:t> </a:t>
            </a:r>
            <a:r>
              <a:rPr lang="it-IT" sz="2200" dirty="0" err="1" smtClean="0"/>
              <a:t>present</a:t>
            </a:r>
            <a:r>
              <a:rPr lang="it-IT" sz="2200" dirty="0" smtClean="0"/>
              <a:t> in the </a:t>
            </a:r>
            <a:r>
              <a:rPr lang="it-IT" sz="2200" dirty="0" err="1" smtClean="0"/>
              <a:t>preparation</a:t>
            </a:r>
            <a:endParaRPr lang="it-IT" sz="2200" dirty="0" smtClean="0"/>
          </a:p>
          <a:p>
            <a:pPr eaLnBrk="1">
              <a:lnSpc>
                <a:spcPct val="67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sz="2200" b="1" dirty="0" smtClean="0"/>
              <a:t>	</a:t>
            </a:r>
            <a:r>
              <a:rPr lang="it-IT" sz="2200" dirty="0" smtClean="0"/>
              <a:t>- The </a:t>
            </a:r>
            <a:r>
              <a:rPr lang="it-IT" sz="2200" dirty="0" err="1" smtClean="0"/>
              <a:t>danger</a:t>
            </a:r>
            <a:r>
              <a:rPr lang="it-IT" sz="2200" dirty="0" smtClean="0"/>
              <a:t> </a:t>
            </a:r>
            <a:r>
              <a:rPr lang="it-IT" sz="2200" dirty="0" err="1" smtClean="0"/>
              <a:t>symbol</a:t>
            </a:r>
            <a:r>
              <a:rPr lang="it-IT" sz="2200" dirty="0" smtClean="0"/>
              <a:t>(s)  and the </a:t>
            </a:r>
            <a:r>
              <a:rPr lang="it-IT" sz="2200" dirty="0" err="1" smtClean="0"/>
              <a:t>indication</a:t>
            </a:r>
            <a:r>
              <a:rPr lang="it-IT" sz="2200" dirty="0" smtClean="0"/>
              <a:t> </a:t>
            </a:r>
            <a:r>
              <a:rPr lang="it-IT" sz="2200" dirty="0" err="1" smtClean="0"/>
              <a:t>of</a:t>
            </a:r>
            <a:r>
              <a:rPr lang="it-IT" sz="2200" dirty="0" smtClean="0"/>
              <a:t> </a:t>
            </a:r>
            <a:r>
              <a:rPr lang="it-IT" sz="2200" dirty="0" err="1" smtClean="0"/>
              <a:t>danger</a:t>
            </a:r>
            <a:r>
              <a:rPr lang="it-IT" sz="2200" dirty="0" smtClean="0"/>
              <a:t>(s)</a:t>
            </a:r>
          </a:p>
          <a:p>
            <a:pPr eaLnBrk="1">
              <a:lnSpc>
                <a:spcPct val="67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sz="2200" b="1" dirty="0" smtClean="0"/>
              <a:t>	- </a:t>
            </a:r>
            <a:r>
              <a:rPr lang="it-IT" sz="2200" dirty="0" smtClean="0"/>
              <a:t>The </a:t>
            </a:r>
            <a:r>
              <a:rPr lang="it-IT" sz="2200" dirty="0" err="1" smtClean="0"/>
              <a:t>risk</a:t>
            </a:r>
            <a:r>
              <a:rPr lang="it-IT" sz="2200" dirty="0" smtClean="0"/>
              <a:t> </a:t>
            </a:r>
            <a:r>
              <a:rPr lang="it-IT" sz="2200" dirty="0" err="1" smtClean="0"/>
              <a:t>phrases</a:t>
            </a:r>
            <a:r>
              <a:rPr lang="it-IT" sz="2200" dirty="0" smtClean="0"/>
              <a:t> (R </a:t>
            </a:r>
            <a:r>
              <a:rPr lang="it-IT" sz="2200" dirty="0" err="1" smtClean="0"/>
              <a:t>phrases</a:t>
            </a:r>
            <a:r>
              <a:rPr lang="it-IT" sz="2200" dirty="0" smtClean="0"/>
              <a:t>): </a:t>
            </a:r>
            <a:r>
              <a:rPr lang="it-IT" sz="2200" dirty="0" err="1" smtClean="0"/>
              <a:t>as</a:t>
            </a:r>
            <a:r>
              <a:rPr lang="it-IT" sz="2200" dirty="0" smtClean="0"/>
              <a:t> a </a:t>
            </a:r>
            <a:r>
              <a:rPr lang="it-IT" sz="2200" dirty="0" err="1" smtClean="0"/>
              <a:t>general</a:t>
            </a:r>
            <a:r>
              <a:rPr lang="it-IT" sz="2200" dirty="0" smtClean="0"/>
              <a:t> </a:t>
            </a:r>
            <a:r>
              <a:rPr lang="it-IT" sz="2200" dirty="0" err="1" smtClean="0"/>
              <a:t>rule</a:t>
            </a:r>
            <a:r>
              <a:rPr lang="it-IT" sz="2200" dirty="0" smtClean="0"/>
              <a:t> a </a:t>
            </a:r>
            <a:r>
              <a:rPr lang="it-IT" sz="2200" dirty="0" err="1" smtClean="0"/>
              <a:t>maximum</a:t>
            </a:r>
            <a:r>
              <a:rPr lang="it-IT" sz="2200" dirty="0" smtClean="0"/>
              <a:t> </a:t>
            </a:r>
            <a:r>
              <a:rPr lang="it-IT" sz="2200" dirty="0" err="1" smtClean="0"/>
              <a:t>of</a:t>
            </a:r>
            <a:r>
              <a:rPr lang="it-IT" sz="2200" dirty="0" smtClean="0"/>
              <a:t> </a:t>
            </a:r>
            <a:r>
              <a:rPr lang="it-IT" sz="2200" dirty="0" err="1" smtClean="0"/>
              <a:t>six</a:t>
            </a:r>
            <a:r>
              <a:rPr lang="it-IT" sz="2200" dirty="0" smtClean="0"/>
              <a:t> R </a:t>
            </a:r>
            <a:r>
              <a:rPr lang="it-IT" sz="2200" dirty="0" err="1" smtClean="0"/>
              <a:t>phrases</a:t>
            </a:r>
            <a:r>
              <a:rPr lang="it-IT" sz="2200" dirty="0" smtClean="0"/>
              <a:t> </a:t>
            </a:r>
            <a:r>
              <a:rPr lang="it-IT" sz="2200" dirty="0" err="1" smtClean="0"/>
              <a:t>shall</a:t>
            </a:r>
            <a:r>
              <a:rPr lang="it-IT" sz="2200" dirty="0" smtClean="0"/>
              <a:t> </a:t>
            </a:r>
            <a:r>
              <a:rPr lang="it-IT" sz="2200" dirty="0" err="1" smtClean="0"/>
              <a:t>suffice</a:t>
            </a:r>
            <a:r>
              <a:rPr lang="it-IT" sz="2200" dirty="0" smtClean="0"/>
              <a:t> </a:t>
            </a:r>
            <a:r>
              <a:rPr lang="it-IT" sz="2200" dirty="0" err="1" smtClean="0"/>
              <a:t>to</a:t>
            </a:r>
            <a:r>
              <a:rPr lang="it-IT" sz="2200" dirty="0" smtClean="0"/>
              <a:t> </a:t>
            </a:r>
            <a:r>
              <a:rPr lang="it-IT" sz="2200" dirty="0" err="1" smtClean="0"/>
              <a:t>describe</a:t>
            </a:r>
            <a:r>
              <a:rPr lang="it-IT" sz="2200" dirty="0" smtClean="0"/>
              <a:t> the </a:t>
            </a:r>
            <a:r>
              <a:rPr lang="it-IT" sz="2200" dirty="0" err="1" smtClean="0"/>
              <a:t>risks</a:t>
            </a:r>
            <a:endParaRPr lang="it-IT" sz="2200" dirty="0" smtClean="0"/>
          </a:p>
          <a:p>
            <a:pPr eaLnBrk="1">
              <a:lnSpc>
                <a:spcPct val="67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sz="2200" b="1" dirty="0" smtClean="0"/>
              <a:t>	</a:t>
            </a:r>
            <a:r>
              <a:rPr lang="it-IT" sz="2200" dirty="0" smtClean="0"/>
              <a:t>- The </a:t>
            </a:r>
            <a:r>
              <a:rPr lang="it-IT" sz="2200" dirty="0" err="1" smtClean="0"/>
              <a:t>safety</a:t>
            </a:r>
            <a:r>
              <a:rPr lang="it-IT" sz="2200" dirty="0" smtClean="0"/>
              <a:t> </a:t>
            </a:r>
            <a:r>
              <a:rPr lang="it-IT" sz="2200" dirty="0" err="1" smtClean="0"/>
              <a:t>advice</a:t>
            </a:r>
            <a:r>
              <a:rPr lang="it-IT" sz="2200" dirty="0" smtClean="0"/>
              <a:t> (S </a:t>
            </a:r>
            <a:r>
              <a:rPr lang="it-IT" sz="2200" dirty="0" err="1" smtClean="0"/>
              <a:t>phrases</a:t>
            </a:r>
            <a:r>
              <a:rPr lang="it-IT" sz="2200" dirty="0" smtClean="0"/>
              <a:t>)</a:t>
            </a:r>
          </a:p>
          <a:p>
            <a:pPr eaLnBrk="1">
              <a:lnSpc>
                <a:spcPct val="67000"/>
              </a:lnSpc>
              <a:spcAft>
                <a:spcPct val="0"/>
              </a:spcAft>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sz="2200" dirty="0" smtClean="0"/>
          </a:p>
          <a:p>
            <a:pPr eaLnBrk="1">
              <a:lnSpc>
                <a:spcPct val="67000"/>
              </a:lnSpc>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sz="2200"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t>Labelling</a:t>
            </a:r>
            <a:r>
              <a:rPr lang="it-IT" dirty="0" smtClean="0"/>
              <a:t> </a:t>
            </a:r>
            <a:r>
              <a:rPr lang="it-IT" dirty="0" err="1" smtClean="0"/>
              <a:t>of</a:t>
            </a:r>
            <a:r>
              <a:rPr lang="it-IT" dirty="0" smtClean="0"/>
              <a:t> </a:t>
            </a:r>
            <a:r>
              <a:rPr lang="it-IT" dirty="0" err="1" smtClean="0"/>
              <a:t>substances</a:t>
            </a:r>
            <a:r>
              <a:rPr lang="it-IT" dirty="0" smtClean="0"/>
              <a:t> and </a:t>
            </a:r>
            <a:r>
              <a:rPr lang="it-IT" dirty="0" err="1" smtClean="0"/>
              <a:t>mixtures</a:t>
            </a:r>
            <a:r>
              <a:rPr lang="it-IT" dirty="0" smtClean="0"/>
              <a:t> </a:t>
            </a:r>
            <a:r>
              <a:rPr lang="it-IT" dirty="0" err="1" smtClean="0"/>
              <a:t>according</a:t>
            </a:r>
            <a:r>
              <a:rPr lang="it-IT" dirty="0" smtClean="0"/>
              <a:t> </a:t>
            </a:r>
            <a:r>
              <a:rPr lang="it-IT" dirty="0" err="1" smtClean="0"/>
              <a:t>to</a:t>
            </a:r>
            <a:r>
              <a:rPr lang="it-IT" dirty="0" smtClean="0"/>
              <a:t> </a:t>
            </a:r>
            <a:r>
              <a:rPr lang="it-IT" sz="3600" dirty="0" smtClean="0"/>
              <a:t>CLP</a:t>
            </a:r>
            <a:endParaRPr lang="it-IT" dirty="0"/>
          </a:p>
        </p:txBody>
      </p:sp>
      <p:sp>
        <p:nvSpPr>
          <p:cNvPr id="3" name="Segnaposto contenuto 2"/>
          <p:cNvSpPr>
            <a:spLocks noGrp="1"/>
          </p:cNvSpPr>
          <p:nvPr>
            <p:ph idx="1"/>
          </p:nvPr>
        </p:nvSpPr>
        <p:spPr/>
        <p:txBody>
          <a:bodyPr>
            <a:noAutofit/>
          </a:bodyPr>
          <a:lstStyle/>
          <a:p>
            <a:pPr>
              <a:buNone/>
            </a:pPr>
            <a:r>
              <a:rPr lang="en-US" sz="1800" dirty="0" smtClean="0"/>
              <a:t>TITLE III </a:t>
            </a:r>
            <a:r>
              <a:rPr lang="en-US" sz="1800" b="1" dirty="0" smtClean="0"/>
              <a:t>HAZARD COMMUNICATION IN THE FORM OF LABELLING</a:t>
            </a:r>
          </a:p>
          <a:p>
            <a:pPr>
              <a:buNone/>
            </a:pPr>
            <a:r>
              <a:rPr lang="en-US" sz="1800" dirty="0" smtClean="0"/>
              <a:t>									CHAPTER 1</a:t>
            </a:r>
          </a:p>
          <a:p>
            <a:pPr>
              <a:buNone/>
            </a:pPr>
            <a:r>
              <a:rPr lang="en-US" sz="1800" dirty="0" smtClean="0"/>
              <a:t>							</a:t>
            </a:r>
            <a:r>
              <a:rPr lang="en-US" sz="1800" b="1" dirty="0" smtClean="0"/>
              <a:t>Content of the label</a:t>
            </a:r>
          </a:p>
          <a:p>
            <a:pPr>
              <a:buNone/>
            </a:pPr>
            <a:r>
              <a:rPr lang="en-US" sz="1800" dirty="0" smtClean="0"/>
              <a:t>Article 17</a:t>
            </a:r>
          </a:p>
          <a:p>
            <a:pPr>
              <a:buNone/>
            </a:pPr>
            <a:r>
              <a:rPr lang="en-US" sz="1800" dirty="0" smtClean="0"/>
              <a:t>General rules</a:t>
            </a:r>
          </a:p>
          <a:p>
            <a:pPr>
              <a:buNone/>
            </a:pPr>
            <a:r>
              <a:rPr lang="en-US" sz="1800" dirty="0" smtClean="0"/>
              <a:t>1. A substance or mixture classified as hazardous and contained in packaging shall bear a label including the following elements:</a:t>
            </a:r>
          </a:p>
          <a:p>
            <a:pPr>
              <a:buNone/>
            </a:pPr>
            <a:r>
              <a:rPr lang="en-US" sz="1800" dirty="0" smtClean="0"/>
              <a:t>(a) the name, address and telephone number of the supplier(s);</a:t>
            </a:r>
          </a:p>
          <a:p>
            <a:pPr>
              <a:buNone/>
            </a:pPr>
            <a:r>
              <a:rPr lang="en-US" sz="1800" dirty="0" smtClean="0"/>
              <a:t>(b) the nominal quantity of the substance or mixture in the package made available to the general public, unless this quantity is specified elsewhere on the package;</a:t>
            </a:r>
          </a:p>
          <a:p>
            <a:pPr>
              <a:buNone/>
            </a:pPr>
            <a:r>
              <a:rPr lang="en-US" sz="1800" dirty="0" smtClean="0"/>
              <a:t>(c) product identifiers as specified in Article 18;</a:t>
            </a:r>
          </a:p>
          <a:p>
            <a:pPr>
              <a:buNone/>
            </a:pPr>
            <a:r>
              <a:rPr lang="en-US" sz="1800" dirty="0" smtClean="0"/>
              <a:t>(d) where applicable, hazard pictograms in accordance with Article 19;</a:t>
            </a:r>
          </a:p>
          <a:p>
            <a:pPr>
              <a:buNone/>
            </a:pPr>
            <a:r>
              <a:rPr lang="en-US" sz="1800" dirty="0" smtClean="0"/>
              <a:t>(e) where applicable, signal words in accordance with Article 20;</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03808" y="2123653"/>
            <a:ext cx="9433048" cy="3748719"/>
          </a:xfrm>
          <a:prstGeom prst="rect">
            <a:avLst/>
          </a:prstGeom>
        </p:spPr>
        <p:txBody>
          <a:bodyPr wrap="square">
            <a:spAutoFit/>
          </a:bodyPr>
          <a:lstStyle/>
          <a:p>
            <a:pPr>
              <a:buNone/>
            </a:pPr>
            <a:r>
              <a:rPr lang="en-US" sz="2200" dirty="0" smtClean="0">
                <a:solidFill>
                  <a:schemeClr val="tx1"/>
                </a:solidFill>
                <a:latin typeface="+mn-lt"/>
              </a:rPr>
              <a:t>(f) where applicable, hazard statements in accordance with Article 21;</a:t>
            </a:r>
          </a:p>
          <a:p>
            <a:pPr>
              <a:buNone/>
            </a:pPr>
            <a:r>
              <a:rPr lang="en-US" sz="2200" dirty="0" smtClean="0">
                <a:solidFill>
                  <a:schemeClr val="tx1"/>
                </a:solidFill>
                <a:latin typeface="+mn-lt"/>
              </a:rPr>
              <a:t>(g) where applicable, the appropriate precautionary statements in accordance with Article 22;</a:t>
            </a:r>
          </a:p>
          <a:p>
            <a:pPr>
              <a:buNone/>
            </a:pPr>
            <a:r>
              <a:rPr lang="en-US" sz="2200" dirty="0" smtClean="0">
                <a:solidFill>
                  <a:schemeClr val="tx1"/>
                </a:solidFill>
                <a:latin typeface="+mn-lt"/>
              </a:rPr>
              <a:t>(h) where applicable, a section for supplemental information in accordance with Article 25.</a:t>
            </a:r>
          </a:p>
          <a:p>
            <a:endParaRPr lang="en-US" sz="2200" dirty="0" smtClean="0">
              <a:solidFill>
                <a:schemeClr val="tx1"/>
              </a:solidFill>
              <a:latin typeface="+mn-lt"/>
            </a:endParaRPr>
          </a:p>
          <a:p>
            <a:endParaRPr lang="en-US" sz="2200" dirty="0" smtClean="0">
              <a:solidFill>
                <a:schemeClr val="tx1"/>
              </a:solidFill>
              <a:latin typeface="+mn-lt"/>
            </a:endParaRPr>
          </a:p>
          <a:p>
            <a:r>
              <a:rPr lang="en-US" sz="2200" dirty="0" smtClean="0">
                <a:solidFill>
                  <a:schemeClr val="tx1"/>
                </a:solidFill>
                <a:latin typeface="+mn-lt"/>
              </a:rPr>
              <a:t>2. The label shall be written in the official language(s) of the Member State(s) where the substance or mixture is placed on the market, unless the Member State(s) concerned provide(s) otherwise. Suppliers may use more languages on their labels than those required by the Member States, provided that the same details appear in all languages used.</a:t>
            </a:r>
            <a:endParaRPr lang="it-IT" sz="2200" dirty="0">
              <a:solidFill>
                <a:schemeClr val="tx1"/>
              </a:solidFill>
              <a:latin typeface="+mn-lt"/>
            </a:endParaRPr>
          </a:p>
        </p:txBody>
      </p:sp>
      <p:sp>
        <p:nvSpPr>
          <p:cNvPr id="3" name="Titolo 1"/>
          <p:cNvSpPr txBox="1">
            <a:spLocks/>
          </p:cNvSpPr>
          <p:nvPr/>
        </p:nvSpPr>
        <p:spPr>
          <a:xfrm>
            <a:off x="741363" y="557213"/>
            <a:ext cx="8604250" cy="1255712"/>
          </a:xfrm>
          <a:prstGeom prst="rect">
            <a:avLst/>
          </a:prstGeom>
        </p:spPr>
        <p:txBody>
          <a:bodyPr>
            <a:normAutofit/>
          </a:bodyPr>
          <a:lstStyle/>
          <a:p>
            <a:pPr marL="0" marR="0" lvl="0" indent="0" algn="ctr" defTabSz="449263" rtl="0" eaLnBrk="0" fontAlgn="base" latinLnBrk="0" hangingPunct="0">
              <a:lnSpc>
                <a:spcPct val="81000"/>
              </a:lnSpc>
              <a:spcBef>
                <a:spcPct val="0"/>
              </a:spcBef>
              <a:spcAft>
                <a:spcPct val="0"/>
              </a:spcAft>
              <a:buClr>
                <a:srgbClr val="000000"/>
              </a:buClr>
              <a:buSzPct val="45000"/>
              <a:buFont typeface="Wingdings" pitchFamily="2" charset="2"/>
              <a:buNone/>
              <a:tabLst/>
              <a:defRPr/>
            </a:pPr>
            <a:r>
              <a:rPr kumimoji="0" lang="it-IT" sz="4400" b="1" i="0" u="none" strike="noStrike" kern="0" cap="none" spc="0" normalizeH="0" baseline="0" noProof="0" smtClean="0">
                <a:ln>
                  <a:noFill/>
                </a:ln>
                <a:solidFill>
                  <a:srgbClr val="333333"/>
                </a:solidFill>
                <a:effectLst/>
                <a:uLnTx/>
                <a:uFillTx/>
                <a:latin typeface="+mj-lt"/>
                <a:ea typeface="Arial Unicode MS" pitchFamily="34" charset="-128"/>
                <a:cs typeface="+mj-cs"/>
              </a:rPr>
              <a:t>Labelling of substances and mixtures according to </a:t>
            </a:r>
            <a:r>
              <a:rPr kumimoji="0" lang="it-IT" sz="3600" b="1" i="0" u="none" strike="noStrike" kern="0" cap="none" spc="0" normalizeH="0" baseline="0" noProof="0" smtClean="0">
                <a:ln>
                  <a:noFill/>
                </a:ln>
                <a:solidFill>
                  <a:srgbClr val="333333"/>
                </a:solidFill>
                <a:effectLst/>
                <a:uLnTx/>
                <a:uFillTx/>
                <a:latin typeface="+mj-lt"/>
                <a:ea typeface="Arial Unicode MS" pitchFamily="34" charset="-128"/>
                <a:cs typeface="+mj-cs"/>
              </a:rPr>
              <a:t>CLP</a:t>
            </a:r>
            <a:endParaRPr kumimoji="0" lang="it-IT" sz="4400" b="1" i="0" u="none" strike="noStrike" kern="0" cap="none" spc="0" normalizeH="0" baseline="0" noProof="0" dirty="0">
              <a:ln>
                <a:noFill/>
              </a:ln>
              <a:solidFill>
                <a:srgbClr val="333333"/>
              </a:solidFill>
              <a:effectLst/>
              <a:uLnTx/>
              <a:uFillTx/>
              <a:latin typeface="+mj-lt"/>
              <a:ea typeface="Arial Unicode MS" pitchFamily="34" charset="-128"/>
              <a:cs typeface="+mj-cs"/>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Danger</a:t>
            </a:r>
            <a:r>
              <a:rPr lang="it-IT" dirty="0" smtClean="0"/>
              <a:t> </a:t>
            </a:r>
            <a:r>
              <a:rPr lang="it-IT" dirty="0" err="1" smtClean="0"/>
              <a:t>Symbols</a:t>
            </a:r>
            <a:r>
              <a:rPr lang="it-IT" dirty="0" smtClean="0"/>
              <a:t> DSD/DPD</a:t>
            </a:r>
            <a:endParaRPr lang="it-IT" dirty="0"/>
          </a:p>
        </p:txBody>
      </p:sp>
      <p:pic>
        <p:nvPicPr>
          <p:cNvPr id="1530882" name="Picture 2"/>
          <p:cNvPicPr>
            <a:picLocks noChangeAspect="1" noChangeArrowheads="1"/>
          </p:cNvPicPr>
          <p:nvPr/>
        </p:nvPicPr>
        <p:blipFill>
          <a:blip r:embed="rId2" cstate="print"/>
          <a:srcRect/>
          <a:stretch>
            <a:fillRect/>
          </a:stretch>
        </p:blipFill>
        <p:spPr bwMode="auto">
          <a:xfrm>
            <a:off x="1396974" y="2708267"/>
            <a:ext cx="7032470" cy="36480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Pictograms</a:t>
            </a:r>
            <a:r>
              <a:rPr lang="it-IT" dirty="0" smtClean="0"/>
              <a:t/>
            </a:r>
            <a:br>
              <a:rPr lang="it-IT" dirty="0" smtClean="0"/>
            </a:br>
            <a:r>
              <a:rPr lang="it-IT" sz="3600" dirty="0" smtClean="0"/>
              <a:t>CLP</a:t>
            </a:r>
            <a:endParaRPr lang="it-IT" dirty="0"/>
          </a:p>
        </p:txBody>
      </p:sp>
      <p:pic>
        <p:nvPicPr>
          <p:cNvPr id="4" name="Segnaposto contenuto 3" descr="!.jpg"/>
          <p:cNvPicPr>
            <a:picLocks noGrp="1" noChangeAspect="1"/>
          </p:cNvPicPr>
          <p:nvPr>
            <p:ph idx="1"/>
          </p:nvPr>
        </p:nvPicPr>
        <p:blipFill>
          <a:blip r:embed="rId2" cstate="print"/>
          <a:stretch>
            <a:fillRect/>
          </a:stretch>
        </p:blipFill>
        <p:spPr>
          <a:xfrm>
            <a:off x="5040312" y="5494349"/>
            <a:ext cx="1054100" cy="1066800"/>
          </a:xfrm>
        </p:spPr>
      </p:pic>
      <p:pic>
        <p:nvPicPr>
          <p:cNvPr id="5" name="Immagine 4" descr="bombola.jpg"/>
          <p:cNvPicPr>
            <a:picLocks noChangeAspect="1"/>
          </p:cNvPicPr>
          <p:nvPr/>
        </p:nvPicPr>
        <p:blipFill>
          <a:blip r:embed="rId3" cstate="print"/>
          <a:stretch>
            <a:fillRect/>
          </a:stretch>
        </p:blipFill>
        <p:spPr>
          <a:xfrm>
            <a:off x="896908" y="4351341"/>
            <a:ext cx="965200" cy="965200"/>
          </a:xfrm>
          <a:prstGeom prst="rect">
            <a:avLst/>
          </a:prstGeom>
        </p:spPr>
      </p:pic>
      <p:pic>
        <p:nvPicPr>
          <p:cNvPr id="6" name="Immagine 5" descr="busto.jpg"/>
          <p:cNvPicPr>
            <a:picLocks noChangeAspect="1"/>
          </p:cNvPicPr>
          <p:nvPr/>
        </p:nvPicPr>
        <p:blipFill>
          <a:blip r:embed="rId4" cstate="print"/>
          <a:stretch>
            <a:fillRect/>
          </a:stretch>
        </p:blipFill>
        <p:spPr>
          <a:xfrm>
            <a:off x="5040312" y="3494085"/>
            <a:ext cx="1028700" cy="1054100"/>
          </a:xfrm>
          <a:prstGeom prst="rect">
            <a:avLst/>
          </a:prstGeom>
        </p:spPr>
      </p:pic>
      <p:pic>
        <p:nvPicPr>
          <p:cNvPr id="7" name="Immagine 6" descr="comburente.jpg"/>
          <p:cNvPicPr>
            <a:picLocks noChangeAspect="1"/>
          </p:cNvPicPr>
          <p:nvPr/>
        </p:nvPicPr>
        <p:blipFill>
          <a:blip r:embed="rId5" cstate="print"/>
          <a:stretch>
            <a:fillRect/>
          </a:stretch>
        </p:blipFill>
        <p:spPr>
          <a:xfrm>
            <a:off x="2754296" y="4351341"/>
            <a:ext cx="965200" cy="965200"/>
          </a:xfrm>
          <a:prstGeom prst="rect">
            <a:avLst/>
          </a:prstGeom>
        </p:spPr>
      </p:pic>
      <p:pic>
        <p:nvPicPr>
          <p:cNvPr id="8" name="Immagine 7" descr="corrosivo.jpg"/>
          <p:cNvPicPr>
            <a:picLocks noChangeAspect="1"/>
          </p:cNvPicPr>
          <p:nvPr/>
        </p:nvPicPr>
        <p:blipFill>
          <a:blip r:embed="rId6" cstate="print"/>
          <a:stretch>
            <a:fillRect/>
          </a:stretch>
        </p:blipFill>
        <p:spPr>
          <a:xfrm>
            <a:off x="7826394" y="2351077"/>
            <a:ext cx="965200" cy="965200"/>
          </a:xfrm>
          <a:prstGeom prst="rect">
            <a:avLst/>
          </a:prstGeom>
        </p:spPr>
      </p:pic>
      <p:pic>
        <p:nvPicPr>
          <p:cNvPr id="9" name="Immagine 8" descr="esplosivo.jpg"/>
          <p:cNvPicPr>
            <a:picLocks noChangeAspect="1"/>
          </p:cNvPicPr>
          <p:nvPr/>
        </p:nvPicPr>
        <p:blipFill>
          <a:blip r:embed="rId7" cstate="print"/>
          <a:stretch>
            <a:fillRect/>
          </a:stretch>
        </p:blipFill>
        <p:spPr>
          <a:xfrm>
            <a:off x="896908" y="2422515"/>
            <a:ext cx="1000132" cy="1000132"/>
          </a:xfrm>
          <a:prstGeom prst="rect">
            <a:avLst/>
          </a:prstGeom>
        </p:spPr>
      </p:pic>
      <p:pic>
        <p:nvPicPr>
          <p:cNvPr id="11" name="Immagine 10" descr="infiammabile.jpg"/>
          <p:cNvPicPr>
            <a:picLocks noChangeAspect="1"/>
          </p:cNvPicPr>
          <p:nvPr/>
        </p:nvPicPr>
        <p:blipFill>
          <a:blip r:embed="rId8" cstate="print"/>
          <a:stretch>
            <a:fillRect/>
          </a:stretch>
        </p:blipFill>
        <p:spPr>
          <a:xfrm>
            <a:off x="2754296" y="2422515"/>
            <a:ext cx="965200" cy="965200"/>
          </a:xfrm>
          <a:prstGeom prst="rect">
            <a:avLst/>
          </a:prstGeom>
        </p:spPr>
      </p:pic>
      <p:pic>
        <p:nvPicPr>
          <p:cNvPr id="12" name="Immagine 11" descr="teschio.jpg"/>
          <p:cNvPicPr>
            <a:picLocks noChangeAspect="1"/>
          </p:cNvPicPr>
          <p:nvPr/>
        </p:nvPicPr>
        <p:blipFill>
          <a:blip r:embed="rId9" cstate="print"/>
          <a:stretch>
            <a:fillRect/>
          </a:stretch>
        </p:blipFill>
        <p:spPr>
          <a:xfrm>
            <a:off x="5040312" y="1993887"/>
            <a:ext cx="1054100" cy="1066800"/>
          </a:xfrm>
          <a:prstGeom prst="rect">
            <a:avLst/>
          </a:prstGeom>
        </p:spPr>
      </p:pic>
      <p:sp>
        <p:nvSpPr>
          <p:cNvPr id="13" name="CasellaDiTesto 12"/>
          <p:cNvSpPr txBox="1"/>
          <p:nvPr/>
        </p:nvSpPr>
        <p:spPr>
          <a:xfrm>
            <a:off x="682594" y="3422647"/>
            <a:ext cx="1500198" cy="424732"/>
          </a:xfrm>
          <a:prstGeom prst="rect">
            <a:avLst/>
          </a:prstGeom>
          <a:noFill/>
        </p:spPr>
        <p:txBody>
          <a:bodyPr wrap="square" rtlCol="0">
            <a:spAutoFit/>
          </a:bodyPr>
          <a:lstStyle/>
          <a:p>
            <a:pPr algn="ctr"/>
            <a:r>
              <a:rPr lang="it-IT" dirty="0" smtClean="0">
                <a:solidFill>
                  <a:schemeClr val="tx1"/>
                </a:solidFill>
                <a:latin typeface="+mj-lt"/>
              </a:rPr>
              <a:t>esplosivo</a:t>
            </a:r>
            <a:endParaRPr lang="it-IT" dirty="0">
              <a:solidFill>
                <a:schemeClr val="tx1"/>
              </a:solidFill>
              <a:latin typeface="+mj-lt"/>
            </a:endParaRPr>
          </a:p>
        </p:txBody>
      </p:sp>
      <p:sp>
        <p:nvSpPr>
          <p:cNvPr id="14" name="CasellaDiTesto 13"/>
          <p:cNvSpPr txBox="1"/>
          <p:nvPr/>
        </p:nvSpPr>
        <p:spPr>
          <a:xfrm>
            <a:off x="611156" y="5351473"/>
            <a:ext cx="1571636" cy="757130"/>
          </a:xfrm>
          <a:prstGeom prst="rect">
            <a:avLst/>
          </a:prstGeom>
          <a:noFill/>
        </p:spPr>
        <p:txBody>
          <a:bodyPr wrap="square" rtlCol="0">
            <a:spAutoFit/>
          </a:bodyPr>
          <a:lstStyle/>
          <a:p>
            <a:pPr algn="ctr"/>
            <a:r>
              <a:rPr lang="it-IT" dirty="0" smtClean="0">
                <a:solidFill>
                  <a:schemeClr val="tx1"/>
                </a:solidFill>
                <a:latin typeface="+mj-lt"/>
              </a:rPr>
              <a:t>Gas sotto </a:t>
            </a:r>
          </a:p>
          <a:p>
            <a:pPr algn="ctr"/>
            <a:r>
              <a:rPr lang="it-IT" dirty="0" smtClean="0">
                <a:solidFill>
                  <a:schemeClr val="tx1"/>
                </a:solidFill>
                <a:latin typeface="+mj-lt"/>
              </a:rPr>
              <a:t>pressione</a:t>
            </a:r>
            <a:endParaRPr lang="it-IT" dirty="0">
              <a:solidFill>
                <a:schemeClr val="tx1"/>
              </a:solidFill>
              <a:latin typeface="+mj-lt"/>
            </a:endParaRPr>
          </a:p>
        </p:txBody>
      </p:sp>
      <p:sp>
        <p:nvSpPr>
          <p:cNvPr id="15" name="CasellaDiTesto 14"/>
          <p:cNvSpPr txBox="1"/>
          <p:nvPr/>
        </p:nvSpPr>
        <p:spPr>
          <a:xfrm>
            <a:off x="2254230" y="3422647"/>
            <a:ext cx="2000264" cy="424732"/>
          </a:xfrm>
          <a:prstGeom prst="rect">
            <a:avLst/>
          </a:prstGeom>
          <a:noFill/>
        </p:spPr>
        <p:txBody>
          <a:bodyPr wrap="square" rtlCol="0">
            <a:spAutoFit/>
          </a:bodyPr>
          <a:lstStyle/>
          <a:p>
            <a:pPr algn="ctr"/>
            <a:r>
              <a:rPr lang="it-IT" dirty="0" smtClean="0">
                <a:solidFill>
                  <a:schemeClr val="tx1"/>
                </a:solidFill>
                <a:latin typeface="+mj-lt"/>
              </a:rPr>
              <a:t>infiammabile</a:t>
            </a:r>
            <a:endParaRPr lang="it-IT" dirty="0">
              <a:solidFill>
                <a:schemeClr val="tx1"/>
              </a:solidFill>
              <a:latin typeface="+mj-lt"/>
            </a:endParaRPr>
          </a:p>
        </p:txBody>
      </p:sp>
      <p:sp>
        <p:nvSpPr>
          <p:cNvPr id="16" name="CasellaDiTesto 15"/>
          <p:cNvSpPr txBox="1"/>
          <p:nvPr/>
        </p:nvSpPr>
        <p:spPr>
          <a:xfrm>
            <a:off x="2325668" y="5351473"/>
            <a:ext cx="2000264" cy="424732"/>
          </a:xfrm>
          <a:prstGeom prst="rect">
            <a:avLst/>
          </a:prstGeom>
          <a:noFill/>
        </p:spPr>
        <p:txBody>
          <a:bodyPr wrap="square" rtlCol="0">
            <a:spAutoFit/>
          </a:bodyPr>
          <a:lstStyle/>
          <a:p>
            <a:pPr algn="ctr"/>
            <a:r>
              <a:rPr lang="it-IT" dirty="0" smtClean="0">
                <a:solidFill>
                  <a:schemeClr val="tx1"/>
                </a:solidFill>
                <a:latin typeface="+mj-lt"/>
              </a:rPr>
              <a:t>ossidante</a:t>
            </a:r>
            <a:endParaRPr lang="it-IT" dirty="0">
              <a:solidFill>
                <a:schemeClr val="tx1"/>
              </a:solidFill>
              <a:latin typeface="+mj-lt"/>
            </a:endParaRPr>
          </a:p>
        </p:txBody>
      </p:sp>
      <p:sp>
        <p:nvSpPr>
          <p:cNvPr id="17" name="CasellaDiTesto 16"/>
          <p:cNvSpPr txBox="1"/>
          <p:nvPr/>
        </p:nvSpPr>
        <p:spPr>
          <a:xfrm>
            <a:off x="4611684" y="3065457"/>
            <a:ext cx="2071702" cy="424732"/>
          </a:xfrm>
          <a:prstGeom prst="rect">
            <a:avLst/>
          </a:prstGeom>
          <a:noFill/>
        </p:spPr>
        <p:txBody>
          <a:bodyPr wrap="square" rtlCol="0">
            <a:spAutoFit/>
          </a:bodyPr>
          <a:lstStyle/>
          <a:p>
            <a:pPr algn="ctr"/>
            <a:r>
              <a:rPr lang="it-IT" dirty="0" smtClean="0">
                <a:solidFill>
                  <a:schemeClr val="tx1"/>
                </a:solidFill>
                <a:latin typeface="+mj-lt"/>
              </a:rPr>
              <a:t>Tossico acuto</a:t>
            </a:r>
            <a:endParaRPr lang="it-IT" dirty="0">
              <a:solidFill>
                <a:schemeClr val="tx1"/>
              </a:solidFill>
              <a:latin typeface="+mj-lt"/>
            </a:endParaRPr>
          </a:p>
        </p:txBody>
      </p:sp>
      <p:sp>
        <p:nvSpPr>
          <p:cNvPr id="18" name="CasellaDiTesto 17"/>
          <p:cNvSpPr txBox="1"/>
          <p:nvPr/>
        </p:nvSpPr>
        <p:spPr>
          <a:xfrm>
            <a:off x="4683122" y="4565655"/>
            <a:ext cx="1928826" cy="757130"/>
          </a:xfrm>
          <a:prstGeom prst="rect">
            <a:avLst/>
          </a:prstGeom>
          <a:noFill/>
        </p:spPr>
        <p:txBody>
          <a:bodyPr wrap="square" rtlCol="0">
            <a:spAutoFit/>
          </a:bodyPr>
          <a:lstStyle/>
          <a:p>
            <a:pPr algn="ctr"/>
            <a:r>
              <a:rPr lang="it-IT" dirty="0" smtClean="0">
                <a:solidFill>
                  <a:schemeClr val="tx1"/>
                </a:solidFill>
                <a:latin typeface="+mj-lt"/>
              </a:rPr>
              <a:t>gravi effetti</a:t>
            </a:r>
          </a:p>
          <a:p>
            <a:pPr algn="ctr"/>
            <a:r>
              <a:rPr lang="it-IT" dirty="0" smtClean="0">
                <a:solidFill>
                  <a:schemeClr val="tx1"/>
                </a:solidFill>
                <a:latin typeface="+mj-lt"/>
              </a:rPr>
              <a:t>per la salute</a:t>
            </a:r>
            <a:endParaRPr lang="it-IT" dirty="0">
              <a:solidFill>
                <a:schemeClr val="tx1"/>
              </a:solidFill>
              <a:latin typeface="+mj-lt"/>
            </a:endParaRPr>
          </a:p>
        </p:txBody>
      </p:sp>
      <p:sp>
        <p:nvSpPr>
          <p:cNvPr id="19" name="CasellaDiTesto 18"/>
          <p:cNvSpPr txBox="1"/>
          <p:nvPr/>
        </p:nvSpPr>
        <p:spPr>
          <a:xfrm>
            <a:off x="4540246" y="6494481"/>
            <a:ext cx="2143140" cy="757130"/>
          </a:xfrm>
          <a:prstGeom prst="rect">
            <a:avLst/>
          </a:prstGeom>
          <a:noFill/>
        </p:spPr>
        <p:txBody>
          <a:bodyPr wrap="square" rtlCol="0">
            <a:spAutoFit/>
          </a:bodyPr>
          <a:lstStyle/>
          <a:p>
            <a:pPr algn="ctr"/>
            <a:r>
              <a:rPr lang="it-IT" dirty="0" smtClean="0">
                <a:solidFill>
                  <a:schemeClr val="tx1"/>
                </a:solidFill>
                <a:latin typeface="+mj-lt"/>
              </a:rPr>
              <a:t>effetti più lievi</a:t>
            </a:r>
          </a:p>
          <a:p>
            <a:pPr algn="ctr"/>
            <a:r>
              <a:rPr lang="it-IT" dirty="0" smtClean="0">
                <a:solidFill>
                  <a:schemeClr val="tx1"/>
                </a:solidFill>
                <a:latin typeface="+mj-lt"/>
              </a:rPr>
              <a:t>per la salute</a:t>
            </a:r>
            <a:endParaRPr lang="it-IT" dirty="0">
              <a:solidFill>
                <a:schemeClr val="tx1"/>
              </a:solidFill>
              <a:latin typeface="+mj-lt"/>
            </a:endParaRPr>
          </a:p>
        </p:txBody>
      </p:sp>
      <p:sp>
        <p:nvSpPr>
          <p:cNvPr id="20" name="CasellaDiTesto 19"/>
          <p:cNvSpPr txBox="1"/>
          <p:nvPr/>
        </p:nvSpPr>
        <p:spPr>
          <a:xfrm>
            <a:off x="7469204" y="3351209"/>
            <a:ext cx="1571636" cy="424732"/>
          </a:xfrm>
          <a:prstGeom prst="rect">
            <a:avLst/>
          </a:prstGeom>
          <a:noFill/>
        </p:spPr>
        <p:txBody>
          <a:bodyPr wrap="square" rtlCol="0">
            <a:spAutoFit/>
          </a:bodyPr>
          <a:lstStyle/>
          <a:p>
            <a:pPr algn="ctr"/>
            <a:r>
              <a:rPr lang="it-IT" dirty="0" smtClean="0">
                <a:solidFill>
                  <a:schemeClr val="tx1"/>
                </a:solidFill>
                <a:latin typeface="+mj-lt"/>
              </a:rPr>
              <a:t>corrosivo</a:t>
            </a:r>
            <a:endParaRPr lang="it-IT" dirty="0">
              <a:solidFill>
                <a:schemeClr val="tx1"/>
              </a:solidFill>
              <a:latin typeface="+mj-lt"/>
            </a:endParaRPr>
          </a:p>
        </p:txBody>
      </p:sp>
      <p:pic>
        <p:nvPicPr>
          <p:cNvPr id="1532930" name="Picture 2"/>
          <p:cNvPicPr>
            <a:picLocks noChangeAspect="1" noChangeArrowheads="1"/>
          </p:cNvPicPr>
          <p:nvPr/>
        </p:nvPicPr>
        <p:blipFill>
          <a:blip r:embed="rId10" cstate="print"/>
          <a:srcRect/>
          <a:stretch>
            <a:fillRect/>
          </a:stretch>
        </p:blipFill>
        <p:spPr bwMode="auto">
          <a:xfrm>
            <a:off x="7826394" y="4137027"/>
            <a:ext cx="971548" cy="971548"/>
          </a:xfrm>
          <a:prstGeom prst="rect">
            <a:avLst/>
          </a:prstGeom>
          <a:noFill/>
          <a:ln w="9525">
            <a:noFill/>
            <a:miter lim="800000"/>
            <a:headEnd/>
            <a:tailEnd/>
          </a:ln>
          <a:effectLst/>
        </p:spPr>
      </p:pic>
      <p:sp>
        <p:nvSpPr>
          <p:cNvPr id="22" name="CasellaDiTesto 21"/>
          <p:cNvSpPr txBox="1"/>
          <p:nvPr/>
        </p:nvSpPr>
        <p:spPr>
          <a:xfrm>
            <a:off x="7326328" y="5137159"/>
            <a:ext cx="2143140" cy="757130"/>
          </a:xfrm>
          <a:prstGeom prst="rect">
            <a:avLst/>
          </a:prstGeom>
          <a:noFill/>
        </p:spPr>
        <p:txBody>
          <a:bodyPr wrap="square" rtlCol="0">
            <a:spAutoFit/>
          </a:bodyPr>
          <a:lstStyle/>
          <a:p>
            <a:pPr algn="ctr"/>
            <a:r>
              <a:rPr lang="it-IT" dirty="0" smtClean="0">
                <a:solidFill>
                  <a:schemeClr val="tx1"/>
                </a:solidFill>
                <a:latin typeface="+mj-lt"/>
              </a:rPr>
              <a:t>pericoloso per l’ambiente</a:t>
            </a:r>
            <a:endParaRPr lang="it-IT" dirty="0">
              <a:solidFill>
                <a:schemeClr val="tx1"/>
              </a:solidFill>
              <a:latin typeface="+mj-lt"/>
            </a:endParaRPr>
          </a:p>
        </p:txBody>
      </p:sp>
      <p:cxnSp>
        <p:nvCxnSpPr>
          <p:cNvPr id="23" name="Connettore 1 22"/>
          <p:cNvCxnSpPr/>
          <p:nvPr/>
        </p:nvCxnSpPr>
        <p:spPr bwMode="auto">
          <a:xfrm rot="5400000">
            <a:off x="1682726" y="4637093"/>
            <a:ext cx="5000660"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5" name="Connettore 1 24"/>
          <p:cNvCxnSpPr/>
          <p:nvPr/>
        </p:nvCxnSpPr>
        <p:spPr bwMode="auto">
          <a:xfrm rot="5400000">
            <a:off x="4468808" y="4637093"/>
            <a:ext cx="5000660" cy="0"/>
          </a:xfrm>
          <a:prstGeom prst="line">
            <a:avLst/>
          </a:prstGeom>
          <a:solidFill>
            <a:srgbClr val="00B8FF"/>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Physical</a:t>
            </a:r>
            <a:r>
              <a:rPr lang="it-IT" dirty="0" smtClean="0"/>
              <a:t> </a:t>
            </a:r>
            <a:r>
              <a:rPr lang="it-IT" dirty="0" err="1" smtClean="0"/>
              <a:t>hazard</a:t>
            </a:r>
            <a:r>
              <a:rPr lang="it-IT" dirty="0" smtClean="0"/>
              <a:t> </a:t>
            </a:r>
            <a:r>
              <a:rPr lang="it-IT" dirty="0" err="1" smtClean="0"/>
              <a:t>pictograms</a:t>
            </a:r>
            <a:endParaRPr lang="it-IT" dirty="0"/>
          </a:p>
        </p:txBody>
      </p:sp>
      <p:graphicFrame>
        <p:nvGraphicFramePr>
          <p:cNvPr id="4" name="Segnaposto contenuto 3"/>
          <p:cNvGraphicFramePr>
            <a:graphicFrameLocks noGrp="1"/>
          </p:cNvGraphicFramePr>
          <p:nvPr>
            <p:ph idx="1"/>
          </p:nvPr>
        </p:nvGraphicFramePr>
        <p:xfrm>
          <a:off x="325404" y="1851009"/>
          <a:ext cx="9501254" cy="5558475"/>
        </p:xfrm>
        <a:graphic>
          <a:graphicData uri="http://schemas.openxmlformats.org/drawingml/2006/table">
            <a:tbl>
              <a:tblPr firstRow="1" bandRow="1">
                <a:tableStyleId>{5C22544A-7EE6-4342-B048-85BDC9FD1C3A}</a:tableStyleId>
              </a:tblPr>
              <a:tblGrid>
                <a:gridCol w="2175858"/>
                <a:gridCol w="1722244"/>
                <a:gridCol w="3934992"/>
                <a:gridCol w="1668160"/>
              </a:tblGrid>
              <a:tr h="378187">
                <a:tc>
                  <a:txBody>
                    <a:bodyPr/>
                    <a:lstStyle/>
                    <a:p>
                      <a:pPr algn="ctr"/>
                      <a:r>
                        <a:rPr lang="it-IT" dirty="0" smtClean="0">
                          <a:solidFill>
                            <a:sysClr val="windowText" lastClr="000000"/>
                          </a:solidFill>
                        </a:rPr>
                        <a:t>Classe di pericolo</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dirty="0" smtClean="0">
                          <a:solidFill>
                            <a:sysClr val="windowText" lastClr="000000"/>
                          </a:solidFill>
                        </a:rPr>
                        <a:t>Pittogramma</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dirty="0" smtClean="0">
                          <a:solidFill>
                            <a:sysClr val="windowText" lastClr="000000"/>
                          </a:solidFill>
                        </a:rPr>
                        <a:t>Classe di pericolo</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dirty="0" smtClean="0">
                          <a:solidFill>
                            <a:sysClr val="windowText" lastClr="000000"/>
                          </a:solidFill>
                        </a:rPr>
                        <a:t>Pittogramma</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95924">
                <a:tc>
                  <a:txBody>
                    <a:bodyPr/>
                    <a:lstStyle/>
                    <a:p>
                      <a:r>
                        <a:rPr lang="it-IT" dirty="0" smtClean="0">
                          <a:solidFill>
                            <a:sysClr val="windowText" lastClr="000000"/>
                          </a:solidFill>
                        </a:rPr>
                        <a:t>Esplosivi</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solidFill>
                            <a:sysClr val="windowText" lastClr="000000"/>
                          </a:solidFill>
                        </a:rPr>
                        <a:t>Solidi infiammabili</a:t>
                      </a:r>
                    </a:p>
                    <a:p>
                      <a:endParaRPr lang="it-IT"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74239">
                <a:tc>
                  <a:txBody>
                    <a:bodyPr/>
                    <a:lstStyle/>
                    <a:p>
                      <a:r>
                        <a:rPr lang="it-IT" dirty="0" smtClean="0">
                          <a:solidFill>
                            <a:sysClr val="windowText" lastClr="000000"/>
                          </a:solidFill>
                        </a:rPr>
                        <a:t>Gas infiammabili</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dirty="0" smtClean="0">
                          <a:solidFill>
                            <a:sysClr val="windowText" lastClr="000000"/>
                          </a:solidFill>
                        </a:rPr>
                        <a:t>Liquidi piroforici</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01387">
                <a:tc>
                  <a:txBody>
                    <a:bodyPr/>
                    <a:lstStyle/>
                    <a:p>
                      <a:r>
                        <a:rPr lang="it-IT" dirty="0" smtClean="0"/>
                        <a:t>Aerosol infiammabili</a:t>
                      </a:r>
                      <a:endParaRPr lang="it-IT"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dirty="0" smtClean="0">
                          <a:solidFill>
                            <a:sysClr val="windowText" lastClr="000000"/>
                          </a:solidFill>
                        </a:rPr>
                        <a:t>Solidi piroforici</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01387">
                <a:tc>
                  <a:txBody>
                    <a:bodyPr/>
                    <a:lstStyle/>
                    <a:p>
                      <a:r>
                        <a:rPr lang="it-IT" dirty="0" smtClean="0">
                          <a:solidFill>
                            <a:sysClr val="windowText" lastClr="000000"/>
                          </a:solidFill>
                        </a:rPr>
                        <a:t>Gas comburenti</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dirty="0" smtClean="0">
                          <a:solidFill>
                            <a:sysClr val="windowText" lastClr="000000"/>
                          </a:solidFill>
                        </a:rPr>
                        <a:t>Sostanze autoriscaldanti</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03957">
                <a:tc>
                  <a:txBody>
                    <a:bodyPr/>
                    <a:lstStyle/>
                    <a:p>
                      <a:r>
                        <a:rPr lang="it-IT" dirty="0" smtClean="0">
                          <a:solidFill>
                            <a:sysClr val="windowText" lastClr="000000"/>
                          </a:solidFill>
                        </a:rPr>
                        <a:t>Gas sotto pressione</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solidFill>
                            <a:sysClr val="windowText" lastClr="000000"/>
                          </a:solidFill>
                        </a:rPr>
                        <a:t>Sostanze che a contatto con l’acqua emettono gas infiammabili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03394">
                <a:tc>
                  <a:txBody>
                    <a:bodyPr/>
                    <a:lstStyle/>
                    <a:p>
                      <a:r>
                        <a:rPr lang="it-IT" dirty="0" smtClean="0">
                          <a:solidFill>
                            <a:sysClr val="windowText" lastClr="000000"/>
                          </a:solidFill>
                        </a:rPr>
                        <a:t>Liquidi infiammabili</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dirty="0" smtClean="0">
                          <a:solidFill>
                            <a:sysClr val="windowText" lastClr="000000"/>
                          </a:solidFill>
                        </a:rPr>
                        <a:t>Corrosivi</a:t>
                      </a:r>
                      <a:r>
                        <a:rPr lang="it-IT" baseline="0" dirty="0" smtClean="0">
                          <a:solidFill>
                            <a:sysClr val="windowText" lastClr="000000"/>
                          </a:solidFill>
                        </a:rPr>
                        <a:t> per i metalli</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8" name="Immagine 17" descr="bombola.jpg"/>
          <p:cNvPicPr>
            <a:picLocks noChangeAspect="1"/>
          </p:cNvPicPr>
          <p:nvPr/>
        </p:nvPicPr>
        <p:blipFill>
          <a:blip r:embed="rId2" cstate="print"/>
          <a:stretch>
            <a:fillRect/>
          </a:stretch>
        </p:blipFill>
        <p:spPr>
          <a:xfrm>
            <a:off x="3040048" y="5708663"/>
            <a:ext cx="689429" cy="689429"/>
          </a:xfrm>
          <a:prstGeom prst="rect">
            <a:avLst/>
          </a:prstGeom>
        </p:spPr>
      </p:pic>
      <p:pic>
        <p:nvPicPr>
          <p:cNvPr id="19" name="Immagine 18" descr="comburente.jpg"/>
          <p:cNvPicPr>
            <a:picLocks noChangeAspect="1"/>
          </p:cNvPicPr>
          <p:nvPr/>
        </p:nvPicPr>
        <p:blipFill>
          <a:blip r:embed="rId3" cstate="print"/>
          <a:stretch>
            <a:fillRect/>
          </a:stretch>
        </p:blipFill>
        <p:spPr>
          <a:xfrm>
            <a:off x="2968610" y="4851407"/>
            <a:ext cx="689429" cy="689429"/>
          </a:xfrm>
          <a:prstGeom prst="rect">
            <a:avLst/>
          </a:prstGeom>
        </p:spPr>
      </p:pic>
      <p:pic>
        <p:nvPicPr>
          <p:cNvPr id="20" name="Immagine 19" descr="esplosivo.jpg"/>
          <p:cNvPicPr>
            <a:picLocks noChangeAspect="1"/>
          </p:cNvPicPr>
          <p:nvPr/>
        </p:nvPicPr>
        <p:blipFill>
          <a:blip r:embed="rId4" cstate="print"/>
          <a:stretch>
            <a:fillRect/>
          </a:stretch>
        </p:blipFill>
        <p:spPr>
          <a:xfrm>
            <a:off x="3040048" y="2351077"/>
            <a:ext cx="714380" cy="714380"/>
          </a:xfrm>
          <a:prstGeom prst="rect">
            <a:avLst/>
          </a:prstGeom>
        </p:spPr>
      </p:pic>
      <p:pic>
        <p:nvPicPr>
          <p:cNvPr id="21" name="Immagine 20" descr="infiammabile.jpg"/>
          <p:cNvPicPr>
            <a:picLocks noChangeAspect="1"/>
          </p:cNvPicPr>
          <p:nvPr/>
        </p:nvPicPr>
        <p:blipFill>
          <a:blip r:embed="rId5" cstate="print"/>
          <a:stretch>
            <a:fillRect/>
          </a:stretch>
        </p:blipFill>
        <p:spPr>
          <a:xfrm>
            <a:off x="3040048" y="3208333"/>
            <a:ext cx="689429" cy="689429"/>
          </a:xfrm>
          <a:prstGeom prst="rect">
            <a:avLst/>
          </a:prstGeom>
        </p:spPr>
      </p:pic>
      <p:pic>
        <p:nvPicPr>
          <p:cNvPr id="22" name="Immagine 21" descr="infiammabile.jpg"/>
          <p:cNvPicPr>
            <a:picLocks noChangeAspect="1"/>
          </p:cNvPicPr>
          <p:nvPr/>
        </p:nvPicPr>
        <p:blipFill>
          <a:blip r:embed="rId5" cstate="print"/>
          <a:stretch>
            <a:fillRect/>
          </a:stretch>
        </p:blipFill>
        <p:spPr>
          <a:xfrm>
            <a:off x="3040048" y="4065589"/>
            <a:ext cx="689429" cy="689429"/>
          </a:xfrm>
          <a:prstGeom prst="rect">
            <a:avLst/>
          </a:prstGeom>
        </p:spPr>
      </p:pic>
      <p:pic>
        <p:nvPicPr>
          <p:cNvPr id="23" name="Immagine 22" descr="infiammabile.jpg"/>
          <p:cNvPicPr>
            <a:picLocks noChangeAspect="1"/>
          </p:cNvPicPr>
          <p:nvPr/>
        </p:nvPicPr>
        <p:blipFill>
          <a:blip r:embed="rId5" cstate="print"/>
          <a:stretch>
            <a:fillRect/>
          </a:stretch>
        </p:blipFill>
        <p:spPr>
          <a:xfrm>
            <a:off x="8612212" y="2279639"/>
            <a:ext cx="689429" cy="689429"/>
          </a:xfrm>
          <a:prstGeom prst="rect">
            <a:avLst/>
          </a:prstGeom>
        </p:spPr>
      </p:pic>
      <p:pic>
        <p:nvPicPr>
          <p:cNvPr id="24" name="Immagine 23" descr="infiammabile.jpg"/>
          <p:cNvPicPr>
            <a:picLocks noChangeAspect="1"/>
          </p:cNvPicPr>
          <p:nvPr/>
        </p:nvPicPr>
        <p:blipFill>
          <a:blip r:embed="rId5" cstate="print"/>
          <a:stretch>
            <a:fillRect/>
          </a:stretch>
        </p:blipFill>
        <p:spPr>
          <a:xfrm>
            <a:off x="3040048" y="6637357"/>
            <a:ext cx="689429" cy="689429"/>
          </a:xfrm>
          <a:prstGeom prst="rect">
            <a:avLst/>
          </a:prstGeom>
        </p:spPr>
      </p:pic>
      <p:pic>
        <p:nvPicPr>
          <p:cNvPr id="25" name="Immagine 24" descr="infiammabile.jpg"/>
          <p:cNvPicPr>
            <a:picLocks noChangeAspect="1"/>
          </p:cNvPicPr>
          <p:nvPr/>
        </p:nvPicPr>
        <p:blipFill>
          <a:blip r:embed="rId5" cstate="print"/>
          <a:stretch>
            <a:fillRect/>
          </a:stretch>
        </p:blipFill>
        <p:spPr>
          <a:xfrm>
            <a:off x="8612212" y="3279771"/>
            <a:ext cx="689429" cy="689429"/>
          </a:xfrm>
          <a:prstGeom prst="rect">
            <a:avLst/>
          </a:prstGeom>
        </p:spPr>
      </p:pic>
      <p:pic>
        <p:nvPicPr>
          <p:cNvPr id="26" name="Immagine 25" descr="infiammabile.jpg"/>
          <p:cNvPicPr>
            <a:picLocks noChangeAspect="1"/>
          </p:cNvPicPr>
          <p:nvPr/>
        </p:nvPicPr>
        <p:blipFill>
          <a:blip r:embed="rId5" cstate="print"/>
          <a:stretch>
            <a:fillRect/>
          </a:stretch>
        </p:blipFill>
        <p:spPr>
          <a:xfrm>
            <a:off x="8612212" y="4065589"/>
            <a:ext cx="689429" cy="689429"/>
          </a:xfrm>
          <a:prstGeom prst="rect">
            <a:avLst/>
          </a:prstGeom>
        </p:spPr>
      </p:pic>
      <p:pic>
        <p:nvPicPr>
          <p:cNvPr id="27" name="Immagine 26" descr="infiammabile.jpg"/>
          <p:cNvPicPr>
            <a:picLocks noChangeAspect="1"/>
          </p:cNvPicPr>
          <p:nvPr/>
        </p:nvPicPr>
        <p:blipFill>
          <a:blip r:embed="rId5" cstate="print"/>
          <a:stretch>
            <a:fillRect/>
          </a:stretch>
        </p:blipFill>
        <p:spPr>
          <a:xfrm>
            <a:off x="8612212" y="4851407"/>
            <a:ext cx="689429" cy="689429"/>
          </a:xfrm>
          <a:prstGeom prst="rect">
            <a:avLst/>
          </a:prstGeom>
        </p:spPr>
      </p:pic>
      <p:pic>
        <p:nvPicPr>
          <p:cNvPr id="28" name="Immagine 27" descr="corrosivo.jpg"/>
          <p:cNvPicPr>
            <a:picLocks noChangeAspect="1"/>
          </p:cNvPicPr>
          <p:nvPr/>
        </p:nvPicPr>
        <p:blipFill>
          <a:blip r:embed="rId6" cstate="print"/>
          <a:stretch>
            <a:fillRect/>
          </a:stretch>
        </p:blipFill>
        <p:spPr>
          <a:xfrm>
            <a:off x="8612212" y="6708795"/>
            <a:ext cx="679448" cy="679448"/>
          </a:xfrm>
          <a:prstGeom prst="rect">
            <a:avLst/>
          </a:prstGeom>
        </p:spPr>
      </p:pic>
      <p:pic>
        <p:nvPicPr>
          <p:cNvPr id="15" name="Immagine 14" descr="infiammabile.jpg"/>
          <p:cNvPicPr>
            <a:picLocks noChangeAspect="1"/>
          </p:cNvPicPr>
          <p:nvPr/>
        </p:nvPicPr>
        <p:blipFill>
          <a:blip r:embed="rId5" cstate="print"/>
          <a:stretch>
            <a:fillRect/>
          </a:stretch>
        </p:blipFill>
        <p:spPr>
          <a:xfrm>
            <a:off x="8612212" y="5708663"/>
            <a:ext cx="689429" cy="68942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a:xfrm>
            <a:off x="741363" y="557213"/>
            <a:ext cx="8607425" cy="1258887"/>
          </a:xfrm>
          <a:prstGeom prst="rect">
            <a:avLst/>
          </a:prstGeom>
        </p:spPr>
        <p:txBody>
          <a:bodyPr/>
          <a:lstStyle/>
          <a:p>
            <a:pPr marL="0" marR="0" lvl="0" indent="0" algn="ctr" defTabSz="449263" rtl="0" eaLnBrk="1" fontAlgn="base" latinLnBrk="0" hangingPunct="0">
              <a:lnSpc>
                <a:spcPct val="93000"/>
              </a:lnSpc>
              <a:spcBef>
                <a:spcPct val="0"/>
              </a:spcBef>
              <a:spcAft>
                <a:spcPct val="0"/>
              </a:spcAft>
              <a:buClr>
                <a:srgbClr val="000000"/>
              </a:buClr>
              <a:buSzPct val="45000"/>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Risk management</a:t>
            </a:r>
          </a:p>
        </p:txBody>
      </p:sp>
      <p:sp>
        <p:nvSpPr>
          <p:cNvPr id="3" name="Rectangle 2"/>
          <p:cNvSpPr txBox="1">
            <a:spLocks noChangeArrowheads="1"/>
          </p:cNvSpPr>
          <p:nvPr/>
        </p:nvSpPr>
        <p:spPr>
          <a:xfrm>
            <a:off x="741363" y="1899244"/>
            <a:ext cx="8607425" cy="5480993"/>
          </a:xfrm>
          <a:prstGeom prst="rect">
            <a:avLst/>
          </a:prstGeom>
        </p:spPr>
        <p:txBody>
          <a:bodyPr/>
          <a:lstStyle/>
          <a:p>
            <a:r>
              <a:rPr lang="it-IT" sz="2200" dirty="0" smtClean="0">
                <a:solidFill>
                  <a:schemeClr val="tx1"/>
                </a:solidFill>
                <a:latin typeface="+mn-lt"/>
              </a:rPr>
              <a:t>The </a:t>
            </a:r>
            <a:r>
              <a:rPr lang="it-IT" sz="2200" dirty="0" err="1" smtClean="0">
                <a:solidFill>
                  <a:schemeClr val="tx1"/>
                </a:solidFill>
                <a:latin typeface="+mn-lt"/>
              </a:rPr>
              <a:t>conventional</a:t>
            </a:r>
            <a:r>
              <a:rPr lang="it-IT" sz="2200" dirty="0" smtClean="0">
                <a:solidFill>
                  <a:schemeClr val="tx1"/>
                </a:solidFill>
                <a:latin typeface="+mn-lt"/>
              </a:rPr>
              <a:t> </a:t>
            </a:r>
            <a:r>
              <a:rPr lang="it-IT" sz="2200" dirty="0" err="1" smtClean="0">
                <a:solidFill>
                  <a:schemeClr val="tx1"/>
                </a:solidFill>
                <a:latin typeface="+mn-lt"/>
              </a:rPr>
              <a:t>wisdom</a:t>
            </a:r>
            <a:r>
              <a:rPr lang="it-IT" sz="2200" dirty="0" smtClean="0">
                <a:solidFill>
                  <a:schemeClr val="tx1"/>
                </a:solidFill>
                <a:latin typeface="+mn-lt"/>
              </a:rPr>
              <a:t> – </a:t>
            </a:r>
            <a:r>
              <a:rPr lang="it-IT" sz="2200" dirty="0" err="1" smtClean="0">
                <a:solidFill>
                  <a:schemeClr val="tx1"/>
                </a:solidFill>
                <a:latin typeface="+mn-lt"/>
              </a:rPr>
              <a:t>which</a:t>
            </a:r>
            <a:r>
              <a:rPr lang="it-IT" sz="2200" dirty="0" smtClean="0">
                <a:solidFill>
                  <a:schemeClr val="tx1"/>
                </a:solidFill>
                <a:latin typeface="+mn-lt"/>
              </a:rPr>
              <a:t> </a:t>
            </a:r>
            <a:r>
              <a:rPr lang="en-US" sz="2200" dirty="0" smtClean="0">
                <a:solidFill>
                  <a:schemeClr val="tx1"/>
                </a:solidFill>
                <a:latin typeface="+mn-lt"/>
              </a:rPr>
              <a:t>needs rethinking - is that risk management should not influence the processes and assumptions made in risk assessment: the two functions should be kept conceptually and administratively separate. </a:t>
            </a:r>
          </a:p>
          <a:p>
            <a:endParaRPr lang="en-US" sz="2200" dirty="0" smtClean="0">
              <a:solidFill>
                <a:schemeClr val="tx1"/>
              </a:solidFill>
              <a:latin typeface="+mn-lt"/>
            </a:endParaRPr>
          </a:p>
          <a:p>
            <a:r>
              <a:rPr lang="en-US" sz="2200" dirty="0" smtClean="0">
                <a:solidFill>
                  <a:schemeClr val="tx1"/>
                </a:solidFill>
                <a:latin typeface="+mn-lt"/>
              </a:rPr>
              <a:t>Risk assessment provides </a:t>
            </a:r>
            <a:r>
              <a:rPr lang="en-US" sz="2200" i="1" dirty="0" smtClean="0">
                <a:solidFill>
                  <a:schemeClr val="tx1"/>
                </a:solidFill>
                <a:latin typeface="+mn-lt"/>
              </a:rPr>
              <a:t>information based on the analysis</a:t>
            </a:r>
          </a:p>
          <a:p>
            <a:r>
              <a:rPr lang="en-US" sz="2200" dirty="0" smtClean="0">
                <a:solidFill>
                  <a:schemeClr val="tx1"/>
                </a:solidFill>
                <a:latin typeface="+mn-lt"/>
              </a:rPr>
              <a:t>of scientific data which describe the form, magnitude, and characteristics of a risk, i.e. the likelihood of harm to humans or the environment. </a:t>
            </a:r>
          </a:p>
          <a:p>
            <a:endParaRPr lang="en-US" sz="2200" dirty="0" smtClean="0">
              <a:solidFill>
                <a:schemeClr val="tx1"/>
              </a:solidFill>
              <a:latin typeface="+mn-lt"/>
            </a:endParaRPr>
          </a:p>
          <a:p>
            <a:r>
              <a:rPr lang="en-US" sz="2200" dirty="0" smtClean="0">
                <a:solidFill>
                  <a:schemeClr val="tx1"/>
                </a:solidFill>
                <a:latin typeface="+mn-lt"/>
              </a:rPr>
              <a:t>Although risk assessment is mainly a scientific task, political decisions are required on matters such as: “What are we trying to protect and to what extent should it be protected?” Endpoints, unacceptable effects, magnitude of uncertainty factors are controversial topics and based on implicit political</a:t>
            </a:r>
          </a:p>
          <a:p>
            <a:r>
              <a:rPr lang="en-US" sz="2200" dirty="0" smtClean="0">
                <a:solidFill>
                  <a:schemeClr val="tx1"/>
                </a:solidFill>
                <a:latin typeface="+mn-lt"/>
              </a:rPr>
              <a:t>choices. Questions about risk often have no scientific answers or the answers are multiple and contestable.</a:t>
            </a:r>
            <a:endParaRPr kumimoji="0" lang="it-IT" sz="2200" b="0" i="0" u="none" strike="noStrike" kern="0" cap="none" spc="0" normalizeH="0" baseline="0" noProof="0" dirty="0" smtClean="0">
              <a:ln>
                <a:noFill/>
              </a:ln>
              <a:solidFill>
                <a:schemeClr val="tx1"/>
              </a:solidFill>
              <a:effectLst/>
              <a:uLnTx/>
              <a:uFillTx/>
              <a:latin typeface="+mn-lt"/>
              <a:ea typeface="Arial Unicode MS" pitchFamily="34" charset="-128"/>
              <a:cs typeface="+mn-cs"/>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Health</a:t>
            </a:r>
            <a:r>
              <a:rPr lang="it-IT" dirty="0" smtClean="0"/>
              <a:t> </a:t>
            </a:r>
            <a:r>
              <a:rPr lang="it-IT" dirty="0" err="1" smtClean="0"/>
              <a:t>hazard</a:t>
            </a:r>
            <a:r>
              <a:rPr lang="it-IT" dirty="0" smtClean="0"/>
              <a:t> </a:t>
            </a:r>
            <a:r>
              <a:rPr lang="it-IT" dirty="0" err="1" smtClean="0"/>
              <a:t>pictograms</a:t>
            </a:r>
            <a:endParaRPr lang="it-IT" dirty="0"/>
          </a:p>
        </p:txBody>
      </p:sp>
      <p:graphicFrame>
        <p:nvGraphicFramePr>
          <p:cNvPr id="4" name="Segnaposto contenuto 3"/>
          <p:cNvGraphicFramePr>
            <a:graphicFrameLocks noGrp="1"/>
          </p:cNvGraphicFramePr>
          <p:nvPr>
            <p:ph idx="1"/>
          </p:nvPr>
        </p:nvGraphicFramePr>
        <p:xfrm>
          <a:off x="741363" y="2101850"/>
          <a:ext cx="8604252" cy="4821259"/>
        </p:xfrm>
        <a:graphic>
          <a:graphicData uri="http://schemas.openxmlformats.org/drawingml/2006/table">
            <a:tbl>
              <a:tblPr firstRow="1" bandRow="1">
                <a:tableStyleId>{5C22544A-7EE6-4342-B048-85BDC9FD1C3A}</a:tableStyleId>
              </a:tblPr>
              <a:tblGrid>
                <a:gridCol w="2151063"/>
                <a:gridCol w="2151063"/>
                <a:gridCol w="2151063"/>
                <a:gridCol w="2151063"/>
              </a:tblGrid>
              <a:tr h="370840">
                <a:tc>
                  <a:txBody>
                    <a:bodyPr/>
                    <a:lstStyle/>
                    <a:p>
                      <a:pPr algn="ctr"/>
                      <a:r>
                        <a:rPr lang="it-IT" dirty="0" smtClean="0">
                          <a:solidFill>
                            <a:sysClr val="windowText" lastClr="000000"/>
                          </a:solidFill>
                        </a:rPr>
                        <a:t>Classe di pericolo</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dirty="0" smtClean="0">
                          <a:solidFill>
                            <a:sysClr val="windowText" lastClr="000000"/>
                          </a:solidFill>
                        </a:rPr>
                        <a:t>Pittogramma</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dirty="0" smtClean="0">
                          <a:solidFill>
                            <a:sysClr val="windowText" lastClr="000000"/>
                          </a:solidFill>
                        </a:rPr>
                        <a:t>Classe di pericolo</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dirty="0" smtClean="0">
                          <a:solidFill>
                            <a:sysClr val="windowText" lastClr="000000"/>
                          </a:solidFill>
                        </a:rPr>
                        <a:t>Pittogramma</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78519">
                <a:tc>
                  <a:txBody>
                    <a:bodyPr/>
                    <a:lstStyle/>
                    <a:p>
                      <a:r>
                        <a:rPr lang="it-IT" dirty="0" smtClean="0">
                          <a:solidFill>
                            <a:sysClr val="windowText" lastClr="000000"/>
                          </a:solidFill>
                        </a:rPr>
                        <a:t>Tossicità acuta</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dirty="0" smtClean="0">
                          <a:solidFill>
                            <a:sysClr val="windowText" lastClr="000000"/>
                          </a:solidFill>
                        </a:rPr>
                        <a:t>Cancerogenicità</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57256">
                <a:tc>
                  <a:txBody>
                    <a:bodyPr/>
                    <a:lstStyle/>
                    <a:p>
                      <a:r>
                        <a:rPr lang="it-IT" dirty="0" smtClean="0">
                          <a:solidFill>
                            <a:sysClr val="windowText" lastClr="000000"/>
                          </a:solidFill>
                        </a:rPr>
                        <a:t>Corrosione/irritazione cutanea</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dirty="0" smtClean="0">
                          <a:solidFill>
                            <a:sysClr val="windowText" lastClr="000000"/>
                          </a:solidFill>
                        </a:rPr>
                        <a:t>Tossicità riproduttiva</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it-IT" dirty="0" smtClean="0">
                          <a:solidFill>
                            <a:sysClr val="windowText" lastClr="000000"/>
                          </a:solidFill>
                        </a:rPr>
                        <a:t>Gravi</a:t>
                      </a:r>
                      <a:r>
                        <a:rPr lang="it-IT" baseline="0" dirty="0" smtClean="0">
                          <a:solidFill>
                            <a:sysClr val="windowText" lastClr="000000"/>
                          </a:solidFill>
                        </a:rPr>
                        <a:t> danni agli occhi/irritazione</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dirty="0" smtClean="0">
                          <a:solidFill>
                            <a:sysClr val="windowText" lastClr="000000"/>
                          </a:solidFill>
                        </a:rPr>
                        <a:t>Tossicità sistemica</a:t>
                      </a:r>
                      <a:r>
                        <a:rPr lang="it-IT" baseline="0" dirty="0" smtClean="0">
                          <a:solidFill>
                            <a:sysClr val="windowText" lastClr="000000"/>
                          </a:solidFill>
                        </a:rPr>
                        <a:t> su organi bersaglio (STOT) singola</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it-IT" dirty="0" smtClean="0">
                          <a:solidFill>
                            <a:sysClr val="windowText" lastClr="000000"/>
                          </a:solidFill>
                        </a:rPr>
                        <a:t>Sensibilizzazione cutanea</a:t>
                      </a:r>
                      <a:r>
                        <a:rPr lang="it-IT" baseline="0" dirty="0" smtClean="0">
                          <a:solidFill>
                            <a:sysClr val="windowText" lastClr="000000"/>
                          </a:solidFill>
                        </a:rPr>
                        <a:t> e </a:t>
                      </a:r>
                      <a:r>
                        <a:rPr lang="it-IT" dirty="0" smtClean="0">
                          <a:solidFill>
                            <a:sysClr val="windowText" lastClr="000000"/>
                          </a:solidFill>
                        </a:rPr>
                        <a:t>respiratoria</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solidFill>
                            <a:sysClr val="windowText" lastClr="000000"/>
                          </a:solidFill>
                        </a:rPr>
                        <a:t>Tossicità sistemica</a:t>
                      </a:r>
                      <a:r>
                        <a:rPr lang="it-IT" baseline="0" dirty="0" smtClean="0">
                          <a:solidFill>
                            <a:sysClr val="windowText" lastClr="000000"/>
                          </a:solidFill>
                        </a:rPr>
                        <a:t> su organi bersaglio (STOT) ripetuta</a:t>
                      </a:r>
                      <a:endParaRPr lang="it-IT" dirty="0" smtClean="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85844">
                <a:tc>
                  <a:txBody>
                    <a:bodyPr/>
                    <a:lstStyle/>
                    <a:p>
                      <a:r>
                        <a:rPr lang="it-IT" dirty="0" smtClean="0">
                          <a:solidFill>
                            <a:sysClr val="windowText" lastClr="000000"/>
                          </a:solidFill>
                        </a:rPr>
                        <a:t>Mutagenicità</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dirty="0" smtClean="0">
                          <a:solidFill>
                            <a:sysClr val="windowText" lastClr="000000"/>
                          </a:solidFill>
                        </a:rPr>
                        <a:t>Pericolo di aspirazione</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5" name="Segnaposto contenuto 3" descr="!.jpg"/>
          <p:cNvPicPr>
            <a:picLocks noChangeAspect="1"/>
          </p:cNvPicPr>
          <p:nvPr/>
        </p:nvPicPr>
        <p:blipFill>
          <a:blip r:embed="rId2" cstate="print"/>
          <a:stretch>
            <a:fillRect/>
          </a:stretch>
        </p:blipFill>
        <p:spPr bwMode="auto">
          <a:xfrm>
            <a:off x="4183056" y="2493953"/>
            <a:ext cx="769198" cy="778466"/>
          </a:xfrm>
          <a:prstGeom prst="rect">
            <a:avLst/>
          </a:prstGeom>
          <a:noFill/>
          <a:ln w="9525">
            <a:noFill/>
            <a:round/>
            <a:headEnd/>
            <a:tailEnd/>
          </a:ln>
        </p:spPr>
      </p:pic>
      <p:pic>
        <p:nvPicPr>
          <p:cNvPr id="6" name="Immagine 5" descr="busto.jpg"/>
          <p:cNvPicPr>
            <a:picLocks noChangeAspect="1"/>
          </p:cNvPicPr>
          <p:nvPr/>
        </p:nvPicPr>
        <p:blipFill>
          <a:blip r:embed="rId3" cstate="print"/>
          <a:stretch>
            <a:fillRect/>
          </a:stretch>
        </p:blipFill>
        <p:spPr>
          <a:xfrm>
            <a:off x="7969270" y="2565391"/>
            <a:ext cx="714380" cy="732019"/>
          </a:xfrm>
          <a:prstGeom prst="rect">
            <a:avLst/>
          </a:prstGeom>
        </p:spPr>
      </p:pic>
      <p:pic>
        <p:nvPicPr>
          <p:cNvPr id="7" name="Immagine 6" descr="corrosivo.jpg"/>
          <p:cNvPicPr>
            <a:picLocks noChangeAspect="1"/>
          </p:cNvPicPr>
          <p:nvPr/>
        </p:nvPicPr>
        <p:blipFill>
          <a:blip r:embed="rId4" cstate="print"/>
          <a:stretch>
            <a:fillRect/>
          </a:stretch>
        </p:blipFill>
        <p:spPr>
          <a:xfrm>
            <a:off x="3182924" y="3422647"/>
            <a:ext cx="679448" cy="679448"/>
          </a:xfrm>
          <a:prstGeom prst="rect">
            <a:avLst/>
          </a:prstGeom>
        </p:spPr>
      </p:pic>
      <p:pic>
        <p:nvPicPr>
          <p:cNvPr id="8" name="Immagine 7" descr="teschio.jpg"/>
          <p:cNvPicPr>
            <a:picLocks noChangeAspect="1"/>
          </p:cNvPicPr>
          <p:nvPr/>
        </p:nvPicPr>
        <p:blipFill>
          <a:blip r:embed="rId5" cstate="print"/>
          <a:stretch>
            <a:fillRect/>
          </a:stretch>
        </p:blipFill>
        <p:spPr>
          <a:xfrm>
            <a:off x="3182924" y="2493953"/>
            <a:ext cx="771750" cy="781048"/>
          </a:xfrm>
          <a:prstGeom prst="rect">
            <a:avLst/>
          </a:prstGeom>
        </p:spPr>
      </p:pic>
      <p:pic>
        <p:nvPicPr>
          <p:cNvPr id="9" name="Segnaposto contenuto 3" descr="!.jpg"/>
          <p:cNvPicPr>
            <a:picLocks noChangeAspect="1"/>
          </p:cNvPicPr>
          <p:nvPr/>
        </p:nvPicPr>
        <p:blipFill>
          <a:blip r:embed="rId2" cstate="print"/>
          <a:stretch>
            <a:fillRect/>
          </a:stretch>
        </p:blipFill>
        <p:spPr bwMode="auto">
          <a:xfrm>
            <a:off x="4183056" y="3422647"/>
            <a:ext cx="769198" cy="778466"/>
          </a:xfrm>
          <a:prstGeom prst="rect">
            <a:avLst/>
          </a:prstGeom>
          <a:noFill/>
          <a:ln w="9525">
            <a:noFill/>
            <a:round/>
            <a:headEnd/>
            <a:tailEnd/>
          </a:ln>
        </p:spPr>
      </p:pic>
      <p:pic>
        <p:nvPicPr>
          <p:cNvPr id="10" name="Immagine 9" descr="busto.jpg"/>
          <p:cNvPicPr>
            <a:picLocks noChangeAspect="1"/>
          </p:cNvPicPr>
          <p:nvPr/>
        </p:nvPicPr>
        <p:blipFill>
          <a:blip r:embed="rId3" cstate="print"/>
          <a:stretch>
            <a:fillRect/>
          </a:stretch>
        </p:blipFill>
        <p:spPr>
          <a:xfrm>
            <a:off x="7969270" y="3422647"/>
            <a:ext cx="714380" cy="732019"/>
          </a:xfrm>
          <a:prstGeom prst="rect">
            <a:avLst/>
          </a:prstGeom>
        </p:spPr>
      </p:pic>
      <p:pic>
        <p:nvPicPr>
          <p:cNvPr id="11" name="Immagine 10" descr="busto.jpg"/>
          <p:cNvPicPr>
            <a:picLocks noChangeAspect="1"/>
          </p:cNvPicPr>
          <p:nvPr/>
        </p:nvPicPr>
        <p:blipFill>
          <a:blip r:embed="rId3" cstate="print"/>
          <a:stretch>
            <a:fillRect/>
          </a:stretch>
        </p:blipFill>
        <p:spPr>
          <a:xfrm>
            <a:off x="7397766" y="4279903"/>
            <a:ext cx="714380" cy="732019"/>
          </a:xfrm>
          <a:prstGeom prst="rect">
            <a:avLst/>
          </a:prstGeom>
        </p:spPr>
      </p:pic>
      <p:pic>
        <p:nvPicPr>
          <p:cNvPr id="12" name="Immagine 11" descr="busto.jpg"/>
          <p:cNvPicPr>
            <a:picLocks noChangeAspect="1"/>
          </p:cNvPicPr>
          <p:nvPr/>
        </p:nvPicPr>
        <p:blipFill>
          <a:blip r:embed="rId3" cstate="print"/>
          <a:stretch>
            <a:fillRect/>
          </a:stretch>
        </p:blipFill>
        <p:spPr>
          <a:xfrm>
            <a:off x="7969270" y="5208597"/>
            <a:ext cx="714380" cy="732019"/>
          </a:xfrm>
          <a:prstGeom prst="rect">
            <a:avLst/>
          </a:prstGeom>
        </p:spPr>
      </p:pic>
      <p:pic>
        <p:nvPicPr>
          <p:cNvPr id="13" name="Immagine 12" descr="busto.jpg"/>
          <p:cNvPicPr>
            <a:picLocks noChangeAspect="1"/>
          </p:cNvPicPr>
          <p:nvPr/>
        </p:nvPicPr>
        <p:blipFill>
          <a:blip r:embed="rId3" cstate="print"/>
          <a:stretch>
            <a:fillRect/>
          </a:stretch>
        </p:blipFill>
        <p:spPr>
          <a:xfrm>
            <a:off x="7969270" y="6137291"/>
            <a:ext cx="714380" cy="732019"/>
          </a:xfrm>
          <a:prstGeom prst="rect">
            <a:avLst/>
          </a:prstGeom>
        </p:spPr>
      </p:pic>
      <p:pic>
        <p:nvPicPr>
          <p:cNvPr id="14" name="Immagine 13" descr="corrosivo.jpg"/>
          <p:cNvPicPr>
            <a:picLocks noChangeAspect="1"/>
          </p:cNvPicPr>
          <p:nvPr/>
        </p:nvPicPr>
        <p:blipFill>
          <a:blip r:embed="rId4" cstate="print"/>
          <a:stretch>
            <a:fillRect/>
          </a:stretch>
        </p:blipFill>
        <p:spPr>
          <a:xfrm>
            <a:off x="3682990" y="4351341"/>
            <a:ext cx="679448" cy="679448"/>
          </a:xfrm>
          <a:prstGeom prst="rect">
            <a:avLst/>
          </a:prstGeom>
        </p:spPr>
      </p:pic>
      <p:pic>
        <p:nvPicPr>
          <p:cNvPr id="15" name="Immagine 14" descr="busto.jpg"/>
          <p:cNvPicPr>
            <a:picLocks noChangeAspect="1"/>
          </p:cNvPicPr>
          <p:nvPr/>
        </p:nvPicPr>
        <p:blipFill>
          <a:blip r:embed="rId3" cstate="print"/>
          <a:stretch>
            <a:fillRect/>
          </a:stretch>
        </p:blipFill>
        <p:spPr>
          <a:xfrm>
            <a:off x="3111486" y="5208597"/>
            <a:ext cx="714380" cy="732019"/>
          </a:xfrm>
          <a:prstGeom prst="rect">
            <a:avLst/>
          </a:prstGeom>
        </p:spPr>
      </p:pic>
      <p:pic>
        <p:nvPicPr>
          <p:cNvPr id="16" name="Segnaposto contenuto 3" descr="!.jpg"/>
          <p:cNvPicPr>
            <a:picLocks noChangeAspect="1"/>
          </p:cNvPicPr>
          <p:nvPr/>
        </p:nvPicPr>
        <p:blipFill>
          <a:blip r:embed="rId2" cstate="print"/>
          <a:stretch>
            <a:fillRect/>
          </a:stretch>
        </p:blipFill>
        <p:spPr bwMode="auto">
          <a:xfrm>
            <a:off x="4111618" y="5208597"/>
            <a:ext cx="769198" cy="778466"/>
          </a:xfrm>
          <a:prstGeom prst="rect">
            <a:avLst/>
          </a:prstGeom>
          <a:noFill/>
          <a:ln w="9525">
            <a:noFill/>
            <a:round/>
            <a:headEnd/>
            <a:tailEnd/>
          </a:ln>
        </p:spPr>
      </p:pic>
      <p:pic>
        <p:nvPicPr>
          <p:cNvPr id="17" name="Immagine 16" descr="busto.jpg"/>
          <p:cNvPicPr>
            <a:picLocks noChangeAspect="1"/>
          </p:cNvPicPr>
          <p:nvPr/>
        </p:nvPicPr>
        <p:blipFill>
          <a:blip r:embed="rId3" cstate="print"/>
          <a:stretch>
            <a:fillRect/>
          </a:stretch>
        </p:blipFill>
        <p:spPr>
          <a:xfrm>
            <a:off x="3682990" y="6137291"/>
            <a:ext cx="714380" cy="732019"/>
          </a:xfrm>
          <a:prstGeom prst="rect">
            <a:avLst/>
          </a:prstGeom>
        </p:spPr>
      </p:pic>
      <p:pic>
        <p:nvPicPr>
          <p:cNvPr id="18" name="Segnaposto contenuto 3" descr="!.jpg"/>
          <p:cNvPicPr>
            <a:picLocks noChangeAspect="1"/>
          </p:cNvPicPr>
          <p:nvPr/>
        </p:nvPicPr>
        <p:blipFill>
          <a:blip r:embed="rId2" cstate="print"/>
          <a:stretch>
            <a:fillRect/>
          </a:stretch>
        </p:blipFill>
        <p:spPr bwMode="auto">
          <a:xfrm>
            <a:off x="8397898" y="4279903"/>
            <a:ext cx="769198" cy="778466"/>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err="1" smtClean="0"/>
              <a:t>Risk</a:t>
            </a:r>
            <a:r>
              <a:rPr lang="it-IT" dirty="0" smtClean="0"/>
              <a:t> </a:t>
            </a:r>
            <a:r>
              <a:rPr lang="it-IT" dirty="0" err="1" smtClean="0"/>
              <a:t>phrases</a:t>
            </a:r>
            <a:r>
              <a:rPr lang="it-IT" dirty="0" smtClean="0"/>
              <a:t> (DSD)</a:t>
            </a:r>
            <a:br>
              <a:rPr lang="it-IT" dirty="0" smtClean="0"/>
            </a:br>
            <a:r>
              <a:rPr lang="it-IT" dirty="0" smtClean="0"/>
              <a:t>and </a:t>
            </a:r>
            <a:r>
              <a:rPr lang="it-IT" dirty="0" err="1" smtClean="0"/>
              <a:t>hazard</a:t>
            </a:r>
            <a:r>
              <a:rPr lang="it-IT" dirty="0" smtClean="0"/>
              <a:t> </a:t>
            </a:r>
            <a:r>
              <a:rPr lang="it-IT" dirty="0" err="1" smtClean="0"/>
              <a:t>statements</a:t>
            </a:r>
            <a:r>
              <a:rPr lang="it-IT" dirty="0" smtClean="0"/>
              <a:t> (CLP)</a:t>
            </a:r>
            <a:endParaRPr lang="it-IT" dirty="0"/>
          </a:p>
        </p:txBody>
      </p:sp>
      <p:graphicFrame>
        <p:nvGraphicFramePr>
          <p:cNvPr id="7" name="Segnaposto contenuto 6"/>
          <p:cNvGraphicFramePr>
            <a:graphicFrameLocks noGrp="1"/>
          </p:cNvGraphicFramePr>
          <p:nvPr>
            <p:ph idx="1"/>
          </p:nvPr>
        </p:nvGraphicFramePr>
        <p:xfrm>
          <a:off x="741359" y="2101850"/>
          <a:ext cx="9013860" cy="5178448"/>
        </p:xfrm>
        <a:graphic>
          <a:graphicData uri="http://schemas.openxmlformats.org/drawingml/2006/table">
            <a:tbl>
              <a:tblPr firstRow="1" bandRow="1">
                <a:tableStyleId>{5C22544A-7EE6-4342-B048-85BDC9FD1C3A}</a:tableStyleId>
              </a:tblPr>
              <a:tblGrid>
                <a:gridCol w="4506930"/>
                <a:gridCol w="4506930"/>
              </a:tblGrid>
              <a:tr h="681802">
                <a:tc>
                  <a:txBody>
                    <a:bodyPr/>
                    <a:lstStyle/>
                    <a:p>
                      <a:r>
                        <a:rPr lang="it-IT" b="1" dirty="0" smtClean="0">
                          <a:solidFill>
                            <a:sysClr val="windowText" lastClr="000000"/>
                          </a:solidFill>
                        </a:rPr>
                        <a:t>R 17</a:t>
                      </a:r>
                      <a:r>
                        <a:rPr lang="it-IT" dirty="0" smtClean="0">
                          <a:solidFill>
                            <a:sysClr val="windowText" lastClr="000000"/>
                          </a:solidFill>
                        </a:rPr>
                        <a:t>: </a:t>
                      </a:r>
                      <a:r>
                        <a:rPr lang="it-IT" sz="1800" b="0" kern="1200" dirty="0" err="1" smtClean="0">
                          <a:solidFill>
                            <a:sysClr val="windowText" lastClr="000000"/>
                          </a:solidFill>
                          <a:latin typeface="+mn-lt"/>
                          <a:ea typeface="+mn-ea"/>
                          <a:cs typeface="+mn-cs"/>
                        </a:rPr>
                        <a:t>Spontaneously</a:t>
                      </a:r>
                      <a:r>
                        <a:rPr lang="it-IT" sz="1800" b="0" kern="1200" dirty="0" smtClean="0">
                          <a:solidFill>
                            <a:sysClr val="windowText" lastClr="000000"/>
                          </a:solidFill>
                          <a:latin typeface="+mn-lt"/>
                          <a:ea typeface="+mn-ea"/>
                          <a:cs typeface="+mn-cs"/>
                        </a:rPr>
                        <a:t> </a:t>
                      </a:r>
                      <a:r>
                        <a:rPr lang="it-IT" sz="1800" b="0" kern="1200" dirty="0" err="1" smtClean="0">
                          <a:solidFill>
                            <a:sysClr val="windowText" lastClr="000000"/>
                          </a:solidFill>
                          <a:latin typeface="+mn-lt"/>
                          <a:ea typeface="+mn-ea"/>
                          <a:cs typeface="+mn-cs"/>
                        </a:rPr>
                        <a:t>flasmmable</a:t>
                      </a:r>
                      <a:r>
                        <a:rPr lang="it-IT" sz="1800" b="0" kern="1200" dirty="0" smtClean="0">
                          <a:solidFill>
                            <a:sysClr val="windowText" lastClr="000000"/>
                          </a:solidFill>
                          <a:latin typeface="+mn-lt"/>
                          <a:ea typeface="+mn-ea"/>
                          <a:cs typeface="+mn-cs"/>
                        </a:rPr>
                        <a:t> in air</a:t>
                      </a:r>
                      <a:endParaRPr lang="it-IT"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sz="1800" b="1" kern="1200" dirty="0" smtClean="0">
                          <a:solidFill>
                            <a:sysClr val="windowText" lastClr="000000"/>
                          </a:solidFill>
                          <a:latin typeface="+mn-lt"/>
                          <a:ea typeface="+mn-ea"/>
                          <a:cs typeface="+mn-cs"/>
                        </a:rPr>
                        <a:t>H250 </a:t>
                      </a:r>
                      <a:r>
                        <a:rPr lang="it-IT" sz="1800" b="0" kern="1200" dirty="0" smtClean="0">
                          <a:solidFill>
                            <a:sysClr val="windowText" lastClr="000000"/>
                          </a:solidFill>
                          <a:latin typeface="+mn-lt"/>
                          <a:ea typeface="+mn-ea"/>
                          <a:cs typeface="+mn-cs"/>
                        </a:rPr>
                        <a:t>–</a:t>
                      </a:r>
                      <a:r>
                        <a:rPr lang="it-IT" sz="1800" b="1" kern="1200" dirty="0" smtClean="0">
                          <a:solidFill>
                            <a:sysClr val="windowText" lastClr="000000"/>
                          </a:solidFill>
                          <a:latin typeface="+mn-lt"/>
                          <a:ea typeface="+mn-ea"/>
                          <a:cs typeface="+mn-cs"/>
                        </a:rPr>
                        <a:t> </a:t>
                      </a:r>
                      <a:r>
                        <a:rPr lang="it-IT" sz="1800" b="0" kern="1200" dirty="0" err="1" smtClean="0">
                          <a:solidFill>
                            <a:sysClr val="windowText" lastClr="000000"/>
                          </a:solidFill>
                          <a:latin typeface="+mn-lt"/>
                          <a:ea typeface="+mn-ea"/>
                          <a:cs typeface="+mn-cs"/>
                        </a:rPr>
                        <a:t>Catches</a:t>
                      </a:r>
                      <a:r>
                        <a:rPr lang="it-IT" sz="1800" b="0" kern="1200" dirty="0" smtClean="0">
                          <a:solidFill>
                            <a:sysClr val="windowText" lastClr="000000"/>
                          </a:solidFill>
                          <a:latin typeface="+mn-lt"/>
                          <a:ea typeface="+mn-ea"/>
                          <a:cs typeface="+mn-cs"/>
                        </a:rPr>
                        <a:t> </a:t>
                      </a:r>
                      <a:r>
                        <a:rPr lang="it-IT" sz="1800" b="0" kern="1200" dirty="0" err="1" smtClean="0">
                          <a:solidFill>
                            <a:sysClr val="windowText" lastClr="000000"/>
                          </a:solidFill>
                          <a:latin typeface="+mn-lt"/>
                          <a:ea typeface="+mn-ea"/>
                          <a:cs typeface="+mn-cs"/>
                        </a:rPr>
                        <a:t>fire</a:t>
                      </a:r>
                      <a:r>
                        <a:rPr lang="it-IT" sz="1800" b="0" kern="1200" dirty="0" smtClean="0">
                          <a:solidFill>
                            <a:sysClr val="windowText" lastClr="000000"/>
                          </a:solidFill>
                          <a:latin typeface="+mn-lt"/>
                          <a:ea typeface="+mn-ea"/>
                          <a:cs typeface="+mn-cs"/>
                        </a:rPr>
                        <a:t> </a:t>
                      </a:r>
                      <a:r>
                        <a:rPr lang="it-IT" sz="1800" b="0" kern="1200" dirty="0" err="1" smtClean="0">
                          <a:solidFill>
                            <a:sysClr val="windowText" lastClr="000000"/>
                          </a:solidFill>
                          <a:latin typeface="+mn-lt"/>
                          <a:ea typeface="+mn-ea"/>
                          <a:cs typeface="+mn-cs"/>
                        </a:rPr>
                        <a:t>spontaneously</a:t>
                      </a:r>
                      <a:r>
                        <a:rPr lang="it-IT" sz="1800" b="0" kern="1200" dirty="0" smtClean="0">
                          <a:solidFill>
                            <a:sysClr val="windowText" lastClr="000000"/>
                          </a:solidFill>
                          <a:latin typeface="+mn-lt"/>
                          <a:ea typeface="+mn-ea"/>
                          <a:cs typeface="+mn-cs"/>
                        </a:rPr>
                        <a:t> </a:t>
                      </a:r>
                      <a:r>
                        <a:rPr lang="it-IT" sz="1800" b="0" kern="1200" dirty="0" err="1" smtClean="0">
                          <a:solidFill>
                            <a:sysClr val="windowText" lastClr="000000"/>
                          </a:solidFill>
                          <a:latin typeface="+mn-lt"/>
                          <a:ea typeface="+mn-ea"/>
                          <a:cs typeface="+mn-cs"/>
                        </a:rPr>
                        <a:t>if</a:t>
                      </a:r>
                      <a:r>
                        <a:rPr lang="it-IT" sz="1800" b="0" kern="1200" dirty="0" smtClean="0">
                          <a:solidFill>
                            <a:sysClr val="windowText" lastClr="000000"/>
                          </a:solidFill>
                          <a:latin typeface="+mn-lt"/>
                          <a:ea typeface="+mn-ea"/>
                          <a:cs typeface="+mn-cs"/>
                        </a:rPr>
                        <a:t> </a:t>
                      </a:r>
                      <a:r>
                        <a:rPr lang="it-IT" sz="1800" b="0" kern="1200" dirty="0" err="1" smtClean="0">
                          <a:solidFill>
                            <a:sysClr val="windowText" lastClr="000000"/>
                          </a:solidFill>
                          <a:latin typeface="+mn-lt"/>
                          <a:ea typeface="+mn-ea"/>
                          <a:cs typeface="+mn-cs"/>
                        </a:rPr>
                        <a:t>exposed</a:t>
                      </a:r>
                      <a:r>
                        <a:rPr lang="it-IT" sz="1800" b="0" kern="1200" dirty="0" smtClean="0">
                          <a:solidFill>
                            <a:sysClr val="windowText" lastClr="000000"/>
                          </a:solidFill>
                          <a:latin typeface="+mn-lt"/>
                          <a:ea typeface="+mn-ea"/>
                          <a:cs typeface="+mn-cs"/>
                        </a:rPr>
                        <a:t> </a:t>
                      </a:r>
                      <a:r>
                        <a:rPr lang="it-IT" sz="1800" b="0" kern="1200" dirty="0" err="1" smtClean="0">
                          <a:solidFill>
                            <a:sysClr val="windowText" lastClr="000000"/>
                          </a:solidFill>
                          <a:latin typeface="+mn-lt"/>
                          <a:ea typeface="+mn-ea"/>
                          <a:cs typeface="+mn-cs"/>
                        </a:rPr>
                        <a:t>to</a:t>
                      </a:r>
                      <a:r>
                        <a:rPr lang="it-IT" sz="1800" b="0" kern="1200" dirty="0" smtClean="0">
                          <a:solidFill>
                            <a:sysClr val="windowText" lastClr="000000"/>
                          </a:solidFill>
                          <a:latin typeface="+mn-lt"/>
                          <a:ea typeface="+mn-ea"/>
                          <a:cs typeface="+mn-cs"/>
                        </a:rPr>
                        <a:t> air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5012">
                <a:tc>
                  <a:txBody>
                    <a:bodyPr/>
                    <a:lstStyle/>
                    <a:p>
                      <a:pPr marL="0" algn="l" defTabSz="914400" rtl="0" eaLnBrk="1" latinLnBrk="0" hangingPunct="1"/>
                      <a:r>
                        <a:rPr lang="it-IT" b="1" dirty="0" smtClean="0"/>
                        <a:t>R 21</a:t>
                      </a:r>
                      <a:r>
                        <a:rPr lang="it-IT" dirty="0" smtClean="0"/>
                        <a:t>: </a:t>
                      </a:r>
                      <a:r>
                        <a:rPr lang="it-IT" dirty="0" err="1" smtClean="0"/>
                        <a:t>Harmful</a:t>
                      </a:r>
                      <a:r>
                        <a:rPr lang="it-IT" dirty="0" smtClean="0"/>
                        <a:t> in </a:t>
                      </a:r>
                      <a:r>
                        <a:rPr lang="it-IT" dirty="0" err="1" smtClean="0"/>
                        <a:t>contac</a:t>
                      </a:r>
                      <a:r>
                        <a:rPr lang="it-IT" dirty="0" smtClean="0"/>
                        <a:t> </a:t>
                      </a:r>
                      <a:r>
                        <a:rPr lang="it-IT" dirty="0" err="1" smtClean="0"/>
                        <a:t>with</a:t>
                      </a:r>
                      <a:r>
                        <a:rPr lang="it-IT" dirty="0" smtClean="0"/>
                        <a:t> </a:t>
                      </a:r>
                      <a:r>
                        <a:rPr lang="it-IT" dirty="0" err="1" smtClean="0"/>
                        <a:t>skin</a:t>
                      </a:r>
                      <a:endParaRPr lang="it-IT" sz="1800" b="1" kern="1200" dirty="0" smtClean="0">
                        <a:solidFill>
                          <a:sysClr val="windowText" lastClr="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b="1" dirty="0" smtClean="0"/>
                        <a:t>H312 </a:t>
                      </a:r>
                      <a:r>
                        <a:rPr lang="it-IT" dirty="0" smtClean="0"/>
                        <a:t>– </a:t>
                      </a:r>
                      <a:r>
                        <a:rPr lang="it-IT" dirty="0" err="1" smtClean="0"/>
                        <a:t>Harmful</a:t>
                      </a:r>
                      <a:r>
                        <a:rPr lang="it-IT" dirty="0" smtClean="0"/>
                        <a:t> in </a:t>
                      </a:r>
                      <a:r>
                        <a:rPr lang="it-IT" dirty="0" err="1" smtClean="0"/>
                        <a:t>contac</a:t>
                      </a:r>
                      <a:r>
                        <a:rPr lang="it-IT" dirty="0" smtClean="0"/>
                        <a:t> </a:t>
                      </a:r>
                      <a:r>
                        <a:rPr lang="it-IT" dirty="0" err="1" smtClean="0"/>
                        <a:t>with</a:t>
                      </a:r>
                      <a:r>
                        <a:rPr lang="it-IT" dirty="0" smtClean="0"/>
                        <a:t> </a:t>
                      </a:r>
                      <a:r>
                        <a:rPr lang="it-IT" dirty="0" err="1" smtClean="0"/>
                        <a:t>skin</a:t>
                      </a:r>
                      <a:endParaRPr lang="it-IT" sz="1800" b="1" kern="1200" dirty="0" smtClean="0">
                        <a:solidFill>
                          <a:sysClr val="windowText" lastClr="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5012">
                <a:tc>
                  <a:txBody>
                    <a:bodyPr/>
                    <a:lstStyle/>
                    <a:p>
                      <a:pPr marL="0" algn="l" defTabSz="914400" rtl="0" eaLnBrk="1" latinLnBrk="0" hangingPunct="1"/>
                      <a:r>
                        <a:rPr lang="it-IT" b="1" dirty="0" smtClean="0"/>
                        <a:t>R 37</a:t>
                      </a:r>
                      <a:r>
                        <a:rPr lang="it-IT" dirty="0" smtClean="0"/>
                        <a:t>: May cause </a:t>
                      </a:r>
                      <a:r>
                        <a:rPr lang="it-IT" dirty="0" err="1" smtClean="0"/>
                        <a:t>respiratory</a:t>
                      </a:r>
                      <a:r>
                        <a:rPr lang="it-IT" dirty="0" smtClean="0"/>
                        <a:t> </a:t>
                      </a:r>
                      <a:r>
                        <a:rPr lang="it-IT" dirty="0" err="1" smtClean="0"/>
                        <a:t>irritation</a:t>
                      </a:r>
                      <a:endParaRPr lang="it-IT" sz="1800" b="1" kern="1200" dirty="0" smtClean="0">
                        <a:solidFill>
                          <a:sysClr val="windowText" lastClr="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b="1" dirty="0" smtClean="0"/>
                        <a:t>H335</a:t>
                      </a:r>
                      <a:r>
                        <a:rPr lang="it-IT" dirty="0" smtClean="0"/>
                        <a:t> – May cause </a:t>
                      </a:r>
                      <a:r>
                        <a:rPr lang="it-IT" dirty="0" err="1" smtClean="0"/>
                        <a:t>respiratory</a:t>
                      </a:r>
                      <a:r>
                        <a:rPr lang="it-IT" dirty="0" smtClean="0"/>
                        <a:t> </a:t>
                      </a:r>
                      <a:r>
                        <a:rPr lang="it-IT" dirty="0" err="1" smtClean="0"/>
                        <a:t>irritation</a:t>
                      </a:r>
                      <a:endParaRPr lang="it-IT" sz="1800" b="1" kern="1200" dirty="0" smtClean="0">
                        <a:solidFill>
                          <a:sysClr val="windowText" lastClr="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1802">
                <a:tc>
                  <a:txBody>
                    <a:bodyPr/>
                    <a:lstStyle/>
                    <a:p>
                      <a:pPr marL="0" algn="l" defTabSz="914400" rtl="0" eaLnBrk="1" latinLnBrk="0" hangingPunct="1"/>
                      <a:r>
                        <a:rPr lang="it-IT" b="1" dirty="0" smtClean="0"/>
                        <a:t>R 39 </a:t>
                      </a:r>
                      <a:r>
                        <a:rPr lang="it-IT" b="0" dirty="0" err="1" smtClean="0"/>
                        <a:t>Danger</a:t>
                      </a:r>
                      <a:r>
                        <a:rPr lang="it-IT" b="0" dirty="0" smtClean="0"/>
                        <a:t> </a:t>
                      </a:r>
                      <a:r>
                        <a:rPr lang="it-IT" b="0" dirty="0" err="1" smtClean="0"/>
                        <a:t>of</a:t>
                      </a:r>
                      <a:r>
                        <a:rPr lang="it-IT" b="0" baseline="0" dirty="0" smtClean="0"/>
                        <a:t> </a:t>
                      </a:r>
                      <a:r>
                        <a:rPr lang="it-IT" b="0" baseline="0" dirty="0" err="1" smtClean="0"/>
                        <a:t>very</a:t>
                      </a:r>
                      <a:r>
                        <a:rPr lang="it-IT" b="0" baseline="0" dirty="0" smtClean="0"/>
                        <a:t> </a:t>
                      </a:r>
                      <a:r>
                        <a:rPr lang="it-IT" b="0" baseline="0" dirty="0" err="1" smtClean="0"/>
                        <a:t>serious</a:t>
                      </a:r>
                      <a:r>
                        <a:rPr lang="it-IT" b="0" baseline="0" dirty="0" smtClean="0"/>
                        <a:t> </a:t>
                      </a:r>
                      <a:r>
                        <a:rPr lang="it-IT" b="0" baseline="0" dirty="0" err="1" smtClean="0"/>
                        <a:t>irreversible</a:t>
                      </a:r>
                      <a:r>
                        <a:rPr lang="it-IT" b="0" baseline="0" dirty="0" smtClean="0"/>
                        <a:t> </a:t>
                      </a:r>
                      <a:r>
                        <a:rPr lang="it-IT" b="0" baseline="0" dirty="0" err="1" smtClean="0"/>
                        <a:t>effects</a:t>
                      </a:r>
                      <a:r>
                        <a:rPr lang="it-IT" dirty="0" smtClean="0"/>
                        <a:t> + </a:t>
                      </a:r>
                      <a:r>
                        <a:rPr lang="it-IT" b="1" dirty="0" smtClean="0"/>
                        <a:t>R 23 </a:t>
                      </a:r>
                      <a:r>
                        <a:rPr lang="it-IT" b="0" dirty="0" err="1" smtClean="0"/>
                        <a:t>Toxic</a:t>
                      </a:r>
                      <a:r>
                        <a:rPr lang="it-IT" b="0" dirty="0" smtClean="0"/>
                        <a:t> </a:t>
                      </a:r>
                      <a:r>
                        <a:rPr lang="it-IT" b="0" dirty="0" err="1" smtClean="0"/>
                        <a:t>by</a:t>
                      </a:r>
                      <a:r>
                        <a:rPr lang="it-IT" b="0" dirty="0" smtClean="0"/>
                        <a:t> </a:t>
                      </a:r>
                      <a:r>
                        <a:rPr lang="it-IT" b="0" dirty="0" err="1" smtClean="0"/>
                        <a:t>inhalation</a:t>
                      </a:r>
                      <a:endParaRPr lang="it-IT" sz="1800" b="0" kern="1200" dirty="0" smtClean="0">
                        <a:solidFill>
                          <a:sysClr val="windowText" lastClr="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b="1" dirty="0" smtClean="0"/>
                        <a:t>H370 </a:t>
                      </a:r>
                      <a:r>
                        <a:rPr lang="it-IT" dirty="0" smtClean="0"/>
                        <a:t>– </a:t>
                      </a:r>
                      <a:r>
                        <a:rPr lang="it-IT" dirty="0" err="1" smtClean="0"/>
                        <a:t>Causes</a:t>
                      </a:r>
                      <a:r>
                        <a:rPr lang="it-IT" dirty="0" smtClean="0"/>
                        <a:t> </a:t>
                      </a:r>
                      <a:r>
                        <a:rPr lang="it-IT" dirty="0" err="1" smtClean="0"/>
                        <a:t>damage</a:t>
                      </a:r>
                      <a:r>
                        <a:rPr lang="it-IT" dirty="0" smtClean="0"/>
                        <a:t> </a:t>
                      </a:r>
                      <a:r>
                        <a:rPr lang="it-IT" dirty="0" err="1" smtClean="0"/>
                        <a:t>to</a:t>
                      </a:r>
                      <a:r>
                        <a:rPr lang="it-IT" dirty="0" smtClean="0"/>
                        <a:t> </a:t>
                      </a:r>
                      <a:r>
                        <a:rPr lang="it-IT" dirty="0" err="1" smtClean="0"/>
                        <a:t>organs</a:t>
                      </a:r>
                      <a:endParaRPr lang="it-IT" sz="1800" b="1" kern="1200" dirty="0" smtClean="0">
                        <a:solidFill>
                          <a:sysClr val="windowText" lastClr="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74003">
                <a:tc>
                  <a:txBody>
                    <a:bodyPr/>
                    <a:lstStyle/>
                    <a:p>
                      <a:pPr marL="0" algn="l" defTabSz="914400" rtl="0" eaLnBrk="1" latinLnBrk="0" hangingPunct="1"/>
                      <a:r>
                        <a:rPr lang="it-IT" b="1" dirty="0" smtClean="0"/>
                        <a:t>R 39 </a:t>
                      </a:r>
                      <a:r>
                        <a:rPr lang="it-IT" b="0" dirty="0" err="1" smtClean="0"/>
                        <a:t>Danger</a:t>
                      </a:r>
                      <a:r>
                        <a:rPr lang="it-IT" b="0" dirty="0" smtClean="0"/>
                        <a:t> </a:t>
                      </a:r>
                      <a:r>
                        <a:rPr lang="it-IT" b="0" dirty="0" err="1" smtClean="0"/>
                        <a:t>of</a:t>
                      </a:r>
                      <a:r>
                        <a:rPr lang="it-IT" b="0" baseline="0" dirty="0" smtClean="0"/>
                        <a:t> </a:t>
                      </a:r>
                      <a:r>
                        <a:rPr lang="it-IT" b="0" baseline="0" dirty="0" err="1" smtClean="0"/>
                        <a:t>very</a:t>
                      </a:r>
                      <a:r>
                        <a:rPr lang="it-IT" b="0" baseline="0" dirty="0" smtClean="0"/>
                        <a:t> </a:t>
                      </a:r>
                      <a:r>
                        <a:rPr lang="it-IT" b="0" baseline="0" dirty="0" err="1" smtClean="0"/>
                        <a:t>serious</a:t>
                      </a:r>
                      <a:r>
                        <a:rPr lang="it-IT" b="0" baseline="0" dirty="0" smtClean="0"/>
                        <a:t> </a:t>
                      </a:r>
                      <a:r>
                        <a:rPr lang="it-IT" b="0" baseline="0" dirty="0" err="1" smtClean="0"/>
                        <a:t>irreversible</a:t>
                      </a:r>
                      <a:r>
                        <a:rPr lang="it-IT" b="0" baseline="0" dirty="0" smtClean="0"/>
                        <a:t> </a:t>
                      </a:r>
                      <a:r>
                        <a:rPr lang="it-IT" b="0" baseline="0" dirty="0" err="1" smtClean="0"/>
                        <a:t>effects</a:t>
                      </a:r>
                      <a:r>
                        <a:rPr lang="it-IT" dirty="0" smtClean="0"/>
                        <a:t>  </a:t>
                      </a:r>
                      <a:r>
                        <a:rPr lang="it-IT" b="0" dirty="0" smtClean="0"/>
                        <a:t>+ </a:t>
                      </a:r>
                      <a:r>
                        <a:rPr lang="it-IT" b="1" dirty="0" smtClean="0"/>
                        <a:t>R 24</a:t>
                      </a:r>
                      <a:r>
                        <a:rPr lang="it-IT" dirty="0" smtClean="0"/>
                        <a:t> </a:t>
                      </a:r>
                      <a:r>
                        <a:rPr lang="it-IT" dirty="0" err="1" smtClean="0"/>
                        <a:t>Toxic</a:t>
                      </a:r>
                      <a:r>
                        <a:rPr lang="it-IT" dirty="0" smtClean="0"/>
                        <a:t> in </a:t>
                      </a:r>
                      <a:r>
                        <a:rPr lang="it-IT" dirty="0" err="1" smtClean="0"/>
                        <a:t>contact</a:t>
                      </a:r>
                      <a:r>
                        <a:rPr lang="it-IT" dirty="0" smtClean="0"/>
                        <a:t> </a:t>
                      </a:r>
                      <a:r>
                        <a:rPr lang="it-IT" dirty="0" err="1" smtClean="0"/>
                        <a:t>with</a:t>
                      </a:r>
                      <a:r>
                        <a:rPr lang="it-IT" dirty="0" smtClean="0"/>
                        <a:t> </a:t>
                      </a:r>
                      <a:r>
                        <a:rPr lang="it-IT" dirty="0" err="1" smtClean="0"/>
                        <a:t>skin</a:t>
                      </a:r>
                      <a:endParaRPr lang="it-IT" sz="1800" b="1" kern="1200" dirty="0" smtClean="0">
                        <a:solidFill>
                          <a:sysClr val="windowText" lastClr="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b="1" dirty="0" smtClean="0"/>
                        <a:t>H370 </a:t>
                      </a:r>
                      <a:r>
                        <a:rPr lang="it-IT" dirty="0" smtClean="0"/>
                        <a:t>– </a:t>
                      </a:r>
                      <a:r>
                        <a:rPr lang="it-IT" dirty="0" err="1" smtClean="0"/>
                        <a:t>Causes</a:t>
                      </a:r>
                      <a:r>
                        <a:rPr lang="it-IT" dirty="0" smtClean="0"/>
                        <a:t> </a:t>
                      </a:r>
                      <a:r>
                        <a:rPr lang="it-IT" dirty="0" err="1" smtClean="0"/>
                        <a:t>damage</a:t>
                      </a:r>
                      <a:r>
                        <a:rPr lang="it-IT" dirty="0" smtClean="0"/>
                        <a:t> </a:t>
                      </a:r>
                      <a:r>
                        <a:rPr lang="it-IT" dirty="0" err="1" smtClean="0"/>
                        <a:t>to</a:t>
                      </a:r>
                      <a:r>
                        <a:rPr lang="it-IT" dirty="0" smtClean="0"/>
                        <a:t> </a:t>
                      </a:r>
                      <a:r>
                        <a:rPr lang="it-IT" dirty="0" err="1" smtClean="0"/>
                        <a:t>organs</a:t>
                      </a:r>
                      <a:endParaRPr lang="it-IT" sz="1800" b="1" kern="1200" dirty="0" smtClean="0">
                        <a:solidFill>
                          <a:sysClr val="windowText" lastClr="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5012">
                <a:tc>
                  <a:txBody>
                    <a:bodyPr/>
                    <a:lstStyle/>
                    <a:p>
                      <a:pPr marL="0" algn="l" defTabSz="914400" rtl="0" eaLnBrk="1" latinLnBrk="0" hangingPunct="1"/>
                      <a:r>
                        <a:rPr lang="it-IT" b="1" dirty="0" smtClean="0"/>
                        <a:t>R 45</a:t>
                      </a:r>
                      <a:r>
                        <a:rPr lang="it-IT" dirty="0" smtClean="0"/>
                        <a:t>: May cause </a:t>
                      </a:r>
                      <a:r>
                        <a:rPr lang="it-IT" dirty="0" err="1" smtClean="0"/>
                        <a:t>cancer</a:t>
                      </a:r>
                      <a:endParaRPr lang="it-IT" sz="1800" b="1" kern="1200" dirty="0" smtClean="0">
                        <a:solidFill>
                          <a:sysClr val="windowText" lastClr="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b="1" dirty="0" smtClean="0"/>
                        <a:t>H350 </a:t>
                      </a:r>
                      <a:r>
                        <a:rPr lang="it-IT" dirty="0" smtClean="0"/>
                        <a:t>– May cause</a:t>
                      </a:r>
                      <a:r>
                        <a:rPr lang="it-IT" baseline="0" dirty="0" smtClean="0"/>
                        <a:t> </a:t>
                      </a:r>
                      <a:r>
                        <a:rPr lang="it-IT" baseline="0" dirty="0" err="1" smtClean="0"/>
                        <a:t>cancer</a:t>
                      </a:r>
                      <a:endParaRPr lang="it-IT" sz="1800" b="1" kern="1200" dirty="0" smtClean="0">
                        <a:solidFill>
                          <a:sysClr val="windowText" lastClr="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74003">
                <a:tc>
                  <a:txBody>
                    <a:bodyPr/>
                    <a:lstStyle/>
                    <a:p>
                      <a:pPr marL="0" algn="l" defTabSz="914400" rtl="0" eaLnBrk="1" latinLnBrk="0" hangingPunct="1"/>
                      <a:r>
                        <a:rPr lang="it-IT" b="1" dirty="0" smtClean="0"/>
                        <a:t>R 49</a:t>
                      </a:r>
                      <a:r>
                        <a:rPr lang="it-IT" dirty="0" smtClean="0"/>
                        <a:t>: May cause </a:t>
                      </a:r>
                      <a:r>
                        <a:rPr lang="it-IT" dirty="0" err="1" smtClean="0"/>
                        <a:t>cancer</a:t>
                      </a:r>
                      <a:r>
                        <a:rPr lang="it-IT" dirty="0" smtClean="0"/>
                        <a:t> </a:t>
                      </a:r>
                      <a:r>
                        <a:rPr lang="it-IT" dirty="0" err="1" smtClean="0"/>
                        <a:t>by</a:t>
                      </a:r>
                      <a:r>
                        <a:rPr lang="it-IT" dirty="0" smtClean="0"/>
                        <a:t> </a:t>
                      </a:r>
                      <a:r>
                        <a:rPr lang="it-IT" dirty="0" err="1" smtClean="0"/>
                        <a:t>inhalation</a:t>
                      </a:r>
                      <a:endParaRPr lang="it-IT" sz="1800" b="1" kern="1200" dirty="0" smtClean="0">
                        <a:solidFill>
                          <a:sysClr val="windowText" lastClr="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b="1" dirty="0" smtClean="0"/>
                        <a:t>H350i </a:t>
                      </a:r>
                      <a:r>
                        <a:rPr lang="it-IT" dirty="0" smtClean="0"/>
                        <a:t>– May cause </a:t>
                      </a:r>
                      <a:r>
                        <a:rPr lang="it-IT" dirty="0" err="1" smtClean="0"/>
                        <a:t>cancer</a:t>
                      </a:r>
                      <a:r>
                        <a:rPr lang="it-IT" dirty="0" smtClean="0"/>
                        <a:t> </a:t>
                      </a:r>
                      <a:r>
                        <a:rPr lang="it-IT" dirty="0" err="1" smtClean="0"/>
                        <a:t>if</a:t>
                      </a:r>
                      <a:r>
                        <a:rPr lang="it-IT" dirty="0" smtClean="0"/>
                        <a:t> </a:t>
                      </a:r>
                      <a:r>
                        <a:rPr lang="it-IT" dirty="0" err="1" smtClean="0"/>
                        <a:t>inhalated</a:t>
                      </a:r>
                      <a:endParaRPr lang="it-IT" sz="1800" b="1" kern="1200" dirty="0" smtClean="0">
                        <a:solidFill>
                          <a:sysClr val="windowText" lastClr="000000"/>
                        </a:solidFill>
                        <a:latin typeface="+mn-lt"/>
                        <a:ea typeface="+mn-ea"/>
                        <a:cs typeface="+mn-cs"/>
                      </a:endParaRPr>
                    </a:p>
                    <a:p>
                      <a:endParaRPr lang="it-IT" sz="1800" b="1" kern="1200" dirty="0" smtClean="0">
                        <a:solidFill>
                          <a:sysClr val="windowText" lastClr="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1802">
                <a:tc>
                  <a:txBody>
                    <a:bodyPr/>
                    <a:lstStyle/>
                    <a:p>
                      <a:pPr marL="0" algn="l" defTabSz="914400" rtl="0" eaLnBrk="1" latinLnBrk="0" hangingPunct="1"/>
                      <a:r>
                        <a:rPr lang="it-IT" b="1" dirty="0" smtClean="0"/>
                        <a:t>R 50</a:t>
                      </a:r>
                      <a:r>
                        <a:rPr lang="it-IT" dirty="0" smtClean="0"/>
                        <a:t>: </a:t>
                      </a:r>
                      <a:r>
                        <a:rPr lang="it-IT" dirty="0" err="1" smtClean="0"/>
                        <a:t>Very</a:t>
                      </a:r>
                      <a:r>
                        <a:rPr lang="it-IT" dirty="0" smtClean="0"/>
                        <a:t> </a:t>
                      </a:r>
                      <a:r>
                        <a:rPr lang="it-IT" dirty="0" err="1" smtClean="0"/>
                        <a:t>toxic</a:t>
                      </a:r>
                      <a:r>
                        <a:rPr lang="it-IT" dirty="0" smtClean="0"/>
                        <a:t> </a:t>
                      </a:r>
                      <a:r>
                        <a:rPr lang="it-IT" dirty="0" err="1" smtClean="0"/>
                        <a:t>to</a:t>
                      </a:r>
                      <a:r>
                        <a:rPr lang="it-IT" dirty="0" smtClean="0"/>
                        <a:t> </a:t>
                      </a:r>
                      <a:r>
                        <a:rPr lang="it-IT" dirty="0" err="1" smtClean="0"/>
                        <a:t>acquatic</a:t>
                      </a:r>
                      <a:r>
                        <a:rPr lang="it-IT" dirty="0" smtClean="0"/>
                        <a:t> </a:t>
                      </a:r>
                      <a:r>
                        <a:rPr lang="it-IT" dirty="0" err="1" smtClean="0"/>
                        <a:t>organisms</a:t>
                      </a:r>
                      <a:endParaRPr lang="it-IT" sz="1800" b="1" kern="1200" dirty="0" smtClean="0">
                        <a:solidFill>
                          <a:sysClr val="windowText" lastClr="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it-IT" b="1" dirty="0" smtClean="0"/>
                        <a:t>H400</a:t>
                      </a:r>
                      <a:r>
                        <a:rPr lang="it-IT" dirty="0" smtClean="0"/>
                        <a:t> – </a:t>
                      </a:r>
                      <a:r>
                        <a:rPr lang="it-IT" dirty="0" err="1" smtClean="0"/>
                        <a:t>Very</a:t>
                      </a:r>
                      <a:r>
                        <a:rPr lang="it-IT" dirty="0" smtClean="0"/>
                        <a:t> </a:t>
                      </a:r>
                      <a:r>
                        <a:rPr lang="it-IT" dirty="0" err="1" smtClean="0"/>
                        <a:t>toxic</a:t>
                      </a:r>
                      <a:r>
                        <a:rPr lang="it-IT" dirty="0" smtClean="0"/>
                        <a:t> </a:t>
                      </a:r>
                      <a:r>
                        <a:rPr lang="it-IT" dirty="0" err="1" smtClean="0"/>
                        <a:t>to</a:t>
                      </a:r>
                      <a:r>
                        <a:rPr lang="it-IT" dirty="0" smtClean="0"/>
                        <a:t> </a:t>
                      </a:r>
                      <a:r>
                        <a:rPr lang="it-IT" dirty="0" err="1" smtClean="0"/>
                        <a:t>acquatic</a:t>
                      </a:r>
                      <a:r>
                        <a:rPr lang="it-IT" dirty="0" smtClean="0"/>
                        <a:t> life</a:t>
                      </a:r>
                      <a:endParaRPr lang="it-IT" sz="1800" b="1" kern="1200" dirty="0" smtClean="0">
                        <a:solidFill>
                          <a:sysClr val="windowText" lastClr="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Label</a:t>
            </a:r>
            <a:r>
              <a:rPr lang="it-IT" dirty="0" smtClean="0"/>
              <a:t> </a:t>
            </a:r>
            <a:r>
              <a:rPr lang="it-IT" dirty="0" err="1" smtClean="0"/>
              <a:t>according</a:t>
            </a:r>
            <a:r>
              <a:rPr lang="it-IT" dirty="0" smtClean="0"/>
              <a:t> </a:t>
            </a:r>
            <a:r>
              <a:rPr lang="it-IT" dirty="0" err="1" smtClean="0"/>
              <a:t>to</a:t>
            </a:r>
            <a:r>
              <a:rPr lang="it-IT" dirty="0" smtClean="0"/>
              <a:t> CLP</a:t>
            </a:r>
            <a:endParaRPr lang="it-IT" dirty="0"/>
          </a:p>
        </p:txBody>
      </p:sp>
      <p:pic>
        <p:nvPicPr>
          <p:cNvPr id="4" name="Segnaposto contenuto 3" descr="etichetta CLP.jpg"/>
          <p:cNvPicPr>
            <a:picLocks noGrp="1" noChangeAspect="1"/>
          </p:cNvPicPr>
          <p:nvPr>
            <p:ph idx="1"/>
          </p:nvPr>
        </p:nvPicPr>
        <p:blipFill>
          <a:blip r:embed="rId2" cstate="print"/>
          <a:stretch>
            <a:fillRect/>
          </a:stretch>
        </p:blipFill>
        <p:spPr>
          <a:xfrm>
            <a:off x="539718" y="2208201"/>
            <a:ext cx="9314641" cy="4907082"/>
          </a:xfrm>
          <a:ln>
            <a:solidFill>
              <a:schemeClr val="tx1"/>
            </a:solidFill>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
          <p:cNvSpPr>
            <a:spLocks noGrp="1" noChangeArrowheads="1"/>
          </p:cNvSpPr>
          <p:nvPr>
            <p:ph type="title"/>
          </p:nvPr>
        </p:nvSpPr>
        <p:spPr>
          <a:xfrm>
            <a:off x="741363" y="557213"/>
            <a:ext cx="8607425" cy="1258887"/>
          </a:xfrm>
        </p:spPr>
        <p:txBody>
          <a:bodyPr/>
          <a:lstStyle/>
          <a:p>
            <a:pPr eaLnBrk="1">
              <a:lnSpc>
                <a:spcPct val="87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err="1" smtClean="0"/>
              <a:t>Label</a:t>
            </a:r>
            <a:r>
              <a:rPr lang="it-IT" dirty="0" smtClean="0"/>
              <a:t> </a:t>
            </a:r>
            <a:r>
              <a:rPr lang="it-IT" dirty="0" err="1" smtClean="0"/>
              <a:t>according</a:t>
            </a:r>
            <a:r>
              <a:rPr lang="it-IT" dirty="0" smtClean="0"/>
              <a:t> </a:t>
            </a:r>
            <a:r>
              <a:rPr lang="it-IT" dirty="0" err="1" smtClean="0"/>
              <a:t>to</a:t>
            </a:r>
            <a:r>
              <a:rPr lang="it-IT" dirty="0" smtClean="0"/>
              <a:t/>
            </a:r>
            <a:br>
              <a:rPr lang="it-IT" dirty="0" smtClean="0"/>
            </a:br>
            <a:r>
              <a:rPr lang="it-IT" dirty="0" smtClean="0"/>
              <a:t>DSD</a:t>
            </a:r>
          </a:p>
        </p:txBody>
      </p:sp>
      <p:pic>
        <p:nvPicPr>
          <p:cNvPr id="5" name="Immagine 4" descr="Metanolo DSD addirizzato.jpg"/>
          <p:cNvPicPr>
            <a:picLocks noChangeAspect="1"/>
          </p:cNvPicPr>
          <p:nvPr/>
        </p:nvPicPr>
        <p:blipFill>
          <a:blip r:embed="rId3" cstate="print"/>
          <a:stretch>
            <a:fillRect/>
          </a:stretch>
        </p:blipFill>
        <p:spPr>
          <a:xfrm>
            <a:off x="539718" y="2208201"/>
            <a:ext cx="4284310" cy="4500594"/>
          </a:xfrm>
          <a:prstGeom prst="rect">
            <a:avLst/>
          </a:prstGeom>
        </p:spPr>
      </p:pic>
      <p:sp>
        <p:nvSpPr>
          <p:cNvPr id="4" name="CasellaDiTesto 3"/>
          <p:cNvSpPr txBox="1"/>
          <p:nvPr/>
        </p:nvSpPr>
        <p:spPr>
          <a:xfrm>
            <a:off x="5040312" y="1993888"/>
            <a:ext cx="4786346" cy="5078313"/>
          </a:xfrm>
          <a:prstGeom prst="rect">
            <a:avLst/>
          </a:prstGeom>
          <a:noFill/>
        </p:spPr>
        <p:txBody>
          <a:bodyPr wrap="square" rtlCol="0">
            <a:spAutoFit/>
          </a:bodyPr>
          <a:lstStyle/>
          <a:p>
            <a:pPr marL="176213" indent="-176213">
              <a:buSzPct val="100000"/>
              <a:buFont typeface="Arial" pitchFamily="34" charset="0"/>
              <a:buChar char="•"/>
            </a:pPr>
            <a:r>
              <a:rPr lang="it-IT" sz="2000" dirty="0" smtClean="0">
                <a:solidFill>
                  <a:schemeClr val="tx1"/>
                </a:solidFill>
                <a:latin typeface="+mj-lt"/>
              </a:rPr>
              <a:t>R11: </a:t>
            </a:r>
            <a:r>
              <a:rPr lang="it-IT" sz="2000" dirty="0" err="1" smtClean="0">
                <a:solidFill>
                  <a:schemeClr val="tx1"/>
                </a:solidFill>
                <a:latin typeface="+mj-lt"/>
              </a:rPr>
              <a:t>Highly</a:t>
            </a:r>
            <a:r>
              <a:rPr lang="it-IT" sz="2000" dirty="0" smtClean="0">
                <a:solidFill>
                  <a:schemeClr val="tx1"/>
                </a:solidFill>
                <a:latin typeface="+mj-lt"/>
              </a:rPr>
              <a:t> </a:t>
            </a:r>
            <a:r>
              <a:rPr lang="it-IT" sz="2000" dirty="0" err="1" smtClean="0">
                <a:solidFill>
                  <a:schemeClr val="tx1"/>
                </a:solidFill>
                <a:latin typeface="+mj-lt"/>
              </a:rPr>
              <a:t>flammable</a:t>
            </a:r>
            <a:endParaRPr lang="it-IT" sz="2000" dirty="0" smtClean="0">
              <a:solidFill>
                <a:schemeClr val="tx1"/>
              </a:solidFill>
              <a:latin typeface="+mj-lt"/>
            </a:endParaRPr>
          </a:p>
          <a:p>
            <a:pPr marL="176213" indent="-176213">
              <a:buSzPct val="100000"/>
              <a:buFont typeface="Arial" pitchFamily="34" charset="0"/>
              <a:buChar char="•"/>
            </a:pPr>
            <a:r>
              <a:rPr lang="it-IT" sz="2000" dirty="0" smtClean="0">
                <a:solidFill>
                  <a:schemeClr val="tx1"/>
                </a:solidFill>
                <a:latin typeface="+mj-lt"/>
              </a:rPr>
              <a:t>R23/24/25: </a:t>
            </a:r>
            <a:r>
              <a:rPr lang="it-IT" sz="2000" dirty="0" err="1" smtClean="0">
                <a:solidFill>
                  <a:schemeClr val="tx1"/>
                </a:solidFill>
                <a:latin typeface="+mj-lt"/>
              </a:rPr>
              <a:t>Toxic</a:t>
            </a:r>
            <a:r>
              <a:rPr lang="it-IT" sz="2000" dirty="0" smtClean="0">
                <a:solidFill>
                  <a:schemeClr val="tx1"/>
                </a:solidFill>
                <a:latin typeface="+mj-lt"/>
              </a:rPr>
              <a:t> </a:t>
            </a:r>
            <a:r>
              <a:rPr lang="it-IT" sz="2000" dirty="0" err="1" smtClean="0">
                <a:solidFill>
                  <a:schemeClr val="tx1"/>
                </a:solidFill>
                <a:latin typeface="+mj-lt"/>
              </a:rPr>
              <a:t>by</a:t>
            </a:r>
            <a:r>
              <a:rPr lang="it-IT" sz="2000" dirty="0" smtClean="0">
                <a:solidFill>
                  <a:schemeClr val="tx1"/>
                </a:solidFill>
                <a:latin typeface="+mj-lt"/>
              </a:rPr>
              <a:t> </a:t>
            </a:r>
            <a:r>
              <a:rPr lang="it-IT" sz="2000" dirty="0" err="1" smtClean="0">
                <a:solidFill>
                  <a:schemeClr val="tx1"/>
                </a:solidFill>
                <a:latin typeface="+mj-lt"/>
              </a:rPr>
              <a:t>inhalation</a:t>
            </a:r>
            <a:r>
              <a:rPr lang="it-IT" sz="2000" dirty="0" smtClean="0">
                <a:solidFill>
                  <a:schemeClr val="tx1"/>
                </a:solidFill>
                <a:latin typeface="+mj-lt"/>
              </a:rPr>
              <a:t>,</a:t>
            </a:r>
            <a:r>
              <a:rPr lang="it-IT" sz="2000" dirty="0" err="1" smtClean="0">
                <a:solidFill>
                  <a:schemeClr val="tx1"/>
                </a:solidFill>
                <a:latin typeface="+mj-lt"/>
              </a:rPr>
              <a:t>Toxic</a:t>
            </a:r>
            <a:r>
              <a:rPr lang="it-IT" sz="2000" dirty="0" smtClean="0">
                <a:solidFill>
                  <a:schemeClr val="tx1"/>
                </a:solidFill>
                <a:latin typeface="+mj-lt"/>
              </a:rPr>
              <a:t> in </a:t>
            </a:r>
            <a:r>
              <a:rPr lang="it-IT" sz="2000" dirty="0" err="1" smtClean="0">
                <a:solidFill>
                  <a:schemeClr val="tx1"/>
                </a:solidFill>
                <a:latin typeface="+mj-lt"/>
              </a:rPr>
              <a:t>contact</a:t>
            </a:r>
            <a:r>
              <a:rPr lang="it-IT" sz="2000" dirty="0" smtClean="0">
                <a:solidFill>
                  <a:schemeClr val="tx1"/>
                </a:solidFill>
                <a:latin typeface="+mj-lt"/>
              </a:rPr>
              <a:t> </a:t>
            </a:r>
            <a:r>
              <a:rPr lang="it-IT" sz="2000" dirty="0" err="1" smtClean="0">
                <a:solidFill>
                  <a:schemeClr val="tx1"/>
                </a:solidFill>
                <a:latin typeface="+mj-lt"/>
              </a:rPr>
              <a:t>with</a:t>
            </a:r>
            <a:r>
              <a:rPr lang="it-IT" sz="2000" dirty="0" smtClean="0">
                <a:solidFill>
                  <a:schemeClr val="tx1"/>
                </a:solidFill>
                <a:latin typeface="+mj-lt"/>
              </a:rPr>
              <a:t> </a:t>
            </a:r>
            <a:r>
              <a:rPr lang="it-IT" sz="2000" dirty="0" err="1" smtClean="0">
                <a:solidFill>
                  <a:schemeClr val="tx1"/>
                </a:solidFill>
                <a:latin typeface="+mj-lt"/>
              </a:rPr>
              <a:t>skin</a:t>
            </a:r>
            <a:r>
              <a:rPr lang="it-IT" sz="2000" dirty="0" smtClean="0">
                <a:solidFill>
                  <a:schemeClr val="tx1"/>
                </a:solidFill>
                <a:latin typeface="+mj-lt"/>
              </a:rPr>
              <a:t>, </a:t>
            </a:r>
            <a:r>
              <a:rPr lang="it-IT" sz="2000" dirty="0" err="1" smtClean="0">
                <a:solidFill>
                  <a:schemeClr val="tx1"/>
                </a:solidFill>
                <a:latin typeface="+mj-lt"/>
              </a:rPr>
              <a:t>Toxic</a:t>
            </a:r>
            <a:r>
              <a:rPr lang="it-IT" sz="2000" dirty="0" smtClean="0">
                <a:solidFill>
                  <a:schemeClr val="tx1"/>
                </a:solidFill>
                <a:latin typeface="+mj-lt"/>
              </a:rPr>
              <a:t> </a:t>
            </a:r>
            <a:r>
              <a:rPr lang="it-IT" sz="2000" dirty="0" err="1" smtClean="0">
                <a:solidFill>
                  <a:schemeClr val="tx1"/>
                </a:solidFill>
                <a:latin typeface="+mj-lt"/>
              </a:rPr>
              <a:t>if</a:t>
            </a:r>
            <a:r>
              <a:rPr lang="it-IT" sz="2000" dirty="0" smtClean="0">
                <a:solidFill>
                  <a:schemeClr val="tx1"/>
                </a:solidFill>
                <a:latin typeface="+mj-lt"/>
              </a:rPr>
              <a:t> </a:t>
            </a:r>
            <a:r>
              <a:rPr lang="it-IT" sz="2000" dirty="0" err="1" smtClean="0">
                <a:solidFill>
                  <a:schemeClr val="tx1"/>
                </a:solidFill>
                <a:latin typeface="+mj-lt"/>
              </a:rPr>
              <a:t>swallowed</a:t>
            </a:r>
            <a:r>
              <a:rPr lang="it-IT" sz="2000" dirty="0" smtClean="0">
                <a:solidFill>
                  <a:schemeClr val="tx1"/>
                </a:solidFill>
                <a:latin typeface="+mj-lt"/>
              </a:rPr>
              <a:t> e per ingestione</a:t>
            </a:r>
          </a:p>
          <a:p>
            <a:pPr marL="176213" indent="-176213">
              <a:buSzPct val="100000"/>
              <a:buFont typeface="Arial" pitchFamily="34" charset="0"/>
              <a:buChar char="•"/>
            </a:pPr>
            <a:r>
              <a:rPr lang="it-IT" sz="2000" dirty="0" smtClean="0">
                <a:solidFill>
                  <a:schemeClr val="tx1"/>
                </a:solidFill>
                <a:latin typeface="+mj-lt"/>
              </a:rPr>
              <a:t>R39/23/24/25: </a:t>
            </a:r>
            <a:r>
              <a:rPr lang="it-IT" sz="2000" dirty="0" err="1" smtClean="0">
                <a:solidFill>
                  <a:schemeClr val="tx1"/>
                </a:solidFill>
                <a:latin typeface="+mj-lt"/>
              </a:rPr>
              <a:t>Danger</a:t>
            </a:r>
            <a:r>
              <a:rPr lang="it-IT" sz="2000" dirty="0" smtClean="0">
                <a:solidFill>
                  <a:schemeClr val="tx1"/>
                </a:solidFill>
                <a:latin typeface="+mj-lt"/>
              </a:rPr>
              <a:t> </a:t>
            </a:r>
            <a:r>
              <a:rPr lang="it-IT" sz="2000" dirty="0" err="1" smtClean="0">
                <a:solidFill>
                  <a:schemeClr val="tx1"/>
                </a:solidFill>
                <a:latin typeface="+mj-lt"/>
              </a:rPr>
              <a:t>of</a:t>
            </a:r>
            <a:r>
              <a:rPr lang="it-IT" sz="2000" dirty="0" smtClean="0">
                <a:solidFill>
                  <a:schemeClr val="tx1"/>
                </a:solidFill>
                <a:latin typeface="+mj-lt"/>
              </a:rPr>
              <a:t> </a:t>
            </a:r>
            <a:r>
              <a:rPr lang="it-IT" sz="2000" dirty="0" err="1" smtClean="0">
                <a:solidFill>
                  <a:schemeClr val="tx1"/>
                </a:solidFill>
                <a:latin typeface="+mj-lt"/>
              </a:rPr>
              <a:t>very</a:t>
            </a:r>
            <a:r>
              <a:rPr lang="it-IT" sz="2000" dirty="0" smtClean="0">
                <a:solidFill>
                  <a:schemeClr val="tx1"/>
                </a:solidFill>
                <a:latin typeface="+mj-lt"/>
              </a:rPr>
              <a:t> </a:t>
            </a:r>
            <a:r>
              <a:rPr lang="it-IT" sz="2000" dirty="0" err="1" smtClean="0">
                <a:solidFill>
                  <a:schemeClr val="tx1"/>
                </a:solidFill>
                <a:latin typeface="+mj-lt"/>
              </a:rPr>
              <a:t>serious</a:t>
            </a:r>
            <a:r>
              <a:rPr lang="it-IT" sz="2000" dirty="0" smtClean="0">
                <a:solidFill>
                  <a:schemeClr val="tx1"/>
                </a:solidFill>
                <a:latin typeface="+mj-lt"/>
              </a:rPr>
              <a:t> </a:t>
            </a:r>
            <a:r>
              <a:rPr lang="it-IT" sz="2000" dirty="0" err="1" smtClean="0">
                <a:solidFill>
                  <a:schemeClr val="tx1"/>
                </a:solidFill>
                <a:latin typeface="+mj-lt"/>
              </a:rPr>
              <a:t>irreversible</a:t>
            </a:r>
            <a:r>
              <a:rPr lang="it-IT" sz="2000" dirty="0" smtClean="0">
                <a:solidFill>
                  <a:schemeClr val="tx1"/>
                </a:solidFill>
                <a:latin typeface="+mj-lt"/>
              </a:rPr>
              <a:t> </a:t>
            </a:r>
            <a:r>
              <a:rPr lang="it-IT" sz="2000" dirty="0" err="1" smtClean="0">
                <a:solidFill>
                  <a:schemeClr val="tx1"/>
                </a:solidFill>
                <a:latin typeface="+mj-lt"/>
              </a:rPr>
              <a:t>effects</a:t>
            </a:r>
            <a:r>
              <a:rPr lang="it-IT" sz="2000" dirty="0" smtClean="0">
                <a:solidFill>
                  <a:schemeClr val="tx1"/>
                </a:solidFill>
                <a:latin typeface="+mj-lt"/>
              </a:rPr>
              <a:t> </a:t>
            </a:r>
            <a:r>
              <a:rPr lang="it-IT" sz="2000" dirty="0" err="1" smtClean="0">
                <a:solidFill>
                  <a:schemeClr val="tx1"/>
                </a:solidFill>
                <a:latin typeface="+mj-lt"/>
              </a:rPr>
              <a:t>if</a:t>
            </a:r>
            <a:r>
              <a:rPr lang="it-IT" sz="2000" dirty="0" smtClean="0">
                <a:solidFill>
                  <a:schemeClr val="tx1"/>
                </a:solidFill>
                <a:latin typeface="+mj-lt"/>
              </a:rPr>
              <a:t> </a:t>
            </a:r>
            <a:r>
              <a:rPr lang="it-IT" sz="2000" dirty="0" err="1" smtClean="0">
                <a:solidFill>
                  <a:schemeClr val="tx1"/>
                </a:solidFill>
                <a:latin typeface="+mj-lt"/>
              </a:rPr>
              <a:t>inhalated</a:t>
            </a:r>
            <a:r>
              <a:rPr lang="it-IT" sz="2000" dirty="0" smtClean="0">
                <a:solidFill>
                  <a:schemeClr val="tx1"/>
                </a:solidFill>
                <a:latin typeface="+mj-lt"/>
              </a:rPr>
              <a:t>, </a:t>
            </a:r>
            <a:r>
              <a:rPr lang="it-IT" sz="2000" dirty="0" err="1" smtClean="0">
                <a:solidFill>
                  <a:schemeClr val="tx1"/>
                </a:solidFill>
                <a:latin typeface="+mj-lt"/>
              </a:rPr>
              <a:t>contact</a:t>
            </a:r>
            <a:r>
              <a:rPr lang="it-IT" sz="2000" dirty="0" smtClean="0">
                <a:solidFill>
                  <a:schemeClr val="tx1"/>
                </a:solidFill>
                <a:latin typeface="+mj-lt"/>
              </a:rPr>
              <a:t> </a:t>
            </a:r>
            <a:r>
              <a:rPr lang="it-IT" sz="2000" dirty="0" err="1" smtClean="0">
                <a:solidFill>
                  <a:schemeClr val="tx1"/>
                </a:solidFill>
                <a:latin typeface="+mj-lt"/>
              </a:rPr>
              <a:t>with</a:t>
            </a:r>
            <a:r>
              <a:rPr lang="it-IT" sz="2000" dirty="0" smtClean="0">
                <a:solidFill>
                  <a:schemeClr val="tx1"/>
                </a:solidFill>
                <a:latin typeface="+mj-lt"/>
              </a:rPr>
              <a:t> </a:t>
            </a:r>
            <a:r>
              <a:rPr lang="it-IT" sz="2000" dirty="0" err="1" smtClean="0">
                <a:solidFill>
                  <a:schemeClr val="tx1"/>
                </a:solidFill>
                <a:latin typeface="+mj-lt"/>
              </a:rPr>
              <a:t>skin</a:t>
            </a:r>
            <a:r>
              <a:rPr lang="it-IT" sz="2000" dirty="0" smtClean="0">
                <a:solidFill>
                  <a:schemeClr val="tx1"/>
                </a:solidFill>
                <a:latin typeface="+mj-lt"/>
              </a:rPr>
              <a:t>, </a:t>
            </a:r>
            <a:r>
              <a:rPr lang="it-IT" sz="2000" dirty="0" err="1" smtClean="0">
                <a:solidFill>
                  <a:schemeClr val="tx1"/>
                </a:solidFill>
                <a:latin typeface="+mj-lt"/>
              </a:rPr>
              <a:t>if</a:t>
            </a:r>
            <a:r>
              <a:rPr lang="it-IT" sz="2000" dirty="0" smtClean="0">
                <a:solidFill>
                  <a:schemeClr val="tx1"/>
                </a:solidFill>
                <a:latin typeface="+mj-lt"/>
              </a:rPr>
              <a:t> </a:t>
            </a:r>
            <a:r>
              <a:rPr lang="it-IT" sz="2000" dirty="0" err="1" smtClean="0">
                <a:solidFill>
                  <a:schemeClr val="tx1"/>
                </a:solidFill>
                <a:latin typeface="+mj-lt"/>
              </a:rPr>
              <a:t>swallowed</a:t>
            </a:r>
            <a:endParaRPr lang="it-IT" sz="2000" dirty="0" smtClean="0">
              <a:solidFill>
                <a:schemeClr val="tx1"/>
              </a:solidFill>
              <a:latin typeface="+mj-lt"/>
            </a:endParaRPr>
          </a:p>
          <a:p>
            <a:pPr marL="176213" indent="-176213">
              <a:buSzPct val="100000"/>
              <a:buFont typeface="Arial" pitchFamily="34" charset="0"/>
              <a:buChar char="•"/>
            </a:pPr>
            <a:r>
              <a:rPr lang="it-IT" sz="2000" dirty="0" smtClean="0">
                <a:solidFill>
                  <a:schemeClr val="tx1"/>
                </a:solidFill>
                <a:latin typeface="+mj-lt"/>
              </a:rPr>
              <a:t>S01, S02: </a:t>
            </a:r>
            <a:r>
              <a:rPr lang="it-IT" sz="2000" dirty="0" err="1" smtClean="0">
                <a:solidFill>
                  <a:schemeClr val="tx1"/>
                </a:solidFill>
                <a:latin typeface="+mj-lt"/>
              </a:rPr>
              <a:t>Keep</a:t>
            </a:r>
            <a:r>
              <a:rPr lang="it-IT" sz="2000" dirty="0" smtClean="0">
                <a:solidFill>
                  <a:schemeClr val="tx1"/>
                </a:solidFill>
                <a:latin typeface="+mj-lt"/>
              </a:rPr>
              <a:t> </a:t>
            </a:r>
            <a:r>
              <a:rPr lang="it-IT" sz="2000" dirty="0" err="1" smtClean="0">
                <a:solidFill>
                  <a:schemeClr val="tx1"/>
                </a:solidFill>
                <a:latin typeface="+mj-lt"/>
              </a:rPr>
              <a:t>locked</a:t>
            </a:r>
            <a:r>
              <a:rPr lang="it-IT" sz="2000" dirty="0" smtClean="0">
                <a:solidFill>
                  <a:schemeClr val="tx1"/>
                </a:solidFill>
                <a:latin typeface="+mj-lt"/>
              </a:rPr>
              <a:t> up, </a:t>
            </a:r>
            <a:r>
              <a:rPr lang="it-IT" sz="2000" dirty="0" err="1" smtClean="0">
                <a:solidFill>
                  <a:schemeClr val="tx1"/>
                </a:solidFill>
                <a:latin typeface="+mj-lt"/>
              </a:rPr>
              <a:t>keep</a:t>
            </a:r>
            <a:r>
              <a:rPr lang="it-IT" sz="2000" dirty="0" smtClean="0">
                <a:solidFill>
                  <a:schemeClr val="tx1"/>
                </a:solidFill>
                <a:latin typeface="+mj-lt"/>
              </a:rPr>
              <a:t> out </a:t>
            </a:r>
            <a:r>
              <a:rPr lang="it-IT" sz="2000" dirty="0" err="1" smtClean="0">
                <a:solidFill>
                  <a:schemeClr val="tx1"/>
                </a:solidFill>
                <a:latin typeface="+mj-lt"/>
              </a:rPr>
              <a:t>of</a:t>
            </a:r>
            <a:r>
              <a:rPr lang="it-IT" sz="2000" dirty="0" smtClean="0">
                <a:solidFill>
                  <a:schemeClr val="tx1"/>
                </a:solidFill>
                <a:latin typeface="+mj-lt"/>
              </a:rPr>
              <a:t> the </a:t>
            </a:r>
            <a:r>
              <a:rPr lang="it-IT" sz="2000" dirty="0" err="1" smtClean="0">
                <a:solidFill>
                  <a:schemeClr val="tx1"/>
                </a:solidFill>
                <a:latin typeface="+mj-lt"/>
              </a:rPr>
              <a:t>reach</a:t>
            </a:r>
            <a:r>
              <a:rPr lang="it-IT" sz="2000" dirty="0" smtClean="0">
                <a:solidFill>
                  <a:schemeClr val="tx1"/>
                </a:solidFill>
                <a:latin typeface="+mj-lt"/>
              </a:rPr>
              <a:t> </a:t>
            </a:r>
            <a:r>
              <a:rPr lang="it-IT" sz="2000" dirty="0" err="1" smtClean="0">
                <a:solidFill>
                  <a:schemeClr val="tx1"/>
                </a:solidFill>
                <a:latin typeface="+mj-lt"/>
              </a:rPr>
              <a:t>of</a:t>
            </a:r>
            <a:r>
              <a:rPr lang="it-IT" sz="2000" dirty="0" smtClean="0">
                <a:solidFill>
                  <a:schemeClr val="tx1"/>
                </a:solidFill>
                <a:latin typeface="+mj-lt"/>
              </a:rPr>
              <a:t> </a:t>
            </a:r>
            <a:r>
              <a:rPr lang="it-IT" sz="2000" dirty="0" err="1" smtClean="0">
                <a:solidFill>
                  <a:schemeClr val="tx1"/>
                </a:solidFill>
                <a:latin typeface="+mj-lt"/>
              </a:rPr>
              <a:t>children</a:t>
            </a:r>
            <a:endParaRPr lang="it-IT" sz="2000" dirty="0" smtClean="0">
              <a:solidFill>
                <a:schemeClr val="tx1"/>
              </a:solidFill>
              <a:latin typeface="+mj-lt"/>
            </a:endParaRPr>
          </a:p>
          <a:p>
            <a:pPr marL="176213" indent="-176213">
              <a:buSzPct val="100000"/>
              <a:buFont typeface="Arial" pitchFamily="34" charset="0"/>
              <a:buChar char="•"/>
            </a:pPr>
            <a:r>
              <a:rPr lang="it-IT" sz="2000" dirty="0" smtClean="0">
                <a:solidFill>
                  <a:schemeClr val="tx1"/>
                </a:solidFill>
                <a:latin typeface="+mj-lt"/>
              </a:rPr>
              <a:t>S07: </a:t>
            </a:r>
            <a:r>
              <a:rPr lang="it-IT" sz="2000" dirty="0" err="1" smtClean="0">
                <a:solidFill>
                  <a:schemeClr val="tx1"/>
                </a:solidFill>
                <a:latin typeface="+mj-lt"/>
              </a:rPr>
              <a:t>Keep</a:t>
            </a:r>
            <a:r>
              <a:rPr lang="it-IT" sz="2000" dirty="0" smtClean="0">
                <a:solidFill>
                  <a:schemeClr val="tx1"/>
                </a:solidFill>
                <a:latin typeface="+mj-lt"/>
              </a:rPr>
              <a:t> container </a:t>
            </a:r>
            <a:r>
              <a:rPr lang="it-IT" sz="2000" dirty="0" err="1" smtClean="0">
                <a:solidFill>
                  <a:schemeClr val="tx1"/>
                </a:solidFill>
                <a:latin typeface="+mj-lt"/>
              </a:rPr>
              <a:t>tightly</a:t>
            </a:r>
            <a:r>
              <a:rPr lang="it-IT" sz="2000" dirty="0" smtClean="0">
                <a:solidFill>
                  <a:schemeClr val="tx1"/>
                </a:solidFill>
                <a:latin typeface="+mj-lt"/>
              </a:rPr>
              <a:t> </a:t>
            </a:r>
            <a:r>
              <a:rPr lang="it-IT" sz="2000" dirty="0" err="1" smtClean="0">
                <a:solidFill>
                  <a:schemeClr val="tx1"/>
                </a:solidFill>
                <a:latin typeface="+mj-lt"/>
              </a:rPr>
              <a:t>closed</a:t>
            </a:r>
            <a:endParaRPr lang="it-IT" sz="2000" dirty="0" smtClean="0">
              <a:solidFill>
                <a:schemeClr val="tx1"/>
              </a:solidFill>
              <a:latin typeface="+mj-lt"/>
            </a:endParaRPr>
          </a:p>
          <a:p>
            <a:pPr marL="176213" indent="-176213">
              <a:buSzPct val="100000"/>
              <a:buFont typeface="Arial" pitchFamily="34" charset="0"/>
              <a:buChar char="•"/>
            </a:pPr>
            <a:r>
              <a:rPr lang="it-IT" sz="2000" dirty="0" smtClean="0">
                <a:solidFill>
                  <a:schemeClr val="tx1"/>
                </a:solidFill>
                <a:latin typeface="+mj-lt"/>
              </a:rPr>
              <a:t>S16: </a:t>
            </a:r>
            <a:r>
              <a:rPr lang="it-IT" sz="2000" dirty="0" err="1" smtClean="0">
                <a:solidFill>
                  <a:schemeClr val="tx1"/>
                </a:solidFill>
                <a:latin typeface="+mj-lt"/>
              </a:rPr>
              <a:t>Keep</a:t>
            </a:r>
            <a:r>
              <a:rPr lang="it-IT" sz="2000" dirty="0" smtClean="0">
                <a:solidFill>
                  <a:schemeClr val="tx1"/>
                </a:solidFill>
                <a:latin typeface="+mj-lt"/>
              </a:rPr>
              <a:t> </a:t>
            </a:r>
            <a:r>
              <a:rPr lang="it-IT" sz="2000" dirty="0" err="1" smtClean="0">
                <a:solidFill>
                  <a:schemeClr val="tx1"/>
                </a:solidFill>
                <a:latin typeface="+mj-lt"/>
              </a:rPr>
              <a:t>away</a:t>
            </a:r>
            <a:r>
              <a:rPr lang="it-IT" sz="2000" dirty="0" smtClean="0">
                <a:solidFill>
                  <a:schemeClr val="tx1"/>
                </a:solidFill>
                <a:latin typeface="+mj-lt"/>
              </a:rPr>
              <a:t> </a:t>
            </a:r>
            <a:r>
              <a:rPr lang="it-IT" sz="2000" dirty="0" err="1" smtClean="0">
                <a:solidFill>
                  <a:schemeClr val="tx1"/>
                </a:solidFill>
                <a:latin typeface="+mj-lt"/>
              </a:rPr>
              <a:t>from</a:t>
            </a:r>
            <a:r>
              <a:rPr lang="it-IT" sz="2000" dirty="0" smtClean="0">
                <a:solidFill>
                  <a:schemeClr val="tx1"/>
                </a:solidFill>
                <a:latin typeface="+mj-lt"/>
              </a:rPr>
              <a:t> </a:t>
            </a:r>
            <a:r>
              <a:rPr lang="it-IT" sz="2000" dirty="0" err="1" smtClean="0">
                <a:solidFill>
                  <a:schemeClr val="tx1"/>
                </a:solidFill>
                <a:latin typeface="+mj-lt"/>
              </a:rPr>
              <a:t>sources</a:t>
            </a:r>
            <a:r>
              <a:rPr lang="it-IT" sz="2000" dirty="0" smtClean="0">
                <a:solidFill>
                  <a:schemeClr val="tx1"/>
                </a:solidFill>
                <a:latin typeface="+mj-lt"/>
              </a:rPr>
              <a:t> </a:t>
            </a:r>
            <a:r>
              <a:rPr lang="it-IT" sz="2000" dirty="0" err="1" smtClean="0">
                <a:solidFill>
                  <a:schemeClr val="tx1"/>
                </a:solidFill>
                <a:latin typeface="+mj-lt"/>
              </a:rPr>
              <a:t>of</a:t>
            </a:r>
            <a:r>
              <a:rPr lang="it-IT" sz="2000" dirty="0" smtClean="0">
                <a:solidFill>
                  <a:schemeClr val="tx1"/>
                </a:solidFill>
                <a:latin typeface="+mj-lt"/>
              </a:rPr>
              <a:t> </a:t>
            </a:r>
            <a:r>
              <a:rPr lang="it-IT" sz="2000" dirty="0" err="1" smtClean="0">
                <a:solidFill>
                  <a:schemeClr val="tx1"/>
                </a:solidFill>
                <a:latin typeface="+mj-lt"/>
              </a:rPr>
              <a:t>ignition</a:t>
            </a:r>
            <a:r>
              <a:rPr lang="it-IT" sz="2000" dirty="0" smtClean="0">
                <a:solidFill>
                  <a:schemeClr val="tx1"/>
                </a:solidFill>
                <a:latin typeface="+mj-lt"/>
              </a:rPr>
              <a:t> – No smoking</a:t>
            </a:r>
          </a:p>
          <a:p>
            <a:pPr marL="176213" indent="-176213">
              <a:buSzPct val="100000"/>
              <a:buFont typeface="Arial" pitchFamily="34" charset="0"/>
              <a:buChar char="•"/>
            </a:pPr>
            <a:r>
              <a:rPr lang="it-IT" sz="2000" dirty="0" smtClean="0">
                <a:solidFill>
                  <a:schemeClr val="tx1"/>
                </a:solidFill>
                <a:latin typeface="+mj-lt"/>
              </a:rPr>
              <a:t>S36, S37: Wear </a:t>
            </a:r>
            <a:r>
              <a:rPr lang="it-IT" sz="2000" dirty="0" err="1" smtClean="0">
                <a:solidFill>
                  <a:schemeClr val="tx1"/>
                </a:solidFill>
                <a:latin typeface="+mj-lt"/>
              </a:rPr>
              <a:t>suitable</a:t>
            </a:r>
            <a:r>
              <a:rPr lang="it-IT" sz="2000" dirty="0" smtClean="0">
                <a:solidFill>
                  <a:schemeClr val="tx1"/>
                </a:solidFill>
                <a:latin typeface="+mj-lt"/>
              </a:rPr>
              <a:t> </a:t>
            </a:r>
            <a:r>
              <a:rPr lang="it-IT" sz="2000" dirty="0" err="1" smtClean="0">
                <a:solidFill>
                  <a:schemeClr val="tx1"/>
                </a:solidFill>
                <a:latin typeface="+mj-lt"/>
              </a:rPr>
              <a:t>protecting</a:t>
            </a:r>
            <a:r>
              <a:rPr lang="it-IT" sz="2000" dirty="0" smtClean="0">
                <a:solidFill>
                  <a:schemeClr val="tx1"/>
                </a:solidFill>
                <a:latin typeface="+mj-lt"/>
              </a:rPr>
              <a:t> </a:t>
            </a:r>
            <a:r>
              <a:rPr lang="it-IT" sz="2000" dirty="0" err="1" smtClean="0">
                <a:solidFill>
                  <a:schemeClr val="tx1"/>
                </a:solidFill>
                <a:latin typeface="+mj-lt"/>
              </a:rPr>
              <a:t>clothing</a:t>
            </a:r>
            <a:r>
              <a:rPr lang="it-IT" sz="2000" dirty="0" smtClean="0">
                <a:solidFill>
                  <a:schemeClr val="tx1"/>
                </a:solidFill>
                <a:latin typeface="+mj-lt"/>
              </a:rPr>
              <a:t>, wear </a:t>
            </a:r>
            <a:r>
              <a:rPr lang="it-IT" sz="2000" dirty="0" err="1" smtClean="0">
                <a:solidFill>
                  <a:schemeClr val="tx1"/>
                </a:solidFill>
                <a:latin typeface="+mj-lt"/>
              </a:rPr>
              <a:t>suitable</a:t>
            </a:r>
            <a:r>
              <a:rPr lang="it-IT" sz="2000" dirty="0" smtClean="0">
                <a:solidFill>
                  <a:schemeClr val="tx1"/>
                </a:solidFill>
                <a:latin typeface="+mj-lt"/>
              </a:rPr>
              <a:t> </a:t>
            </a:r>
            <a:r>
              <a:rPr lang="it-IT" sz="2000" dirty="0" err="1" smtClean="0">
                <a:solidFill>
                  <a:schemeClr val="tx1"/>
                </a:solidFill>
                <a:latin typeface="+mj-lt"/>
              </a:rPr>
              <a:t>gloves</a:t>
            </a:r>
            <a:endParaRPr lang="it-IT" sz="2000" dirty="0" smtClean="0">
              <a:solidFill>
                <a:schemeClr val="tx1"/>
              </a:solidFill>
              <a:latin typeface="+mj-lt"/>
            </a:endParaRPr>
          </a:p>
          <a:p>
            <a:pPr marL="176213" indent="-176213">
              <a:buSzPct val="100000"/>
              <a:buFont typeface="Arial" pitchFamily="34" charset="0"/>
              <a:buChar char="•"/>
            </a:pPr>
            <a:r>
              <a:rPr lang="it-IT" sz="2000" dirty="0" smtClean="0">
                <a:solidFill>
                  <a:schemeClr val="tx1"/>
                </a:solidFill>
                <a:latin typeface="+mj-lt"/>
              </a:rPr>
              <a:t>S45: In case </a:t>
            </a:r>
            <a:r>
              <a:rPr lang="it-IT" sz="2000" dirty="0" err="1" smtClean="0">
                <a:solidFill>
                  <a:schemeClr val="tx1"/>
                </a:solidFill>
                <a:latin typeface="+mj-lt"/>
              </a:rPr>
              <a:t>of</a:t>
            </a:r>
            <a:r>
              <a:rPr lang="it-IT" sz="2000" dirty="0" smtClean="0">
                <a:solidFill>
                  <a:schemeClr val="tx1"/>
                </a:solidFill>
                <a:latin typeface="+mj-lt"/>
              </a:rPr>
              <a:t> </a:t>
            </a:r>
            <a:r>
              <a:rPr lang="it-IT" sz="2000" dirty="0" err="1" smtClean="0">
                <a:solidFill>
                  <a:schemeClr val="tx1"/>
                </a:solidFill>
                <a:latin typeface="+mj-lt"/>
              </a:rPr>
              <a:t>accident</a:t>
            </a:r>
            <a:r>
              <a:rPr lang="it-IT" sz="2000" dirty="0" smtClean="0">
                <a:solidFill>
                  <a:schemeClr val="tx1"/>
                </a:solidFill>
                <a:latin typeface="+mj-lt"/>
              </a:rPr>
              <a:t> or </a:t>
            </a:r>
            <a:r>
              <a:rPr lang="it-IT" sz="2000" dirty="0" err="1" smtClean="0">
                <a:solidFill>
                  <a:schemeClr val="tx1"/>
                </a:solidFill>
                <a:latin typeface="+mj-lt"/>
              </a:rPr>
              <a:t>if</a:t>
            </a:r>
            <a:r>
              <a:rPr lang="it-IT" sz="2000" dirty="0" smtClean="0">
                <a:solidFill>
                  <a:schemeClr val="tx1"/>
                </a:solidFill>
                <a:latin typeface="+mj-lt"/>
              </a:rPr>
              <a:t> </a:t>
            </a:r>
            <a:r>
              <a:rPr lang="it-IT" sz="2000" dirty="0" err="1" smtClean="0">
                <a:solidFill>
                  <a:schemeClr val="tx1"/>
                </a:solidFill>
                <a:latin typeface="+mj-lt"/>
              </a:rPr>
              <a:t>you</a:t>
            </a:r>
            <a:r>
              <a:rPr lang="it-IT" sz="2000" dirty="0" smtClean="0">
                <a:solidFill>
                  <a:schemeClr val="tx1"/>
                </a:solidFill>
                <a:latin typeface="+mj-lt"/>
              </a:rPr>
              <a:t> </a:t>
            </a:r>
            <a:r>
              <a:rPr lang="it-IT" sz="2000" dirty="0" err="1" smtClean="0">
                <a:solidFill>
                  <a:schemeClr val="tx1"/>
                </a:solidFill>
                <a:latin typeface="+mj-lt"/>
              </a:rPr>
              <a:t>feel</a:t>
            </a:r>
            <a:r>
              <a:rPr lang="it-IT" sz="2000" dirty="0" smtClean="0">
                <a:solidFill>
                  <a:schemeClr val="tx1"/>
                </a:solidFill>
                <a:latin typeface="+mj-lt"/>
              </a:rPr>
              <a:t> </a:t>
            </a:r>
            <a:r>
              <a:rPr lang="it-IT" sz="2000" dirty="0" err="1" smtClean="0">
                <a:solidFill>
                  <a:schemeClr val="tx1"/>
                </a:solidFill>
                <a:latin typeface="+mj-lt"/>
              </a:rPr>
              <a:t>unwell</a:t>
            </a:r>
            <a:r>
              <a:rPr lang="it-IT" sz="2000" dirty="0" smtClean="0">
                <a:solidFill>
                  <a:schemeClr val="tx1"/>
                </a:solidFill>
                <a:latin typeface="+mj-lt"/>
              </a:rPr>
              <a:t>, </a:t>
            </a:r>
            <a:r>
              <a:rPr lang="it-IT" sz="2000" dirty="0" err="1" smtClean="0">
                <a:solidFill>
                  <a:schemeClr val="tx1"/>
                </a:solidFill>
                <a:latin typeface="+mj-lt"/>
              </a:rPr>
              <a:t>seek</a:t>
            </a:r>
            <a:r>
              <a:rPr lang="it-IT" sz="2000" dirty="0" smtClean="0">
                <a:solidFill>
                  <a:schemeClr val="tx1"/>
                </a:solidFill>
                <a:latin typeface="+mj-lt"/>
              </a:rPr>
              <a:t> </a:t>
            </a:r>
            <a:r>
              <a:rPr lang="it-IT" sz="2000" dirty="0" err="1" smtClean="0">
                <a:solidFill>
                  <a:schemeClr val="tx1"/>
                </a:solidFill>
                <a:latin typeface="+mj-lt"/>
              </a:rPr>
              <a:t>medical</a:t>
            </a:r>
            <a:r>
              <a:rPr lang="it-IT" sz="2000" dirty="0" smtClean="0">
                <a:solidFill>
                  <a:schemeClr val="tx1"/>
                </a:solidFill>
                <a:latin typeface="+mj-lt"/>
              </a:rPr>
              <a:t> </a:t>
            </a:r>
            <a:r>
              <a:rPr lang="it-IT" sz="2000" dirty="0" err="1" smtClean="0">
                <a:solidFill>
                  <a:schemeClr val="tx1"/>
                </a:solidFill>
                <a:latin typeface="+mj-lt"/>
              </a:rPr>
              <a:t>advice</a:t>
            </a:r>
            <a:r>
              <a:rPr lang="it-IT" sz="2000" dirty="0" smtClean="0">
                <a:solidFill>
                  <a:schemeClr val="tx1"/>
                </a:solidFill>
                <a:latin typeface="+mj-lt"/>
              </a:rPr>
              <a:t> </a:t>
            </a:r>
            <a:r>
              <a:rPr lang="it-IT" sz="2000" dirty="0" err="1" smtClean="0">
                <a:solidFill>
                  <a:schemeClr val="tx1"/>
                </a:solidFill>
                <a:latin typeface="+mj-lt"/>
              </a:rPr>
              <a:t>immediately</a:t>
            </a:r>
            <a:r>
              <a:rPr lang="it-IT" sz="2000" dirty="0" smtClean="0">
                <a:solidFill>
                  <a:schemeClr val="tx1"/>
                </a:solidFill>
                <a:latin typeface="+mj-lt"/>
              </a:rPr>
              <a:t> (show the </a:t>
            </a:r>
            <a:r>
              <a:rPr lang="it-IT" sz="2000" dirty="0" err="1" smtClean="0">
                <a:solidFill>
                  <a:schemeClr val="tx1"/>
                </a:solidFill>
                <a:latin typeface="+mj-lt"/>
              </a:rPr>
              <a:t>label</a:t>
            </a:r>
            <a:r>
              <a:rPr lang="it-IT" sz="2000" dirty="0" smtClean="0">
                <a:solidFill>
                  <a:schemeClr val="tx1"/>
                </a:solidFill>
                <a:latin typeface="+mj-lt"/>
              </a:rPr>
              <a:t> </a:t>
            </a:r>
            <a:r>
              <a:rPr lang="it-IT" sz="2000" dirty="0" err="1" smtClean="0">
                <a:solidFill>
                  <a:schemeClr val="tx1"/>
                </a:solidFill>
                <a:latin typeface="+mj-lt"/>
              </a:rPr>
              <a:t>where</a:t>
            </a:r>
            <a:r>
              <a:rPr lang="it-IT" sz="2000" dirty="0" smtClean="0">
                <a:solidFill>
                  <a:schemeClr val="tx1"/>
                </a:solidFill>
                <a:latin typeface="+mj-lt"/>
              </a:rPr>
              <a:t> </a:t>
            </a:r>
            <a:r>
              <a:rPr lang="it-IT" sz="2000" dirty="0" err="1" smtClean="0">
                <a:solidFill>
                  <a:schemeClr val="tx1"/>
                </a:solidFill>
                <a:latin typeface="+mj-lt"/>
              </a:rPr>
              <a:t>possible</a:t>
            </a:r>
            <a:r>
              <a:rPr lang="it-IT" sz="2000" dirty="0" smtClean="0">
                <a:solidFill>
                  <a:schemeClr val="tx1"/>
                </a:solidFill>
                <a:latin typeface="+mj-lt"/>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a:xfrm>
            <a:off x="741363" y="555625"/>
            <a:ext cx="8609012" cy="1263650"/>
          </a:xfrm>
        </p:spPr>
        <p:txBody>
          <a:bodyPr/>
          <a:lstStyle/>
          <a:p>
            <a:pPr eaLnBrk="1">
              <a:lnSpc>
                <a:spcPct val="87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smtClean="0"/>
              <a:t>CLP</a:t>
            </a:r>
          </a:p>
        </p:txBody>
      </p:sp>
      <p:sp>
        <p:nvSpPr>
          <p:cNvPr id="7171" name="Text Box 2"/>
          <p:cNvSpPr txBox="1">
            <a:spLocks noChangeArrowheads="1"/>
          </p:cNvSpPr>
          <p:nvPr/>
        </p:nvSpPr>
        <p:spPr bwMode="auto">
          <a:xfrm>
            <a:off x="539718" y="3708399"/>
            <a:ext cx="9288463" cy="737767"/>
          </a:xfrm>
          <a:prstGeom prst="rect">
            <a:avLst/>
          </a:prstGeom>
          <a:noFill/>
          <a:ln w="9525">
            <a:noFill/>
            <a:round/>
            <a:headEnd/>
            <a:tailEnd/>
          </a:ln>
        </p:spPr>
        <p:txBody>
          <a:bodyPr lIns="90000" tIns="46800" rIns="90000" bIns="46800">
            <a:spAutoFit/>
          </a:bodyPr>
          <a:lstStyle/>
          <a:p>
            <a:pPr algn="ctr">
              <a:lnSpc>
                <a:spcPct val="95000"/>
              </a:lnSpc>
              <a:spcBef>
                <a:spcPts val="2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400" b="1" smtClean="0">
                <a:solidFill>
                  <a:srgbClr val="333333"/>
                </a:solidFill>
                <a:latin typeface="Arial" charset="0"/>
              </a:rPr>
              <a:t>HEALTH HAZARD</a:t>
            </a:r>
            <a:endParaRPr lang="it-IT" sz="4400" b="1" dirty="0">
              <a:solidFill>
                <a:srgbClr val="333333"/>
              </a:solidFill>
              <a:latin typeface="Arial"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
          <p:cNvSpPr>
            <a:spLocks noGrp="1" noChangeArrowheads="1"/>
          </p:cNvSpPr>
          <p:nvPr>
            <p:ph type="title"/>
          </p:nvPr>
        </p:nvSpPr>
        <p:spPr>
          <a:xfrm>
            <a:off x="741363" y="555625"/>
            <a:ext cx="8609012" cy="1263650"/>
          </a:xfrm>
        </p:spPr>
        <p:txBody>
          <a:bodyPr/>
          <a:lstStyle/>
          <a:p>
            <a:pPr eaLnBrk="1">
              <a:lnSpc>
                <a:spcPct val="87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err="1" smtClean="0"/>
              <a:t>Safety</a:t>
            </a:r>
            <a:r>
              <a:rPr lang="it-IT" dirty="0" smtClean="0"/>
              <a:t> in </a:t>
            </a:r>
            <a:r>
              <a:rPr lang="it-IT" dirty="0" err="1" smtClean="0"/>
              <a:t>teaching</a:t>
            </a:r>
            <a:r>
              <a:rPr lang="it-IT" dirty="0" smtClean="0"/>
              <a:t> and </a:t>
            </a:r>
            <a:r>
              <a:rPr lang="it-IT" dirty="0" err="1" smtClean="0"/>
              <a:t>research</a:t>
            </a:r>
            <a:r>
              <a:rPr lang="it-IT" dirty="0" smtClean="0"/>
              <a:t> </a:t>
            </a:r>
            <a:r>
              <a:rPr lang="it-IT" dirty="0" err="1" smtClean="0"/>
              <a:t>laboratories</a:t>
            </a:r>
            <a:endParaRPr lang="it-IT" dirty="0" smtClean="0"/>
          </a:p>
        </p:txBody>
      </p:sp>
      <p:sp>
        <p:nvSpPr>
          <p:cNvPr id="109571" name="Text Box 2"/>
          <p:cNvSpPr txBox="1">
            <a:spLocks noChangeArrowheads="1"/>
          </p:cNvSpPr>
          <p:nvPr/>
        </p:nvSpPr>
        <p:spPr bwMode="auto">
          <a:xfrm>
            <a:off x="539718" y="3779837"/>
            <a:ext cx="9288463" cy="1381020"/>
          </a:xfrm>
          <a:prstGeom prst="rect">
            <a:avLst/>
          </a:prstGeom>
          <a:noFill/>
          <a:ln w="9525">
            <a:noFill/>
            <a:round/>
            <a:headEnd/>
            <a:tailEnd/>
          </a:ln>
        </p:spPr>
        <p:txBody>
          <a:bodyPr lIns="90000" tIns="46800" rIns="90000" bIns="46800">
            <a:spAutoFit/>
          </a:bodyPr>
          <a:lstStyle/>
          <a:p>
            <a:pPr algn="ct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400" b="1" dirty="0" smtClean="0">
                <a:solidFill>
                  <a:srgbClr val="333333"/>
                </a:solidFill>
                <a:latin typeface="Arial" charset="0"/>
              </a:rPr>
              <a:t>TOXIC EFFECTS OF CHEMICAL AGENTS</a:t>
            </a:r>
            <a:endParaRPr lang="it-IT" sz="4400" b="1" dirty="0">
              <a:solidFill>
                <a:srgbClr val="333333"/>
              </a:solidFill>
              <a:latin typeface="Arial"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Toxicity</a:t>
            </a:r>
            <a:endParaRPr lang="it-IT" dirty="0"/>
          </a:p>
        </p:txBody>
      </p:sp>
      <p:sp>
        <p:nvSpPr>
          <p:cNvPr id="3" name="Segnaposto contenuto 2"/>
          <p:cNvSpPr>
            <a:spLocks noGrp="1"/>
          </p:cNvSpPr>
          <p:nvPr>
            <p:ph idx="1"/>
          </p:nvPr>
        </p:nvSpPr>
        <p:spPr/>
        <p:txBody>
          <a:bodyPr/>
          <a:lstStyle/>
          <a:p>
            <a:r>
              <a:rPr lang="it-IT" dirty="0" err="1" smtClean="0"/>
              <a:t>Toxicity</a:t>
            </a:r>
            <a:r>
              <a:rPr lang="it-IT" dirty="0" smtClean="0"/>
              <a:t> </a:t>
            </a:r>
            <a:r>
              <a:rPr lang="it-IT" dirty="0" err="1" smtClean="0"/>
              <a:t>is</a:t>
            </a:r>
            <a:r>
              <a:rPr lang="it-IT" dirty="0" smtClean="0"/>
              <a:t> the </a:t>
            </a:r>
            <a:r>
              <a:rPr lang="it-IT" dirty="0" err="1" smtClean="0"/>
              <a:t>degree</a:t>
            </a:r>
            <a:r>
              <a:rPr lang="it-IT" dirty="0" smtClean="0"/>
              <a:t> </a:t>
            </a:r>
            <a:r>
              <a:rPr lang="it-IT" dirty="0" err="1" smtClean="0"/>
              <a:t>to</a:t>
            </a:r>
            <a:r>
              <a:rPr lang="it-IT" dirty="0" smtClean="0"/>
              <a:t> </a:t>
            </a:r>
            <a:r>
              <a:rPr lang="it-IT" dirty="0" err="1" smtClean="0"/>
              <a:t>which</a:t>
            </a:r>
            <a:r>
              <a:rPr lang="it-IT" dirty="0" smtClean="0"/>
              <a:t> a </a:t>
            </a:r>
            <a:r>
              <a:rPr lang="it-IT" dirty="0" err="1" smtClean="0"/>
              <a:t>chemical</a:t>
            </a:r>
            <a:r>
              <a:rPr lang="it-IT" dirty="0" smtClean="0"/>
              <a:t> </a:t>
            </a:r>
            <a:r>
              <a:rPr lang="it-IT" dirty="0" err="1" smtClean="0"/>
              <a:t>agent</a:t>
            </a:r>
            <a:r>
              <a:rPr lang="it-IT" dirty="0" smtClean="0"/>
              <a:t> can </a:t>
            </a:r>
            <a:r>
              <a:rPr lang="it-IT" dirty="0" err="1" smtClean="0"/>
              <a:t>damage</a:t>
            </a:r>
            <a:r>
              <a:rPr lang="it-IT" dirty="0" smtClean="0"/>
              <a:t> </a:t>
            </a:r>
            <a:r>
              <a:rPr lang="it-IT" dirty="0" err="1" smtClean="0"/>
              <a:t>an</a:t>
            </a:r>
            <a:r>
              <a:rPr lang="it-IT" dirty="0" smtClean="0"/>
              <a:t> </a:t>
            </a:r>
            <a:r>
              <a:rPr lang="it-IT" dirty="0" err="1" smtClean="0"/>
              <a:t>organism</a:t>
            </a:r>
            <a:r>
              <a:rPr lang="it-IT" dirty="0" smtClean="0"/>
              <a:t>.</a:t>
            </a:r>
            <a:r>
              <a:rPr lang="en-US" dirty="0" smtClean="0"/>
              <a:t> Toxicity can refer to the systemic effect on a whole organism, as well as the effect on a substructure of the organism, or an organ.</a:t>
            </a:r>
            <a:endParaRPr lang="it-IT" dirty="0" smtClean="0"/>
          </a:p>
          <a:p>
            <a:r>
              <a:rPr lang="it-IT" dirty="0" err="1" smtClean="0"/>
              <a:t>S</a:t>
            </a:r>
            <a:r>
              <a:rPr lang="it-IT" i="1" dirty="0" err="1" smtClean="0"/>
              <a:t>ystemic</a:t>
            </a:r>
            <a:r>
              <a:rPr lang="it-IT" dirty="0" smtClean="0"/>
              <a:t> </a:t>
            </a:r>
            <a:r>
              <a:rPr lang="it-IT" dirty="0" err="1" smtClean="0"/>
              <a:t>means</a:t>
            </a:r>
            <a:r>
              <a:rPr lang="it-IT" dirty="0" smtClean="0"/>
              <a:t> </a:t>
            </a:r>
            <a:r>
              <a:rPr lang="it-IT" dirty="0" err="1" smtClean="0"/>
              <a:t>that</a:t>
            </a:r>
            <a:r>
              <a:rPr lang="it-IT" dirty="0" smtClean="0"/>
              <a:t> the</a:t>
            </a:r>
            <a:r>
              <a:rPr lang="en-US" dirty="0" smtClean="0"/>
              <a:t> adverse effect of some substance involve the body as a whole, rather than one part</a:t>
            </a:r>
            <a:r>
              <a:rPr lang="it-IT" dirty="0" smtClean="0"/>
              <a:t>. </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Acute and </a:t>
            </a:r>
            <a:r>
              <a:rPr lang="it-IT" dirty="0" err="1" smtClean="0"/>
              <a:t>chronic</a:t>
            </a:r>
            <a:r>
              <a:rPr lang="it-IT" dirty="0" smtClean="0"/>
              <a:t> </a:t>
            </a:r>
            <a:r>
              <a:rPr lang="it-IT" dirty="0" err="1" smtClean="0"/>
              <a:t>toxicity</a:t>
            </a:r>
            <a:endParaRPr lang="it-IT" dirty="0"/>
          </a:p>
        </p:txBody>
      </p:sp>
      <p:sp>
        <p:nvSpPr>
          <p:cNvPr id="3" name="Segnaposto contenuto 2"/>
          <p:cNvSpPr>
            <a:spLocks noGrp="1"/>
          </p:cNvSpPr>
          <p:nvPr>
            <p:ph idx="1"/>
          </p:nvPr>
        </p:nvSpPr>
        <p:spPr>
          <a:xfrm>
            <a:off x="741362" y="2101849"/>
            <a:ext cx="8979469" cy="5134371"/>
          </a:xfrm>
        </p:spPr>
        <p:txBody>
          <a:bodyPr>
            <a:normAutofit fontScale="62500" lnSpcReduction="20000"/>
          </a:bodyPr>
          <a:lstStyle/>
          <a:p>
            <a:pPr>
              <a:lnSpc>
                <a:spcPct val="120000"/>
              </a:lnSpc>
            </a:pPr>
            <a:r>
              <a:rPr lang="it-IT" sz="3800" b="1" dirty="0" smtClean="0"/>
              <a:t>Acute </a:t>
            </a:r>
            <a:r>
              <a:rPr lang="it-IT" sz="3800" b="1" dirty="0" err="1" smtClean="0"/>
              <a:t>toxicity</a:t>
            </a:r>
            <a:r>
              <a:rPr lang="it-IT" sz="3800" dirty="0" smtClean="0"/>
              <a:t> </a:t>
            </a:r>
            <a:r>
              <a:rPr lang="it-IT" sz="3800" dirty="0" err="1" smtClean="0"/>
              <a:t>means</a:t>
            </a:r>
            <a:r>
              <a:rPr lang="it-IT" sz="3800" dirty="0" smtClean="0"/>
              <a:t> </a:t>
            </a:r>
            <a:r>
              <a:rPr lang="it-IT" sz="3800" dirty="0" err="1" smtClean="0"/>
              <a:t>those</a:t>
            </a:r>
            <a:r>
              <a:rPr lang="it-IT" sz="3800" dirty="0" smtClean="0"/>
              <a:t> </a:t>
            </a:r>
            <a:r>
              <a:rPr lang="it-IT" sz="3800" dirty="0" err="1" smtClean="0"/>
              <a:t>adverse</a:t>
            </a:r>
            <a:r>
              <a:rPr lang="it-IT" sz="3800" dirty="0" smtClean="0"/>
              <a:t> </a:t>
            </a:r>
            <a:r>
              <a:rPr lang="it-IT" sz="3800" dirty="0" err="1" smtClean="0"/>
              <a:t>effects</a:t>
            </a:r>
            <a:r>
              <a:rPr lang="it-IT" sz="3800" dirty="0" smtClean="0"/>
              <a:t> </a:t>
            </a:r>
            <a:r>
              <a:rPr lang="it-IT" sz="3800" dirty="0" err="1" smtClean="0"/>
              <a:t>occurring</a:t>
            </a:r>
            <a:r>
              <a:rPr lang="it-IT" sz="3800" dirty="0" smtClean="0"/>
              <a:t> </a:t>
            </a:r>
            <a:r>
              <a:rPr lang="it-IT" sz="3800" dirty="0" err="1" smtClean="0"/>
              <a:t>following</a:t>
            </a:r>
            <a:r>
              <a:rPr lang="it-IT" sz="3800" dirty="0" smtClean="0"/>
              <a:t> </a:t>
            </a:r>
            <a:r>
              <a:rPr lang="it-IT" sz="3800" dirty="0" err="1" smtClean="0"/>
              <a:t>oral</a:t>
            </a:r>
            <a:r>
              <a:rPr lang="it-IT" sz="3800" dirty="0" smtClean="0"/>
              <a:t> </a:t>
            </a:r>
            <a:r>
              <a:rPr lang="it-IT" sz="3800" dirty="0" err="1" smtClean="0"/>
              <a:t>ror</a:t>
            </a:r>
            <a:r>
              <a:rPr lang="it-IT" sz="3800" dirty="0" smtClean="0"/>
              <a:t> </a:t>
            </a:r>
            <a:r>
              <a:rPr lang="it-IT" sz="3800" dirty="0" err="1" smtClean="0"/>
              <a:t>dermal</a:t>
            </a:r>
            <a:r>
              <a:rPr lang="it-IT" sz="3800" dirty="0" smtClean="0"/>
              <a:t> </a:t>
            </a:r>
            <a:r>
              <a:rPr lang="it-IT" sz="3800" dirty="0" err="1" smtClean="0"/>
              <a:t>administration</a:t>
            </a:r>
            <a:r>
              <a:rPr lang="it-IT" sz="3800" dirty="0" smtClean="0"/>
              <a:t> </a:t>
            </a:r>
            <a:r>
              <a:rPr lang="it-IT" sz="3800" dirty="0" err="1" smtClean="0"/>
              <a:t>of</a:t>
            </a:r>
            <a:r>
              <a:rPr lang="it-IT" sz="3800" dirty="0" smtClean="0"/>
              <a:t> a single dose </a:t>
            </a:r>
            <a:r>
              <a:rPr lang="it-IT" sz="3800" dirty="0" err="1" smtClean="0"/>
              <a:t>of</a:t>
            </a:r>
            <a:r>
              <a:rPr lang="it-IT" sz="3800" dirty="0" smtClean="0"/>
              <a:t> a </a:t>
            </a:r>
            <a:r>
              <a:rPr lang="it-IT" sz="3800" dirty="0" err="1" smtClean="0"/>
              <a:t>substance</a:t>
            </a:r>
            <a:r>
              <a:rPr lang="it-IT" sz="3800" dirty="0" smtClean="0"/>
              <a:t>, or a </a:t>
            </a:r>
            <a:r>
              <a:rPr lang="it-IT" sz="3800" dirty="0" err="1" smtClean="0"/>
              <a:t>mixture</a:t>
            </a:r>
            <a:r>
              <a:rPr lang="it-IT" sz="3800" dirty="0" smtClean="0"/>
              <a:t>, or multiple </a:t>
            </a:r>
            <a:r>
              <a:rPr lang="it-IT" sz="3800" dirty="0" err="1" smtClean="0"/>
              <a:t>doses</a:t>
            </a:r>
            <a:r>
              <a:rPr lang="it-IT" sz="3800" dirty="0" smtClean="0"/>
              <a:t> </a:t>
            </a:r>
            <a:r>
              <a:rPr lang="it-IT" sz="3800" dirty="0" err="1" smtClean="0"/>
              <a:t>given</a:t>
            </a:r>
            <a:r>
              <a:rPr lang="it-IT" sz="3800" dirty="0" smtClean="0"/>
              <a:t> </a:t>
            </a:r>
            <a:r>
              <a:rPr lang="it-IT" sz="3800" dirty="0" err="1" smtClean="0"/>
              <a:t>within</a:t>
            </a:r>
            <a:r>
              <a:rPr lang="it-IT" sz="3800" dirty="0" smtClean="0"/>
              <a:t> 24 </a:t>
            </a:r>
            <a:r>
              <a:rPr lang="it-IT" sz="3800" dirty="0" err="1" smtClean="0"/>
              <a:t>hours</a:t>
            </a:r>
            <a:r>
              <a:rPr lang="it-IT" sz="3800" dirty="0" smtClean="0"/>
              <a:t>, or </a:t>
            </a:r>
            <a:r>
              <a:rPr lang="it-IT" sz="3800" dirty="0" err="1" smtClean="0"/>
              <a:t>an</a:t>
            </a:r>
            <a:r>
              <a:rPr lang="it-IT" sz="3800" dirty="0" smtClean="0"/>
              <a:t> </a:t>
            </a:r>
            <a:r>
              <a:rPr lang="it-IT" sz="3800" dirty="0" err="1" smtClean="0"/>
              <a:t>inhalatin</a:t>
            </a:r>
            <a:r>
              <a:rPr lang="it-IT" sz="3800" dirty="0" smtClean="0"/>
              <a:t> </a:t>
            </a:r>
            <a:r>
              <a:rPr lang="it-IT" sz="3800" dirty="0" err="1" smtClean="0"/>
              <a:t>exposure</a:t>
            </a:r>
            <a:r>
              <a:rPr lang="it-IT" sz="3800" dirty="0" smtClean="0"/>
              <a:t> </a:t>
            </a:r>
            <a:r>
              <a:rPr lang="it-IT" sz="3800" dirty="0" err="1" smtClean="0"/>
              <a:t>of</a:t>
            </a:r>
            <a:r>
              <a:rPr lang="it-IT" sz="3800" dirty="0" smtClean="0"/>
              <a:t> 4 </a:t>
            </a:r>
            <a:r>
              <a:rPr lang="it-IT" sz="3800" dirty="0" err="1" smtClean="0"/>
              <a:t>hours</a:t>
            </a:r>
            <a:endParaRPr lang="it-IT" sz="3800" dirty="0" smtClean="0"/>
          </a:p>
          <a:p>
            <a:pPr>
              <a:lnSpc>
                <a:spcPct val="120000"/>
              </a:lnSpc>
            </a:pPr>
            <a:r>
              <a:rPr lang="it-IT" sz="3800" b="1" dirty="0" err="1" smtClean="0"/>
              <a:t>Chronic</a:t>
            </a:r>
            <a:r>
              <a:rPr lang="it-IT" sz="3800" b="1" dirty="0" smtClean="0"/>
              <a:t> </a:t>
            </a:r>
            <a:r>
              <a:rPr lang="it-IT" sz="3800" b="1" dirty="0" err="1" smtClean="0"/>
              <a:t>toxicity</a:t>
            </a:r>
            <a:r>
              <a:rPr lang="it-IT" sz="3800" b="1" dirty="0" smtClean="0"/>
              <a:t> </a:t>
            </a:r>
            <a:r>
              <a:rPr lang="it-IT" sz="3800" dirty="0" err="1" smtClean="0"/>
              <a:t>is</a:t>
            </a:r>
            <a:r>
              <a:rPr lang="it-IT" sz="3800" dirty="0" smtClean="0"/>
              <a:t> the </a:t>
            </a:r>
            <a:r>
              <a:rPr lang="it-IT" sz="3800" dirty="0" err="1" smtClean="0"/>
              <a:t>development</a:t>
            </a:r>
            <a:r>
              <a:rPr lang="it-IT" sz="3800" dirty="0" smtClean="0"/>
              <a:t> </a:t>
            </a:r>
            <a:r>
              <a:rPr lang="it-IT" sz="3800" dirty="0" err="1" smtClean="0"/>
              <a:t>of</a:t>
            </a:r>
            <a:r>
              <a:rPr lang="it-IT" sz="3800" dirty="0" smtClean="0"/>
              <a:t> </a:t>
            </a:r>
            <a:r>
              <a:rPr lang="it-IT" sz="3800" dirty="0" err="1" smtClean="0"/>
              <a:t>adverse</a:t>
            </a:r>
            <a:r>
              <a:rPr lang="it-IT" sz="3800" dirty="0" smtClean="0"/>
              <a:t> </a:t>
            </a:r>
            <a:r>
              <a:rPr lang="it-IT" sz="3800" dirty="0" err="1" smtClean="0"/>
              <a:t>effects</a:t>
            </a:r>
            <a:r>
              <a:rPr lang="it-IT" sz="3800" dirty="0" smtClean="0"/>
              <a:t> </a:t>
            </a:r>
            <a:r>
              <a:rPr lang="it-IT" sz="3800" dirty="0" err="1" smtClean="0"/>
              <a:t>as</a:t>
            </a:r>
            <a:r>
              <a:rPr lang="it-IT" sz="3800" dirty="0" smtClean="0"/>
              <a:t> the </a:t>
            </a:r>
            <a:r>
              <a:rPr lang="it-IT" sz="3800" dirty="0" err="1" smtClean="0"/>
              <a:t>result</a:t>
            </a:r>
            <a:r>
              <a:rPr lang="it-IT" sz="3800" dirty="0" smtClean="0"/>
              <a:t> </a:t>
            </a:r>
            <a:r>
              <a:rPr lang="it-IT" sz="3800" dirty="0" err="1" smtClean="0"/>
              <a:t>of</a:t>
            </a:r>
            <a:r>
              <a:rPr lang="it-IT" sz="3800" dirty="0" smtClean="0"/>
              <a:t> long </a:t>
            </a:r>
            <a:r>
              <a:rPr lang="it-IT" sz="3800" dirty="0" err="1" smtClean="0"/>
              <a:t>term</a:t>
            </a:r>
            <a:r>
              <a:rPr lang="it-IT" sz="3800" dirty="0" smtClean="0"/>
              <a:t> </a:t>
            </a:r>
            <a:r>
              <a:rPr lang="it-IT" sz="3800" dirty="0" err="1" smtClean="0"/>
              <a:t>exposure</a:t>
            </a:r>
            <a:r>
              <a:rPr lang="it-IT" sz="3800" dirty="0" smtClean="0"/>
              <a:t> </a:t>
            </a:r>
            <a:r>
              <a:rPr lang="it-IT" sz="3800" dirty="0" err="1" smtClean="0"/>
              <a:t>to</a:t>
            </a:r>
            <a:r>
              <a:rPr lang="it-IT" sz="3800" dirty="0" smtClean="0"/>
              <a:t> a </a:t>
            </a:r>
            <a:r>
              <a:rPr lang="it-IT" sz="3800" dirty="0" err="1" smtClean="0"/>
              <a:t>toxicant</a:t>
            </a:r>
            <a:r>
              <a:rPr lang="it-IT" sz="3800" dirty="0" smtClean="0"/>
              <a:t> or </a:t>
            </a:r>
            <a:r>
              <a:rPr lang="it-IT" sz="3800" dirty="0" err="1" smtClean="0"/>
              <a:t>other</a:t>
            </a:r>
            <a:r>
              <a:rPr lang="it-IT" sz="3800" dirty="0" smtClean="0"/>
              <a:t> </a:t>
            </a:r>
            <a:r>
              <a:rPr lang="it-IT" sz="3800" dirty="0" err="1" smtClean="0"/>
              <a:t>stressor</a:t>
            </a:r>
            <a:r>
              <a:rPr lang="it-IT" sz="3800" dirty="0" smtClean="0"/>
              <a:t>. </a:t>
            </a:r>
            <a:r>
              <a:rPr lang="it-IT" sz="3800" dirty="0" err="1" smtClean="0"/>
              <a:t>It</a:t>
            </a:r>
            <a:r>
              <a:rPr lang="it-IT" sz="3800" dirty="0" smtClean="0"/>
              <a:t> can </a:t>
            </a:r>
            <a:r>
              <a:rPr lang="it-IT" sz="3800" dirty="0" err="1" smtClean="0"/>
              <a:t>manifest</a:t>
            </a:r>
            <a:r>
              <a:rPr lang="it-IT" sz="3800" dirty="0" smtClean="0"/>
              <a:t> </a:t>
            </a:r>
            <a:r>
              <a:rPr lang="it-IT" sz="3800" dirty="0" err="1" smtClean="0"/>
              <a:t>as</a:t>
            </a:r>
            <a:r>
              <a:rPr lang="it-IT" sz="3800" dirty="0" smtClean="0"/>
              <a:t> </a:t>
            </a:r>
            <a:r>
              <a:rPr lang="it-IT" sz="3800" dirty="0" err="1" smtClean="0"/>
              <a:t>direct</a:t>
            </a:r>
            <a:r>
              <a:rPr lang="it-IT" sz="3800" dirty="0" smtClean="0"/>
              <a:t> </a:t>
            </a:r>
            <a:r>
              <a:rPr lang="it-IT" sz="3800" dirty="0" err="1" smtClean="0"/>
              <a:t>lethality</a:t>
            </a:r>
            <a:r>
              <a:rPr lang="it-IT" sz="3800" dirty="0" smtClean="0"/>
              <a:t> </a:t>
            </a:r>
            <a:r>
              <a:rPr lang="it-IT" sz="3800" dirty="0" err="1" smtClean="0"/>
              <a:t>but</a:t>
            </a:r>
            <a:r>
              <a:rPr lang="it-IT" sz="3800" dirty="0" smtClean="0"/>
              <a:t> more </a:t>
            </a:r>
            <a:r>
              <a:rPr lang="it-IT" sz="3800" dirty="0" err="1" smtClean="0"/>
              <a:t>commonly</a:t>
            </a:r>
            <a:r>
              <a:rPr lang="it-IT" sz="3800" dirty="0" smtClean="0"/>
              <a:t> </a:t>
            </a:r>
            <a:r>
              <a:rPr lang="it-IT" sz="3800" dirty="0" err="1" smtClean="0"/>
              <a:t>refers</a:t>
            </a:r>
            <a:r>
              <a:rPr lang="it-IT" sz="3800" dirty="0" smtClean="0"/>
              <a:t> </a:t>
            </a:r>
            <a:r>
              <a:rPr lang="it-IT" sz="3800" dirty="0" err="1" smtClean="0"/>
              <a:t>to</a:t>
            </a:r>
            <a:r>
              <a:rPr lang="it-IT" sz="3800" dirty="0" smtClean="0"/>
              <a:t> </a:t>
            </a:r>
            <a:r>
              <a:rPr lang="it-IT" sz="3800" dirty="0" err="1" smtClean="0"/>
              <a:t>sublethal</a:t>
            </a:r>
            <a:r>
              <a:rPr lang="it-IT" sz="3800" dirty="0" smtClean="0"/>
              <a:t> </a:t>
            </a:r>
            <a:r>
              <a:rPr lang="it-IT" sz="3800" dirty="0" err="1" smtClean="0"/>
              <a:t>endpoits</a:t>
            </a:r>
            <a:r>
              <a:rPr lang="it-IT" sz="3800" dirty="0" smtClean="0"/>
              <a:t>.</a:t>
            </a:r>
          </a:p>
          <a:p>
            <a:pPr>
              <a:lnSpc>
                <a:spcPct val="120000"/>
              </a:lnSpc>
            </a:pPr>
            <a:r>
              <a:rPr lang="it-IT" sz="3800" dirty="0" smtClean="0"/>
              <a:t>A </a:t>
            </a:r>
            <a:r>
              <a:rPr lang="it-IT" sz="3800" dirty="0" err="1" smtClean="0"/>
              <a:t>chemical</a:t>
            </a:r>
            <a:r>
              <a:rPr lang="it-IT" sz="3800" dirty="0" smtClean="0"/>
              <a:t> </a:t>
            </a:r>
            <a:r>
              <a:rPr lang="it-IT" sz="3800" dirty="0" err="1" smtClean="0"/>
              <a:t>agent</a:t>
            </a:r>
            <a:r>
              <a:rPr lang="it-IT" sz="3800" dirty="0" smtClean="0"/>
              <a:t> </a:t>
            </a:r>
            <a:r>
              <a:rPr lang="it-IT" sz="3800" dirty="0" err="1" smtClean="0"/>
              <a:t>with</a:t>
            </a:r>
            <a:r>
              <a:rPr lang="it-IT" sz="3800" dirty="0" smtClean="0"/>
              <a:t> </a:t>
            </a:r>
            <a:r>
              <a:rPr lang="it-IT" sz="3800" dirty="0" err="1" smtClean="0"/>
              <a:t>chronic</a:t>
            </a:r>
            <a:r>
              <a:rPr lang="it-IT" sz="3800" dirty="0" smtClean="0"/>
              <a:t> </a:t>
            </a:r>
            <a:r>
              <a:rPr lang="it-IT" sz="3800" dirty="0" err="1" smtClean="0"/>
              <a:t>toxicity</a:t>
            </a:r>
            <a:r>
              <a:rPr lang="it-IT" sz="3800" dirty="0" smtClean="0"/>
              <a:t> can </a:t>
            </a:r>
            <a:r>
              <a:rPr lang="it-IT" sz="3800" dirty="0" err="1" smtClean="0"/>
              <a:t>be</a:t>
            </a:r>
            <a:r>
              <a:rPr lang="it-IT" sz="3800" dirty="0" smtClean="0"/>
              <a:t> a </a:t>
            </a:r>
            <a:r>
              <a:rPr lang="it-IT" sz="3800" dirty="0" err="1" smtClean="0"/>
              <a:t>susbatnce</a:t>
            </a:r>
            <a:r>
              <a:rPr lang="it-IT" sz="3800" dirty="0" smtClean="0"/>
              <a:t>, or </a:t>
            </a:r>
            <a:r>
              <a:rPr lang="it-IT" sz="3800" dirty="0" err="1" smtClean="0"/>
              <a:t>mixture</a:t>
            </a:r>
            <a:r>
              <a:rPr lang="it-IT" sz="3800" dirty="0" smtClean="0"/>
              <a:t>, </a:t>
            </a:r>
            <a:r>
              <a:rPr lang="it-IT" sz="3800" dirty="0" err="1" smtClean="0"/>
              <a:t>that</a:t>
            </a:r>
            <a:r>
              <a:rPr lang="it-IT" sz="3800" dirty="0" smtClean="0"/>
              <a:t> </a:t>
            </a:r>
            <a:r>
              <a:rPr lang="it-IT" sz="3800" dirty="0" err="1" smtClean="0"/>
              <a:t>accumulates</a:t>
            </a:r>
            <a:r>
              <a:rPr lang="it-IT" sz="3800" dirty="0" smtClean="0"/>
              <a:t> in some </a:t>
            </a:r>
            <a:r>
              <a:rPr lang="it-IT" sz="3800" dirty="0" err="1" smtClean="0"/>
              <a:t>biological</a:t>
            </a:r>
            <a:r>
              <a:rPr lang="it-IT" sz="3800" dirty="0" smtClean="0"/>
              <a:t> </a:t>
            </a:r>
            <a:r>
              <a:rPr lang="it-IT" sz="3800" dirty="0" err="1" smtClean="0"/>
              <a:t>tissues</a:t>
            </a:r>
            <a:r>
              <a:rPr lang="it-IT" sz="3800" dirty="0" smtClean="0"/>
              <a:t> up </a:t>
            </a:r>
            <a:r>
              <a:rPr lang="it-IT" sz="3800" dirty="0" err="1" smtClean="0"/>
              <a:t>to</a:t>
            </a:r>
            <a:r>
              <a:rPr lang="it-IT" sz="3800" dirty="0" smtClean="0"/>
              <a:t> a </a:t>
            </a:r>
            <a:r>
              <a:rPr lang="it-IT" sz="3800" dirty="0" err="1" smtClean="0"/>
              <a:t>certain</a:t>
            </a:r>
            <a:r>
              <a:rPr lang="it-IT" sz="3800" dirty="0" smtClean="0"/>
              <a:t> </a:t>
            </a:r>
            <a:r>
              <a:rPr lang="it-IT" sz="3800" dirty="0" err="1" smtClean="0"/>
              <a:t>point</a:t>
            </a:r>
            <a:r>
              <a:rPr lang="it-IT" sz="3800" dirty="0" smtClean="0"/>
              <a:t> in </a:t>
            </a:r>
            <a:r>
              <a:rPr lang="it-IT" sz="3800" dirty="0" err="1" smtClean="0"/>
              <a:t>which</a:t>
            </a:r>
            <a:r>
              <a:rPr lang="it-IT" sz="3800" dirty="0" smtClean="0"/>
              <a:t> </a:t>
            </a:r>
            <a:r>
              <a:rPr lang="it-IT" sz="3800" dirty="0" err="1" smtClean="0"/>
              <a:t>there</a:t>
            </a:r>
            <a:r>
              <a:rPr lang="it-IT" sz="3800" dirty="0" smtClean="0"/>
              <a:t> </a:t>
            </a:r>
            <a:r>
              <a:rPr lang="it-IT" sz="3800" dirty="0" err="1" smtClean="0"/>
              <a:t>is</a:t>
            </a:r>
            <a:r>
              <a:rPr lang="it-IT" sz="3800" dirty="0" smtClean="0"/>
              <a:t> the </a:t>
            </a:r>
            <a:r>
              <a:rPr lang="it-IT" sz="3800" dirty="0" err="1" smtClean="0"/>
              <a:t>manifetsation</a:t>
            </a:r>
            <a:r>
              <a:rPr lang="it-IT" sz="3800" dirty="0" smtClean="0"/>
              <a:t> </a:t>
            </a:r>
            <a:r>
              <a:rPr lang="it-IT" sz="3800" dirty="0" err="1" smtClean="0"/>
              <a:t>of</a:t>
            </a:r>
            <a:r>
              <a:rPr lang="it-IT" sz="3800" dirty="0" smtClean="0"/>
              <a:t> the </a:t>
            </a:r>
            <a:r>
              <a:rPr lang="it-IT" sz="3800" dirty="0" err="1" smtClean="0"/>
              <a:t>adverse</a:t>
            </a:r>
            <a:r>
              <a:rPr lang="it-IT" sz="3800" dirty="0" smtClean="0"/>
              <a:t> </a:t>
            </a:r>
            <a:r>
              <a:rPr lang="it-IT" sz="3800" dirty="0" err="1" smtClean="0"/>
              <a:t>effects</a:t>
            </a:r>
            <a:endParaRPr lang="it-IT" sz="3800" dirty="0" smtClean="0"/>
          </a:p>
          <a:p>
            <a:endParaRPr lang="it-IT"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Acute and </a:t>
            </a:r>
            <a:r>
              <a:rPr lang="it-IT" dirty="0" err="1" smtClean="0"/>
              <a:t>chronic</a:t>
            </a:r>
            <a:r>
              <a:rPr lang="it-IT" dirty="0" smtClean="0"/>
              <a:t> </a:t>
            </a:r>
            <a:r>
              <a:rPr lang="it-IT" dirty="0" err="1" smtClean="0"/>
              <a:t>toxicant</a:t>
            </a:r>
            <a:endParaRPr lang="it-IT" dirty="0"/>
          </a:p>
        </p:txBody>
      </p:sp>
      <p:graphicFrame>
        <p:nvGraphicFramePr>
          <p:cNvPr id="4" name="Segnaposto contenuto 3"/>
          <p:cNvGraphicFramePr>
            <a:graphicFrameLocks noGrp="1"/>
          </p:cNvGraphicFramePr>
          <p:nvPr>
            <p:ph idx="1"/>
          </p:nvPr>
        </p:nvGraphicFramePr>
        <p:xfrm>
          <a:off x="741363" y="1907629"/>
          <a:ext cx="9051477" cy="5227320"/>
        </p:xfrm>
        <a:graphic>
          <a:graphicData uri="http://schemas.openxmlformats.org/drawingml/2006/table">
            <a:tbl>
              <a:tblPr firstRow="1" bandRow="1">
                <a:tableStyleId>{5C22544A-7EE6-4342-B048-85BDC9FD1C3A}</a:tableStyleId>
              </a:tblPr>
              <a:tblGrid>
                <a:gridCol w="2642765"/>
                <a:gridCol w="3391553"/>
                <a:gridCol w="3017159"/>
              </a:tblGrid>
              <a:tr h="370840">
                <a:tc>
                  <a:txBody>
                    <a:bodyPr/>
                    <a:lstStyle/>
                    <a:p>
                      <a:pPr algn="ctr"/>
                      <a:r>
                        <a:rPr lang="it-IT" dirty="0" err="1" smtClean="0">
                          <a:solidFill>
                            <a:sysClr val="windowText" lastClr="000000"/>
                          </a:solidFill>
                        </a:rPr>
                        <a:t>Toxicant</a:t>
                      </a:r>
                      <a:r>
                        <a:rPr lang="it-IT" dirty="0" smtClean="0">
                          <a:solidFill>
                            <a:sysClr val="windowText" lastClr="000000"/>
                          </a:solidFill>
                        </a:rPr>
                        <a:t> </a:t>
                      </a:r>
                      <a:r>
                        <a:rPr lang="it-IT" dirty="0" err="1" smtClean="0">
                          <a:solidFill>
                            <a:sysClr val="windowText" lastClr="000000"/>
                          </a:solidFill>
                        </a:rPr>
                        <a:t>class</a:t>
                      </a:r>
                      <a:endParaRPr lang="it-IT"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it-IT" dirty="0" smtClean="0">
                          <a:solidFill>
                            <a:sysClr val="windowText" lastClr="000000"/>
                          </a:solidFill>
                        </a:rPr>
                        <a:t>Acute </a:t>
                      </a:r>
                      <a:r>
                        <a:rPr lang="it-IT" dirty="0" err="1" smtClean="0">
                          <a:solidFill>
                            <a:sysClr val="windowText" lastClr="000000"/>
                          </a:solidFill>
                        </a:rPr>
                        <a:t>toxicant</a:t>
                      </a:r>
                      <a:endParaRPr lang="it-IT"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it-IT" dirty="0" err="1" smtClean="0">
                          <a:solidFill>
                            <a:sysClr val="windowText" lastClr="000000"/>
                          </a:solidFill>
                        </a:rPr>
                        <a:t>Chronic</a:t>
                      </a:r>
                      <a:r>
                        <a:rPr lang="it-IT" dirty="0" smtClean="0">
                          <a:solidFill>
                            <a:sysClr val="windowText" lastClr="000000"/>
                          </a:solidFill>
                        </a:rPr>
                        <a:t> </a:t>
                      </a:r>
                      <a:r>
                        <a:rPr lang="it-IT" dirty="0" err="1" smtClean="0">
                          <a:solidFill>
                            <a:sysClr val="windowText" lastClr="000000"/>
                          </a:solidFill>
                        </a:rPr>
                        <a:t>toxicant</a:t>
                      </a:r>
                      <a:endParaRPr lang="it-IT"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370840">
                <a:tc>
                  <a:txBody>
                    <a:bodyPr/>
                    <a:lstStyle/>
                    <a:p>
                      <a:r>
                        <a:rPr lang="it-IT" dirty="0" err="1" smtClean="0">
                          <a:solidFill>
                            <a:sysClr val="windowText" lastClr="000000"/>
                          </a:solidFill>
                        </a:rPr>
                        <a:t>Irritants</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it-IT" dirty="0" smtClean="0">
                          <a:solidFill>
                            <a:sysClr val="windowText" lastClr="000000"/>
                          </a:solidFill>
                        </a:rPr>
                        <a:t>Al</a:t>
                      </a:r>
                      <a:r>
                        <a:rPr lang="it-IT" baseline="-25000" dirty="0" smtClean="0">
                          <a:solidFill>
                            <a:sysClr val="windowText" lastClr="000000"/>
                          </a:solidFill>
                        </a:rPr>
                        <a:t>2</a:t>
                      </a:r>
                      <a:r>
                        <a:rPr lang="it-IT" dirty="0" smtClean="0">
                          <a:solidFill>
                            <a:sysClr val="windowText" lastClr="000000"/>
                          </a:solidFill>
                        </a:rPr>
                        <a:t>O</a:t>
                      </a:r>
                      <a:r>
                        <a:rPr lang="it-IT" baseline="-25000" dirty="0" smtClean="0">
                          <a:solidFill>
                            <a:sysClr val="windowText" lastClr="000000"/>
                          </a:solidFill>
                        </a:rPr>
                        <a:t>3</a:t>
                      </a:r>
                      <a:r>
                        <a:rPr lang="it-IT" dirty="0" smtClean="0">
                          <a:solidFill>
                            <a:sysClr val="windowText" lastClr="000000"/>
                          </a:solidFill>
                        </a:rPr>
                        <a:t>, CS</a:t>
                      </a:r>
                      <a:r>
                        <a:rPr lang="it-IT" baseline="-25000" dirty="0" smtClean="0">
                          <a:solidFill>
                            <a:sysClr val="windowText" lastClr="000000"/>
                          </a:solidFill>
                        </a:rPr>
                        <a:t>2</a:t>
                      </a:r>
                      <a:r>
                        <a:rPr lang="it-IT" dirty="0" smtClean="0">
                          <a:solidFill>
                            <a:sysClr val="windowText" lastClr="000000"/>
                          </a:solidFill>
                        </a:rPr>
                        <a:t>, EDTA</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it-IT">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it-IT" dirty="0" err="1" smtClean="0">
                          <a:solidFill>
                            <a:sysClr val="windowText" lastClr="000000"/>
                          </a:solidFill>
                        </a:rPr>
                        <a:t>Sensitizers</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it-IT" dirty="0" err="1" smtClean="0">
                          <a:solidFill>
                            <a:sysClr val="windowText" lastClr="000000"/>
                          </a:solidFill>
                        </a:rPr>
                        <a:t>Formaldheyde</a:t>
                      </a:r>
                      <a:r>
                        <a:rPr lang="it-IT" dirty="0" smtClean="0">
                          <a:solidFill>
                            <a:sysClr val="windowText" lastClr="000000"/>
                          </a:solidFill>
                        </a:rPr>
                        <a:t>,</a:t>
                      </a:r>
                      <a:r>
                        <a:rPr lang="it-IT" baseline="0" dirty="0" smtClean="0">
                          <a:solidFill>
                            <a:sysClr val="windowText" lastClr="000000"/>
                          </a:solidFill>
                        </a:rPr>
                        <a:t> </a:t>
                      </a:r>
                      <a:r>
                        <a:rPr lang="it-IT" baseline="0" dirty="0" err="1" smtClean="0">
                          <a:solidFill>
                            <a:sysClr val="windowText" lastClr="000000"/>
                          </a:solidFill>
                        </a:rPr>
                        <a:t>diazomehtane</a:t>
                      </a:r>
                      <a:r>
                        <a:rPr lang="it-IT" baseline="0" dirty="0" smtClean="0">
                          <a:solidFill>
                            <a:sysClr val="windowText" lastClr="000000"/>
                          </a:solidFill>
                        </a:rPr>
                        <a:t>, </a:t>
                      </a:r>
                      <a:r>
                        <a:rPr lang="it-IT" baseline="0" dirty="0" err="1" smtClean="0">
                          <a:solidFill>
                            <a:sysClr val="windowText" lastClr="000000"/>
                          </a:solidFill>
                        </a:rPr>
                        <a:t>aluminum</a:t>
                      </a:r>
                      <a:r>
                        <a:rPr lang="it-IT" baseline="0" dirty="0" smtClean="0">
                          <a:solidFill>
                            <a:sysClr val="windowText" lastClr="000000"/>
                          </a:solidFill>
                        </a:rPr>
                        <a:t> </a:t>
                      </a:r>
                      <a:r>
                        <a:rPr lang="it-IT" baseline="0" dirty="0" err="1" smtClean="0">
                          <a:solidFill>
                            <a:sysClr val="windowText" lastClr="000000"/>
                          </a:solidFill>
                        </a:rPr>
                        <a:t>tricloride</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it-IT">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it-IT" dirty="0" err="1" smtClean="0">
                          <a:solidFill>
                            <a:sysClr val="windowText" lastClr="000000"/>
                          </a:solidFill>
                        </a:rPr>
                        <a:t>Asphyxiating</a:t>
                      </a:r>
                      <a:r>
                        <a:rPr lang="it-IT" dirty="0" smtClean="0">
                          <a:solidFill>
                            <a:sysClr val="windowText" lastClr="000000"/>
                          </a:solidFill>
                        </a:rPr>
                        <a:t> </a:t>
                      </a:r>
                      <a:r>
                        <a:rPr lang="it-IT" dirty="0" err="1" smtClean="0">
                          <a:solidFill>
                            <a:sysClr val="windowText" lastClr="000000"/>
                          </a:solidFill>
                        </a:rPr>
                        <a:t>substances</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it-IT" dirty="0" smtClean="0">
                          <a:solidFill>
                            <a:sysClr val="windowText" lastClr="000000"/>
                          </a:solidFill>
                        </a:rPr>
                        <a:t>CO, N</a:t>
                      </a:r>
                      <a:r>
                        <a:rPr lang="it-IT" baseline="-25000" dirty="0" smtClean="0">
                          <a:solidFill>
                            <a:sysClr val="windowText" lastClr="000000"/>
                          </a:solidFill>
                        </a:rPr>
                        <a:t>2</a:t>
                      </a:r>
                      <a:r>
                        <a:rPr lang="it-IT" dirty="0" smtClean="0">
                          <a:solidFill>
                            <a:sysClr val="windowText" lastClr="000000"/>
                          </a:solidFill>
                        </a:rPr>
                        <a:t>, </a:t>
                      </a:r>
                      <a:r>
                        <a:rPr lang="it-IT" dirty="0" err="1" smtClean="0">
                          <a:solidFill>
                            <a:sysClr val="windowText" lastClr="000000"/>
                          </a:solidFill>
                        </a:rPr>
                        <a:t>He</a:t>
                      </a:r>
                      <a:r>
                        <a:rPr lang="it-IT" dirty="0" smtClean="0">
                          <a:solidFill>
                            <a:sysClr val="windowText" lastClr="000000"/>
                          </a:solidFill>
                        </a:rPr>
                        <a:t>, CO</a:t>
                      </a:r>
                      <a:r>
                        <a:rPr lang="it-IT" baseline="-25000" dirty="0" smtClean="0">
                          <a:solidFill>
                            <a:sysClr val="windowText" lastClr="000000"/>
                          </a:solidFill>
                        </a:rPr>
                        <a:t>2</a:t>
                      </a:r>
                      <a:r>
                        <a:rPr lang="it-IT" dirty="0" smtClean="0">
                          <a:solidFill>
                            <a:sysClr val="windowText" lastClr="000000"/>
                          </a:solidFill>
                        </a:rPr>
                        <a:t>, CH</a:t>
                      </a:r>
                      <a:r>
                        <a:rPr lang="it-IT" baseline="-25000" dirty="0" smtClean="0">
                          <a:solidFill>
                            <a:sysClr val="windowText" lastClr="000000"/>
                          </a:solidFill>
                        </a:rPr>
                        <a:t>4</a:t>
                      </a:r>
                      <a:r>
                        <a:rPr lang="it-IT" dirty="0" smtClean="0">
                          <a:solidFill>
                            <a:sysClr val="windowText" lastClr="000000"/>
                          </a:solidFill>
                        </a:rPr>
                        <a:t>, H</a:t>
                      </a:r>
                      <a:r>
                        <a:rPr lang="it-IT" baseline="-25000" dirty="0" smtClean="0">
                          <a:solidFill>
                            <a:sysClr val="windowText" lastClr="000000"/>
                          </a:solidFill>
                        </a:rPr>
                        <a:t>2</a:t>
                      </a:r>
                      <a:endParaRPr lang="it-IT" baseline="-25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it-IT">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it-IT" dirty="0" err="1" smtClean="0">
                          <a:solidFill>
                            <a:sysClr val="windowText" lastClr="000000"/>
                          </a:solidFill>
                        </a:rPr>
                        <a:t>Teratogens</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it-IT" dirty="0" err="1" smtClean="0">
                          <a:solidFill>
                            <a:sysClr val="windowText" lastClr="000000"/>
                          </a:solidFill>
                        </a:rPr>
                        <a:t>Ethanol</a:t>
                      </a:r>
                      <a:r>
                        <a:rPr lang="it-IT" dirty="0" smtClean="0">
                          <a:solidFill>
                            <a:sysClr val="windowText" lastClr="000000"/>
                          </a:solidFill>
                        </a:rPr>
                        <a:t>, </a:t>
                      </a:r>
                      <a:r>
                        <a:rPr lang="it-IT" dirty="0" err="1" smtClean="0">
                          <a:solidFill>
                            <a:sysClr val="windowText" lastClr="000000"/>
                          </a:solidFill>
                        </a:rPr>
                        <a:t>acrylonitrile</a:t>
                      </a:r>
                      <a:r>
                        <a:rPr lang="it-IT" dirty="0" smtClean="0">
                          <a:solidFill>
                            <a:sysClr val="windowText" lastClr="000000"/>
                          </a:solidFill>
                        </a:rPr>
                        <a:t>, </a:t>
                      </a:r>
                      <a:r>
                        <a:rPr lang="it-IT" dirty="0" err="1" smtClean="0">
                          <a:solidFill>
                            <a:sysClr val="windowText" lastClr="000000"/>
                          </a:solidFill>
                        </a:rPr>
                        <a:t>nitrogen</a:t>
                      </a:r>
                      <a:r>
                        <a:rPr lang="it-IT" dirty="0" smtClean="0">
                          <a:solidFill>
                            <a:sysClr val="windowText" lastClr="000000"/>
                          </a:solidFill>
                        </a:rPr>
                        <a:t> </a:t>
                      </a:r>
                      <a:r>
                        <a:rPr lang="it-IT" dirty="0" err="1" smtClean="0">
                          <a:solidFill>
                            <a:sysClr val="windowText" lastClr="000000"/>
                          </a:solidFill>
                        </a:rPr>
                        <a:t>mustards</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it-IT" dirty="0" err="1" smtClean="0">
                          <a:solidFill>
                            <a:sysClr val="windowText" lastClr="000000"/>
                          </a:solidFill>
                        </a:rPr>
                        <a:t>Carcinogenics</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it-IT" dirty="0" err="1" smtClean="0">
                          <a:solidFill>
                            <a:sysClr val="windowText" lastClr="000000"/>
                          </a:solidFill>
                        </a:rPr>
                        <a:t>Ethylene</a:t>
                      </a:r>
                      <a:r>
                        <a:rPr lang="it-IT" dirty="0" smtClean="0">
                          <a:solidFill>
                            <a:sysClr val="windowText" lastClr="000000"/>
                          </a:solidFill>
                        </a:rPr>
                        <a:t> </a:t>
                      </a:r>
                      <a:r>
                        <a:rPr lang="it-IT" dirty="0" err="1" smtClean="0">
                          <a:solidFill>
                            <a:sysClr val="windowText" lastClr="000000"/>
                          </a:solidFill>
                        </a:rPr>
                        <a:t>oxide</a:t>
                      </a:r>
                      <a:r>
                        <a:rPr lang="it-IT" dirty="0" smtClean="0">
                          <a:solidFill>
                            <a:sysClr val="windowText" lastClr="000000"/>
                          </a:solidFill>
                        </a:rPr>
                        <a:t>, Cr(</a:t>
                      </a:r>
                      <a:r>
                        <a:rPr lang="it-IT" dirty="0" err="1" smtClean="0">
                          <a:solidFill>
                            <a:sysClr val="windowText" lastClr="000000"/>
                          </a:solidFill>
                        </a:rPr>
                        <a:t>VI</a:t>
                      </a:r>
                      <a:r>
                        <a:rPr lang="it-IT" dirty="0" smtClean="0">
                          <a:solidFill>
                            <a:sysClr val="windowText" lastClr="000000"/>
                          </a:solidFill>
                        </a:rPr>
                        <a:t>) </a:t>
                      </a:r>
                      <a:r>
                        <a:rPr lang="it-IT" dirty="0" err="1" smtClean="0">
                          <a:solidFill>
                            <a:sysClr val="windowText" lastClr="000000"/>
                          </a:solidFill>
                        </a:rPr>
                        <a:t>compounds</a:t>
                      </a:r>
                      <a:r>
                        <a:rPr lang="it-IT" dirty="0" smtClean="0">
                          <a:solidFill>
                            <a:sysClr val="windowText" lastClr="000000"/>
                          </a:solidFill>
                        </a:rPr>
                        <a:t>, benzene, </a:t>
                      </a:r>
                      <a:r>
                        <a:rPr lang="it-IT" dirty="0" err="1" smtClean="0">
                          <a:solidFill>
                            <a:sysClr val="windowText" lastClr="000000"/>
                          </a:solidFill>
                        </a:rPr>
                        <a:t>chloroform</a:t>
                      </a:r>
                      <a:r>
                        <a:rPr lang="it-IT" dirty="0" smtClean="0">
                          <a:solidFill>
                            <a:sysClr val="windowText" lastClr="000000"/>
                          </a:solidFill>
                        </a:rPr>
                        <a:t>, </a:t>
                      </a:r>
                      <a:r>
                        <a:rPr lang="it-IT" dirty="0" err="1" smtClean="0">
                          <a:solidFill>
                            <a:sysClr val="windowText" lastClr="000000"/>
                          </a:solidFill>
                        </a:rPr>
                        <a:t>vinyl</a:t>
                      </a:r>
                      <a:r>
                        <a:rPr lang="it-IT" dirty="0" smtClean="0">
                          <a:solidFill>
                            <a:sysClr val="windowText" lastClr="000000"/>
                          </a:solidFill>
                        </a:rPr>
                        <a:t> </a:t>
                      </a:r>
                      <a:r>
                        <a:rPr lang="it-IT" dirty="0" err="1" smtClean="0">
                          <a:solidFill>
                            <a:sysClr val="windowText" lastClr="000000"/>
                          </a:solidFill>
                        </a:rPr>
                        <a:t>chloride</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it-IT" dirty="0" err="1" smtClean="0">
                          <a:solidFill>
                            <a:sysClr val="windowText" lastClr="000000"/>
                          </a:solidFill>
                        </a:rPr>
                        <a:t>Toxicants</a:t>
                      </a:r>
                      <a:r>
                        <a:rPr lang="it-IT" dirty="0" smtClean="0">
                          <a:solidFill>
                            <a:sysClr val="windowText" lastClr="000000"/>
                          </a:solidFill>
                        </a:rPr>
                        <a:t> </a:t>
                      </a:r>
                      <a:r>
                        <a:rPr lang="it-IT" dirty="0" err="1" smtClean="0">
                          <a:solidFill>
                            <a:sysClr val="windowText" lastClr="000000"/>
                          </a:solidFill>
                        </a:rPr>
                        <a:t>to</a:t>
                      </a:r>
                      <a:r>
                        <a:rPr lang="it-IT" dirty="0" smtClean="0">
                          <a:solidFill>
                            <a:sysClr val="windowText" lastClr="000000"/>
                          </a:solidFill>
                        </a:rPr>
                        <a:t> </a:t>
                      </a:r>
                      <a:r>
                        <a:rPr lang="it-IT" dirty="0" err="1" smtClean="0">
                          <a:solidFill>
                            <a:sysClr val="windowText" lastClr="000000"/>
                          </a:solidFill>
                        </a:rPr>
                        <a:t>organs</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it-IT" dirty="0" err="1" smtClean="0">
                          <a:solidFill>
                            <a:sysClr val="windowText" lastClr="000000"/>
                          </a:solidFill>
                        </a:rPr>
                        <a:t>Ethanol</a:t>
                      </a:r>
                      <a:r>
                        <a:rPr lang="it-IT" dirty="0" smtClean="0">
                          <a:solidFill>
                            <a:sysClr val="windowText" lastClr="000000"/>
                          </a:solidFill>
                        </a:rPr>
                        <a:t>, aniline, toluene, DMF, CCl</a:t>
                      </a:r>
                      <a:r>
                        <a:rPr lang="it-IT" baseline="-25000" dirty="0" smtClean="0">
                          <a:solidFill>
                            <a:sysClr val="windowText" lastClr="000000"/>
                          </a:solidFill>
                        </a:rPr>
                        <a:t>4</a:t>
                      </a:r>
                      <a:endParaRPr lang="it-IT" baseline="-25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it-IT" dirty="0" smtClean="0">
                          <a:solidFill>
                            <a:sysClr val="windowText" lastClr="000000"/>
                          </a:solidFill>
                        </a:rPr>
                        <a:t>Hg, </a:t>
                      </a:r>
                      <a:r>
                        <a:rPr lang="it-IT" dirty="0" err="1" smtClean="0">
                          <a:solidFill>
                            <a:sysClr val="windowText" lastClr="000000"/>
                          </a:solidFill>
                        </a:rPr>
                        <a:t>hexane</a:t>
                      </a:r>
                      <a:r>
                        <a:rPr lang="it-IT" dirty="0" smtClean="0">
                          <a:solidFill>
                            <a:sysClr val="windowText" lastClr="000000"/>
                          </a:solidFill>
                        </a:rPr>
                        <a:t>, </a:t>
                      </a:r>
                      <a:r>
                        <a:rPr lang="it-IT" dirty="0" err="1" smtClean="0">
                          <a:solidFill>
                            <a:sysClr val="windowText" lastClr="000000"/>
                          </a:solidFill>
                        </a:rPr>
                        <a:t>phenol</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it-IT" dirty="0" err="1" smtClean="0">
                          <a:solidFill>
                            <a:sysClr val="windowText" lastClr="000000"/>
                          </a:solidFill>
                        </a:rPr>
                        <a:t>Neurotoxins</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it-IT" dirty="0" err="1" smtClean="0">
                          <a:solidFill>
                            <a:sysClr val="windowText" lastClr="000000"/>
                          </a:solidFill>
                        </a:rPr>
                        <a:t>Dimethyl</a:t>
                      </a:r>
                      <a:r>
                        <a:rPr lang="it-IT" baseline="0" dirty="0" smtClean="0">
                          <a:solidFill>
                            <a:sysClr val="windowText" lastClr="000000"/>
                          </a:solidFill>
                        </a:rPr>
                        <a:t> </a:t>
                      </a:r>
                      <a:r>
                        <a:rPr lang="it-IT" baseline="0" dirty="0" err="1" smtClean="0">
                          <a:solidFill>
                            <a:sysClr val="windowText" lastClr="000000"/>
                          </a:solidFill>
                        </a:rPr>
                        <a:t>mercury</a:t>
                      </a:r>
                      <a:r>
                        <a:rPr lang="it-IT" dirty="0" smtClean="0">
                          <a:solidFill>
                            <a:sysClr val="windowText" lastClr="000000"/>
                          </a:solidFill>
                        </a:rPr>
                        <a:t>, acetone, CS</a:t>
                      </a:r>
                      <a:r>
                        <a:rPr lang="it-IT" baseline="-25000" dirty="0" smtClean="0">
                          <a:solidFill>
                            <a:sysClr val="windowText" lastClr="000000"/>
                          </a:solidFill>
                        </a:rPr>
                        <a:t>2</a:t>
                      </a:r>
                      <a:r>
                        <a:rPr lang="it-IT" dirty="0" smtClean="0">
                          <a:solidFill>
                            <a:sysClr val="windowText" lastClr="000000"/>
                          </a:solidFill>
                        </a:rPr>
                        <a:t>, </a:t>
                      </a:r>
                      <a:r>
                        <a:rPr lang="it-IT" dirty="0" err="1" smtClean="0">
                          <a:solidFill>
                            <a:sysClr val="windowText" lastClr="000000"/>
                          </a:solidFill>
                        </a:rPr>
                        <a:t>ethanol</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it-IT" dirty="0" err="1" smtClean="0">
                          <a:solidFill>
                            <a:sysClr val="windowText" lastClr="000000"/>
                          </a:solidFill>
                        </a:rPr>
                        <a:t>Acrylamide</a:t>
                      </a:r>
                      <a:r>
                        <a:rPr lang="it-IT" dirty="0" smtClean="0">
                          <a:solidFill>
                            <a:sysClr val="windowText" lastClr="000000"/>
                          </a:solidFill>
                        </a:rPr>
                        <a:t>, </a:t>
                      </a:r>
                      <a:r>
                        <a:rPr lang="it-IT" dirty="0" err="1" smtClean="0">
                          <a:solidFill>
                            <a:sysClr val="windowText" lastClr="000000"/>
                          </a:solidFill>
                        </a:rPr>
                        <a:t>Pb</a:t>
                      </a:r>
                      <a:r>
                        <a:rPr lang="it-IT" dirty="0" smtClean="0">
                          <a:solidFill>
                            <a:sysClr val="windowText" lastClr="000000"/>
                          </a:solidFill>
                        </a:rPr>
                        <a:t>, CH</a:t>
                      </a:r>
                      <a:r>
                        <a:rPr lang="it-IT" baseline="-25000" dirty="0" smtClean="0">
                          <a:solidFill>
                            <a:sysClr val="windowText" lastClr="000000"/>
                          </a:solidFill>
                        </a:rPr>
                        <a:t>3</a:t>
                      </a:r>
                      <a:r>
                        <a:rPr lang="it-IT" dirty="0" smtClean="0">
                          <a:solidFill>
                            <a:sysClr val="windowText" lastClr="000000"/>
                          </a:solidFill>
                        </a:rPr>
                        <a:t>I</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it-IT" dirty="0" err="1" smtClean="0">
                          <a:solidFill>
                            <a:sysClr val="windowText" lastClr="000000"/>
                          </a:solidFill>
                        </a:rPr>
                        <a:t>Poisons</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it-IT" dirty="0" err="1" smtClean="0">
                          <a:solidFill>
                            <a:sysClr val="windowText" lastClr="000000"/>
                          </a:solidFill>
                        </a:rPr>
                        <a:t>cianide</a:t>
                      </a:r>
                      <a:r>
                        <a:rPr lang="it-IT" dirty="0" smtClean="0">
                          <a:solidFill>
                            <a:sysClr val="windowText" lastClr="000000"/>
                          </a:solidFill>
                        </a:rPr>
                        <a:t>,</a:t>
                      </a:r>
                      <a:r>
                        <a:rPr lang="it-IT" baseline="0" dirty="0" smtClean="0">
                          <a:solidFill>
                            <a:sysClr val="windowText" lastClr="000000"/>
                          </a:solidFill>
                        </a:rPr>
                        <a:t> OsO</a:t>
                      </a:r>
                      <a:r>
                        <a:rPr lang="it-IT" baseline="-25000" dirty="0" smtClean="0">
                          <a:solidFill>
                            <a:sysClr val="windowText" lastClr="000000"/>
                          </a:solidFill>
                        </a:rPr>
                        <a:t>4</a:t>
                      </a:r>
                      <a:r>
                        <a:rPr lang="it-IT" baseline="0" dirty="0" smtClean="0">
                          <a:solidFill>
                            <a:sysClr val="windowText" lastClr="000000"/>
                          </a:solidFill>
                        </a:rPr>
                        <a:t>, P, </a:t>
                      </a:r>
                      <a:r>
                        <a:rPr lang="it-IT" baseline="0" dirty="0" err="1" smtClean="0">
                          <a:solidFill>
                            <a:sysClr val="windowText" lastClr="000000"/>
                          </a:solidFill>
                        </a:rPr>
                        <a:t>sodium</a:t>
                      </a:r>
                      <a:r>
                        <a:rPr lang="it-IT" baseline="0" dirty="0" smtClean="0">
                          <a:solidFill>
                            <a:sysClr val="windowText" lastClr="000000"/>
                          </a:solidFill>
                        </a:rPr>
                        <a:t> azide</a:t>
                      </a:r>
                      <a:endParaRPr lang="it-IT"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it-IT" dirty="0" err="1" smtClean="0">
                          <a:solidFill>
                            <a:sysClr val="windowText" lastClr="000000"/>
                          </a:solidFill>
                        </a:rPr>
                        <a:t>Arsenic</a:t>
                      </a:r>
                      <a:r>
                        <a:rPr lang="it-IT" dirty="0" smtClean="0">
                          <a:solidFill>
                            <a:sysClr val="windowText" lastClr="000000"/>
                          </a:solidFill>
                        </a:rPr>
                        <a:t> </a:t>
                      </a:r>
                      <a:r>
                        <a:rPr lang="it-IT" dirty="0" err="1" smtClean="0">
                          <a:solidFill>
                            <a:sysClr val="windowText" lastClr="000000"/>
                          </a:solidFill>
                        </a:rPr>
                        <a:t>compound</a:t>
                      </a:r>
                      <a:r>
                        <a:rPr lang="it-IT" dirty="0" smtClean="0">
                          <a:solidFill>
                            <a:sysClr val="windowText" lastClr="000000"/>
                          </a:solidFill>
                        </a:rPr>
                        <a:t>,</a:t>
                      </a:r>
                      <a:r>
                        <a:rPr lang="it-IT" baseline="0" dirty="0" smtClean="0">
                          <a:solidFill>
                            <a:sysClr val="windowText" lastClr="000000"/>
                          </a:solidFill>
                        </a:rPr>
                        <a:t> P, OsO</a:t>
                      </a:r>
                      <a:r>
                        <a:rPr lang="it-IT" baseline="-25000" dirty="0" smtClean="0">
                          <a:solidFill>
                            <a:sysClr val="windowText" lastClr="000000"/>
                          </a:solidFill>
                        </a:rPr>
                        <a:t>4</a:t>
                      </a:r>
                      <a:endParaRPr lang="it-IT" baseline="-25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
          <p:cNvSpPr>
            <a:spLocks noGrp="1" noChangeArrowheads="1"/>
          </p:cNvSpPr>
          <p:nvPr>
            <p:ph type="title"/>
          </p:nvPr>
        </p:nvSpPr>
        <p:spPr>
          <a:xfrm>
            <a:off x="741363" y="557213"/>
            <a:ext cx="8605837" cy="1257300"/>
          </a:xfrm>
        </p:spPr>
        <p:txBody>
          <a:bodyPr/>
          <a:lstStyle/>
          <a:p>
            <a:pPr ea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err="1" smtClean="0"/>
              <a:t>Exposure</a:t>
            </a:r>
            <a:endParaRPr lang="it-IT" dirty="0" smtClean="0"/>
          </a:p>
        </p:txBody>
      </p:sp>
      <p:sp>
        <p:nvSpPr>
          <p:cNvPr id="111619" name="Rectangle 2"/>
          <p:cNvSpPr>
            <a:spLocks noGrp="1" noChangeArrowheads="1"/>
          </p:cNvSpPr>
          <p:nvPr>
            <p:ph type="body" idx="1"/>
          </p:nvPr>
        </p:nvSpPr>
        <p:spPr>
          <a:xfrm>
            <a:off x="741363" y="2101850"/>
            <a:ext cx="8835453" cy="4759325"/>
          </a:xfrm>
        </p:spPr>
        <p:txBody>
          <a:bodyPr/>
          <a:lstStyle/>
          <a:p>
            <a:pPr eaLnBrk="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sz="2800" dirty="0" smtClean="0"/>
              <a:t>The </a:t>
            </a:r>
            <a:r>
              <a:rPr lang="it-IT" sz="2800" dirty="0" err="1" smtClean="0"/>
              <a:t>concept</a:t>
            </a:r>
            <a:r>
              <a:rPr lang="it-IT" sz="2800" dirty="0" smtClean="0"/>
              <a:t> </a:t>
            </a:r>
            <a:r>
              <a:rPr lang="it-IT" sz="2800" dirty="0" err="1" smtClean="0"/>
              <a:t>of</a:t>
            </a:r>
            <a:r>
              <a:rPr lang="it-IT" sz="2800" dirty="0" smtClean="0"/>
              <a:t> </a:t>
            </a:r>
            <a:r>
              <a:rPr lang="it-IT" sz="2800" dirty="0" err="1" smtClean="0"/>
              <a:t>exposure</a:t>
            </a:r>
            <a:r>
              <a:rPr lang="it-IT" sz="2800" dirty="0" smtClean="0"/>
              <a:t> </a:t>
            </a:r>
            <a:r>
              <a:rPr lang="it-IT" sz="2800" dirty="0" err="1" smtClean="0"/>
              <a:t>demonstrates</a:t>
            </a:r>
            <a:r>
              <a:rPr lang="it-IT" sz="2800" dirty="0" smtClean="0"/>
              <a:t> </a:t>
            </a:r>
            <a:r>
              <a:rPr lang="it-IT" sz="2800" dirty="0" err="1" smtClean="0"/>
              <a:t>that</a:t>
            </a:r>
            <a:r>
              <a:rPr lang="it-IT" sz="2800" dirty="0" smtClean="0"/>
              <a:t> the </a:t>
            </a:r>
            <a:r>
              <a:rPr lang="it-IT" sz="2800" dirty="0" err="1" smtClean="0"/>
              <a:t>same</a:t>
            </a:r>
            <a:r>
              <a:rPr lang="it-IT" sz="2800" dirty="0" smtClean="0"/>
              <a:t> </a:t>
            </a:r>
            <a:r>
              <a:rPr lang="it-IT" sz="2800" dirty="0" err="1" smtClean="0"/>
              <a:t>substance</a:t>
            </a:r>
            <a:r>
              <a:rPr lang="it-IT" sz="2800" dirty="0" smtClean="0"/>
              <a:t> </a:t>
            </a:r>
            <a:r>
              <a:rPr lang="it-IT" sz="2800" dirty="0" err="1" smtClean="0"/>
              <a:t>may</a:t>
            </a:r>
            <a:r>
              <a:rPr lang="it-IT" sz="2800" dirty="0" smtClean="0"/>
              <a:t> or </a:t>
            </a:r>
            <a:r>
              <a:rPr lang="it-IT" sz="2800" dirty="0" err="1" smtClean="0"/>
              <a:t>may</a:t>
            </a:r>
            <a:r>
              <a:rPr lang="it-IT" sz="2800" dirty="0" smtClean="0"/>
              <a:t> </a:t>
            </a:r>
            <a:r>
              <a:rPr lang="it-IT" sz="2800" dirty="0" err="1" smtClean="0"/>
              <a:t>not</a:t>
            </a:r>
            <a:r>
              <a:rPr lang="it-IT" sz="2800" dirty="0" smtClean="0"/>
              <a:t> </a:t>
            </a:r>
            <a:r>
              <a:rPr lang="it-IT" sz="2800" dirty="0" err="1" smtClean="0"/>
              <a:t>be</a:t>
            </a:r>
            <a:r>
              <a:rPr lang="it-IT" sz="2800" dirty="0" smtClean="0"/>
              <a:t> </a:t>
            </a:r>
            <a:r>
              <a:rPr lang="it-IT" sz="2800" dirty="0" err="1" smtClean="0"/>
              <a:t>dangerous</a:t>
            </a:r>
            <a:r>
              <a:rPr lang="it-IT" sz="2800" dirty="0" smtClean="0"/>
              <a:t> </a:t>
            </a:r>
            <a:r>
              <a:rPr lang="it-IT" sz="2800" dirty="0" err="1" smtClean="0"/>
              <a:t>depending</a:t>
            </a:r>
            <a:r>
              <a:rPr lang="it-IT" sz="2800" dirty="0" smtClean="0"/>
              <a:t> on the </a:t>
            </a:r>
            <a:r>
              <a:rPr lang="it-IT" sz="2800" dirty="0" err="1" smtClean="0"/>
              <a:t>conditions</a:t>
            </a:r>
            <a:r>
              <a:rPr lang="it-IT" sz="2800" dirty="0" smtClean="0"/>
              <a:t>.</a:t>
            </a:r>
          </a:p>
          <a:p>
            <a:pPr eaLnBrk="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sz="2800" dirty="0" err="1" smtClean="0"/>
              <a:t>We</a:t>
            </a:r>
            <a:r>
              <a:rPr lang="it-IT" sz="2800" dirty="0" smtClean="0"/>
              <a:t> </a:t>
            </a:r>
            <a:r>
              <a:rPr lang="it-IT" sz="2800" dirty="0" err="1" smtClean="0"/>
              <a:t>have</a:t>
            </a:r>
            <a:r>
              <a:rPr lang="it-IT" sz="2800" dirty="0" smtClean="0"/>
              <a:t> </a:t>
            </a:r>
            <a:r>
              <a:rPr lang="it-IT" sz="2800" dirty="0" err="1" smtClean="0"/>
              <a:t>to</a:t>
            </a:r>
            <a:r>
              <a:rPr lang="it-IT" sz="2800" dirty="0" smtClean="0"/>
              <a:t> </a:t>
            </a:r>
            <a:r>
              <a:rPr lang="it-IT" sz="2800" dirty="0" err="1" smtClean="0"/>
              <a:t>consider</a:t>
            </a:r>
            <a:r>
              <a:rPr lang="it-IT" sz="2800" dirty="0" smtClean="0"/>
              <a:t> </a:t>
            </a:r>
            <a:r>
              <a:rPr lang="it-IT" sz="2800" dirty="0" err="1" smtClean="0"/>
              <a:t>three</a:t>
            </a:r>
            <a:r>
              <a:rPr lang="it-IT" sz="2800" dirty="0" smtClean="0"/>
              <a:t> </a:t>
            </a:r>
            <a:r>
              <a:rPr lang="it-IT" sz="2800" dirty="0" err="1" smtClean="0"/>
              <a:t>different</a:t>
            </a:r>
            <a:r>
              <a:rPr lang="it-IT" sz="2800" dirty="0" smtClean="0"/>
              <a:t> </a:t>
            </a:r>
            <a:r>
              <a:rPr lang="it-IT" sz="2800" dirty="0" err="1" smtClean="0"/>
              <a:t>aspect</a:t>
            </a:r>
            <a:r>
              <a:rPr lang="it-IT" sz="2800" dirty="0" smtClean="0"/>
              <a:t> </a:t>
            </a:r>
            <a:r>
              <a:rPr lang="it-IT" sz="2800" dirty="0" err="1" smtClean="0"/>
              <a:t>of</a:t>
            </a:r>
            <a:r>
              <a:rPr lang="it-IT" sz="2800" dirty="0" smtClean="0"/>
              <a:t> the </a:t>
            </a:r>
            <a:r>
              <a:rPr lang="it-IT" sz="2800" dirty="0" err="1" smtClean="0"/>
              <a:t>exposure</a:t>
            </a:r>
            <a:r>
              <a:rPr lang="it-IT" sz="2800" dirty="0" smtClean="0"/>
              <a:t>:</a:t>
            </a:r>
          </a:p>
          <a:p>
            <a:pPr lvl="1" eaLnBrk="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sz="2400" b="1" dirty="0" smtClean="0"/>
              <a:t>Dose</a:t>
            </a:r>
            <a:r>
              <a:rPr lang="it-IT" sz="2400" dirty="0" smtClean="0"/>
              <a:t> (</a:t>
            </a:r>
            <a:r>
              <a:rPr lang="it-IT" sz="2400" i="1" dirty="0" err="1" smtClean="0"/>
              <a:t>how</a:t>
            </a:r>
            <a:r>
              <a:rPr lang="it-IT" sz="2400" i="1" dirty="0" smtClean="0"/>
              <a:t> </a:t>
            </a:r>
            <a:r>
              <a:rPr lang="it-IT" sz="2400" i="1" dirty="0" err="1" smtClean="0"/>
              <a:t>many</a:t>
            </a:r>
            <a:r>
              <a:rPr lang="it-IT" sz="2400" dirty="0" smtClean="0"/>
              <a:t>);</a:t>
            </a:r>
          </a:p>
          <a:p>
            <a:pPr lvl="1" eaLnBrk="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sz="2400" b="1" dirty="0" err="1" smtClean="0"/>
              <a:t>Duration</a:t>
            </a:r>
            <a:r>
              <a:rPr lang="it-IT" sz="2400" dirty="0" smtClean="0"/>
              <a:t> (</a:t>
            </a:r>
            <a:r>
              <a:rPr lang="it-IT" sz="2400" i="1" dirty="0" err="1" smtClean="0"/>
              <a:t>how</a:t>
            </a:r>
            <a:r>
              <a:rPr lang="it-IT" sz="2400" i="1" dirty="0" smtClean="0"/>
              <a:t> long</a:t>
            </a:r>
            <a:r>
              <a:rPr lang="it-IT" sz="2400" dirty="0" smtClean="0"/>
              <a:t>) and </a:t>
            </a:r>
            <a:r>
              <a:rPr lang="it-IT" sz="2400" b="1" dirty="0" err="1" smtClean="0"/>
              <a:t>frequency</a:t>
            </a:r>
            <a:r>
              <a:rPr lang="it-IT" sz="2400" b="1" dirty="0" smtClean="0"/>
              <a:t> </a:t>
            </a:r>
            <a:r>
              <a:rPr lang="it-IT" sz="2400" dirty="0" smtClean="0"/>
              <a:t>(</a:t>
            </a:r>
            <a:r>
              <a:rPr lang="it-IT" sz="2400" i="1" dirty="0" err="1" smtClean="0"/>
              <a:t>how</a:t>
            </a:r>
            <a:r>
              <a:rPr lang="it-IT" sz="2400" i="1" dirty="0" smtClean="0"/>
              <a:t> </a:t>
            </a:r>
            <a:r>
              <a:rPr lang="it-IT" sz="2400" i="1" dirty="0" err="1" smtClean="0"/>
              <a:t>many</a:t>
            </a:r>
            <a:r>
              <a:rPr lang="it-IT" sz="2400" i="1" dirty="0" smtClean="0"/>
              <a:t> </a:t>
            </a:r>
            <a:r>
              <a:rPr lang="it-IT" sz="2400" i="1" dirty="0" err="1" smtClean="0"/>
              <a:t>times</a:t>
            </a:r>
            <a:r>
              <a:rPr lang="it-IT" sz="2400" dirty="0" smtClean="0"/>
              <a:t>);</a:t>
            </a:r>
          </a:p>
          <a:p>
            <a:pPr lvl="1" eaLnBrk="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sz="2400" b="1" dirty="0" smtClean="0"/>
              <a:t>Way </a:t>
            </a:r>
            <a:r>
              <a:rPr lang="it-IT" sz="2400" b="1" dirty="0" err="1" smtClean="0"/>
              <a:t>of</a:t>
            </a:r>
            <a:r>
              <a:rPr lang="it-IT" sz="2400" b="1" dirty="0" smtClean="0"/>
              <a:t> </a:t>
            </a:r>
            <a:r>
              <a:rPr lang="it-IT" sz="2400" b="1" dirty="0" err="1" smtClean="0"/>
              <a:t>exposure</a:t>
            </a:r>
            <a:r>
              <a:rPr lang="it-IT" sz="2400" dirty="0" smtClean="0"/>
              <a:t>: </a:t>
            </a:r>
            <a:r>
              <a:rPr lang="it-IT" sz="2400" dirty="0" err="1" smtClean="0"/>
              <a:t>oral</a:t>
            </a:r>
            <a:r>
              <a:rPr lang="it-IT" sz="2400" dirty="0" smtClean="0"/>
              <a:t>, </a:t>
            </a:r>
            <a:r>
              <a:rPr lang="it-IT" sz="2400" dirty="0" err="1" smtClean="0"/>
              <a:t>dermal</a:t>
            </a:r>
            <a:r>
              <a:rPr lang="it-IT" sz="2400" dirty="0" smtClean="0"/>
              <a:t>, </a:t>
            </a:r>
            <a:r>
              <a:rPr lang="it-IT" sz="2400" dirty="0" err="1" smtClean="0"/>
              <a:t>inhalation</a:t>
            </a:r>
            <a:r>
              <a:rPr lang="it-IT" sz="2400" dirty="0" smtClean="0"/>
              <a:t>.</a:t>
            </a:r>
          </a:p>
          <a:p>
            <a:pPr eaLnBrk="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sz="2800" dirty="0" err="1" smtClean="0"/>
              <a:t>Changing</a:t>
            </a:r>
            <a:r>
              <a:rPr lang="it-IT" sz="2800" dirty="0" smtClean="0"/>
              <a:t> </a:t>
            </a:r>
            <a:r>
              <a:rPr lang="it-IT" sz="2800" dirty="0" err="1" smtClean="0"/>
              <a:t>one</a:t>
            </a:r>
            <a:r>
              <a:rPr lang="it-IT" sz="2800" dirty="0" smtClean="0"/>
              <a:t> </a:t>
            </a:r>
            <a:r>
              <a:rPr lang="it-IT" sz="2800" dirty="0" err="1" smtClean="0"/>
              <a:t>of</a:t>
            </a:r>
            <a:r>
              <a:rPr lang="it-IT" sz="2800" dirty="0" smtClean="0"/>
              <a:t> the </a:t>
            </a:r>
            <a:r>
              <a:rPr lang="it-IT" sz="2800" dirty="0" err="1" smtClean="0"/>
              <a:t>different</a:t>
            </a:r>
            <a:r>
              <a:rPr lang="it-IT" sz="2800" dirty="0" smtClean="0"/>
              <a:t> </a:t>
            </a:r>
            <a:r>
              <a:rPr lang="it-IT" sz="2800" dirty="0" err="1" smtClean="0"/>
              <a:t>exposure</a:t>
            </a:r>
            <a:r>
              <a:rPr lang="it-IT" sz="2800" dirty="0" smtClean="0"/>
              <a:t> </a:t>
            </a:r>
            <a:r>
              <a:rPr lang="it-IT" sz="2800" dirty="0" err="1" smtClean="0"/>
              <a:t>parameters</a:t>
            </a:r>
            <a:r>
              <a:rPr lang="it-IT" sz="2800" dirty="0" smtClean="0"/>
              <a:t> </a:t>
            </a:r>
            <a:r>
              <a:rPr lang="it-IT" sz="2800" dirty="0" err="1" smtClean="0"/>
              <a:t>could</a:t>
            </a:r>
            <a:r>
              <a:rPr lang="it-IT" sz="2800" dirty="0" smtClean="0"/>
              <a:t> </a:t>
            </a:r>
            <a:r>
              <a:rPr lang="it-IT" sz="2800" dirty="0" err="1" smtClean="0"/>
              <a:t>be</a:t>
            </a:r>
            <a:r>
              <a:rPr lang="it-IT" sz="2800" dirty="0" smtClean="0"/>
              <a:t> decisive </a:t>
            </a:r>
            <a:r>
              <a:rPr lang="it-IT" sz="2800" dirty="0" err="1" smtClean="0"/>
              <a:t>determining</a:t>
            </a:r>
            <a:r>
              <a:rPr lang="it-IT" sz="2800" dirty="0" smtClean="0"/>
              <a:t> the </a:t>
            </a:r>
            <a:r>
              <a:rPr lang="it-IT" sz="2800" dirty="0" err="1" smtClean="0"/>
              <a:t>risk</a:t>
            </a:r>
            <a:r>
              <a:rPr lang="it-IT" sz="2800" dirty="0" smtClean="0"/>
              <a:t> </a:t>
            </a:r>
            <a:r>
              <a:rPr lang="it-IT" sz="2800" dirty="0" err="1" smtClean="0"/>
              <a:t>of</a:t>
            </a:r>
            <a:r>
              <a:rPr lang="it-IT" sz="2800" dirty="0" smtClean="0"/>
              <a:t> a </a:t>
            </a:r>
            <a:r>
              <a:rPr lang="it-IT" sz="2800" dirty="0" err="1" smtClean="0"/>
              <a:t>chemical</a:t>
            </a:r>
            <a:r>
              <a:rPr lang="it-IT" sz="2800" dirty="0" smtClean="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a:xfrm>
            <a:off x="741363" y="557213"/>
            <a:ext cx="8607425" cy="1258887"/>
          </a:xfrm>
          <a:prstGeom prst="rect">
            <a:avLst/>
          </a:prstGeom>
        </p:spPr>
        <p:txBody>
          <a:bodyPr/>
          <a:lstStyle/>
          <a:p>
            <a:pPr marL="0" marR="0" lvl="0" indent="0" algn="ctr" defTabSz="449263" rtl="0" eaLnBrk="1" fontAlgn="base" latinLnBrk="0" hangingPunct="0">
              <a:lnSpc>
                <a:spcPct val="93000"/>
              </a:lnSpc>
              <a:spcBef>
                <a:spcPct val="0"/>
              </a:spcBef>
              <a:spcAft>
                <a:spcPct val="0"/>
              </a:spcAft>
              <a:buClr>
                <a:srgbClr val="000000"/>
              </a:buClr>
              <a:buSzPct val="45000"/>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4400" b="1" i="0" u="none" strike="noStrike" kern="0" cap="none" spc="0" normalizeH="0" baseline="0" noProof="0" dirty="0" smtClean="0">
                <a:ln>
                  <a:noFill/>
                </a:ln>
                <a:solidFill>
                  <a:srgbClr val="333333"/>
                </a:solidFill>
                <a:effectLst/>
                <a:uLnTx/>
                <a:uFillTx/>
                <a:latin typeface="+mj-lt"/>
                <a:ea typeface="Arial Unicode MS" pitchFamily="34" charset="-128"/>
                <a:cs typeface="+mj-cs"/>
              </a:rPr>
              <a:t>Risk management</a:t>
            </a:r>
          </a:p>
        </p:txBody>
      </p:sp>
      <p:pic>
        <p:nvPicPr>
          <p:cNvPr id="2767874" name="Picture 2"/>
          <p:cNvPicPr>
            <a:picLocks noChangeAspect="1" noChangeArrowheads="1"/>
          </p:cNvPicPr>
          <p:nvPr/>
        </p:nvPicPr>
        <p:blipFill>
          <a:blip r:embed="rId2" cstate="print"/>
          <a:srcRect/>
          <a:stretch>
            <a:fillRect/>
          </a:stretch>
        </p:blipFill>
        <p:spPr bwMode="auto">
          <a:xfrm>
            <a:off x="1727944" y="1259557"/>
            <a:ext cx="6675360" cy="63001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
          <p:cNvSpPr>
            <a:spLocks noGrp="1" noChangeArrowheads="1"/>
          </p:cNvSpPr>
          <p:nvPr>
            <p:ph type="title"/>
          </p:nvPr>
        </p:nvSpPr>
        <p:spPr>
          <a:xfrm>
            <a:off x="741363" y="557213"/>
            <a:ext cx="8607425" cy="1258887"/>
          </a:xfrm>
        </p:spPr>
        <p:txBody>
          <a:bodyPr/>
          <a:lstStyle/>
          <a:p>
            <a:pPr eaLnBrk="1">
              <a:lnSpc>
                <a:spcPct val="87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smtClean="0"/>
              <a:t>Dose and </a:t>
            </a:r>
            <a:r>
              <a:rPr lang="it-IT" dirty="0" err="1" smtClean="0"/>
              <a:t>response</a:t>
            </a:r>
            <a:endParaRPr lang="it-IT" dirty="0" smtClean="0"/>
          </a:p>
        </p:txBody>
      </p:sp>
      <p:sp>
        <p:nvSpPr>
          <p:cNvPr id="113667" name="Rectangle 2"/>
          <p:cNvSpPr>
            <a:spLocks noGrp="1" noChangeArrowheads="1"/>
          </p:cNvSpPr>
          <p:nvPr>
            <p:ph type="body" idx="1"/>
          </p:nvPr>
        </p:nvSpPr>
        <p:spPr>
          <a:xfrm>
            <a:off x="741363" y="2101850"/>
            <a:ext cx="8607425" cy="4990355"/>
          </a:xfrm>
        </p:spPr>
        <p:txBody>
          <a:bodyPr/>
          <a:lstStyle/>
          <a:p>
            <a:pPr eaLnBrk="1">
              <a:lnSpc>
                <a:spcPct val="7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sz="2400" dirty="0" smtClean="0"/>
              <a:t>The </a:t>
            </a:r>
            <a:r>
              <a:rPr lang="it-IT" sz="2400" dirty="0" err="1" smtClean="0"/>
              <a:t>response</a:t>
            </a:r>
            <a:r>
              <a:rPr lang="it-IT" sz="2400" dirty="0" smtClean="0"/>
              <a:t> </a:t>
            </a:r>
            <a:r>
              <a:rPr lang="it-IT" sz="2400" dirty="0" err="1" smtClean="0"/>
              <a:t>of</a:t>
            </a:r>
            <a:r>
              <a:rPr lang="it-IT" sz="2400" dirty="0" smtClean="0"/>
              <a:t> </a:t>
            </a:r>
            <a:r>
              <a:rPr lang="it-IT" sz="2400" dirty="0" err="1" smtClean="0"/>
              <a:t>an</a:t>
            </a:r>
            <a:r>
              <a:rPr lang="it-IT" sz="2400" dirty="0" smtClean="0"/>
              <a:t> </a:t>
            </a:r>
            <a:r>
              <a:rPr lang="it-IT" sz="2400" dirty="0" err="1" smtClean="0"/>
              <a:t>organism</a:t>
            </a:r>
            <a:r>
              <a:rPr lang="it-IT" sz="2400" dirty="0" smtClean="0"/>
              <a:t> </a:t>
            </a:r>
            <a:r>
              <a:rPr lang="it-IT" sz="2400" dirty="0" err="1" smtClean="0"/>
              <a:t>to</a:t>
            </a:r>
            <a:r>
              <a:rPr lang="it-IT" sz="2400" dirty="0" smtClean="0"/>
              <a:t> a </a:t>
            </a:r>
            <a:r>
              <a:rPr lang="it-IT" sz="2400" dirty="0" err="1" smtClean="0"/>
              <a:t>toxicant</a:t>
            </a:r>
            <a:r>
              <a:rPr lang="it-IT" sz="2400" dirty="0" smtClean="0"/>
              <a:t> </a:t>
            </a:r>
            <a:r>
              <a:rPr lang="it-IT" sz="2400" dirty="0" err="1" smtClean="0"/>
              <a:t>always</a:t>
            </a:r>
            <a:r>
              <a:rPr lang="it-IT" sz="2400" dirty="0" smtClean="0"/>
              <a:t> </a:t>
            </a:r>
            <a:r>
              <a:rPr lang="it-IT" sz="2400" dirty="0" err="1" smtClean="0"/>
              <a:t>depends</a:t>
            </a:r>
            <a:r>
              <a:rPr lang="it-IT" sz="2400" dirty="0" smtClean="0"/>
              <a:t> </a:t>
            </a:r>
            <a:r>
              <a:rPr lang="it-IT" sz="2400" dirty="0" err="1" smtClean="0"/>
              <a:t>to</a:t>
            </a:r>
            <a:r>
              <a:rPr lang="it-IT" sz="2400" dirty="0" smtClean="0"/>
              <a:t> some </a:t>
            </a:r>
            <a:r>
              <a:rPr lang="it-IT" sz="2400" dirty="0" err="1" smtClean="0"/>
              <a:t>extent</a:t>
            </a:r>
            <a:r>
              <a:rPr lang="it-IT" sz="2400" dirty="0" smtClean="0"/>
              <a:t> on the </a:t>
            </a:r>
            <a:r>
              <a:rPr lang="it-IT" sz="2400" dirty="0" err="1" smtClean="0"/>
              <a:t>amount</a:t>
            </a:r>
            <a:r>
              <a:rPr lang="it-IT" sz="2400" dirty="0" smtClean="0"/>
              <a:t> </a:t>
            </a:r>
            <a:r>
              <a:rPr lang="it-IT" sz="2400" dirty="0" err="1" smtClean="0"/>
              <a:t>of</a:t>
            </a:r>
            <a:r>
              <a:rPr lang="it-IT" sz="2400" dirty="0" smtClean="0"/>
              <a:t> the </a:t>
            </a:r>
            <a:r>
              <a:rPr lang="it-IT" sz="2400" dirty="0" err="1" smtClean="0"/>
              <a:t>agent</a:t>
            </a:r>
            <a:r>
              <a:rPr lang="it-IT" sz="2400" dirty="0" smtClean="0"/>
              <a:t> </a:t>
            </a:r>
            <a:r>
              <a:rPr lang="it-IT" sz="2400" dirty="0" err="1" smtClean="0"/>
              <a:t>used</a:t>
            </a:r>
            <a:r>
              <a:rPr lang="it-IT" sz="2400" dirty="0" smtClean="0"/>
              <a:t>.</a:t>
            </a:r>
          </a:p>
          <a:p>
            <a:pPr eaLnBrk="1">
              <a:lnSpc>
                <a:spcPct val="7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sz="2400" b="1" dirty="0" smtClean="0"/>
              <a:t>Dose</a:t>
            </a:r>
            <a:r>
              <a:rPr lang="it-IT" sz="2400" dirty="0" smtClean="0"/>
              <a:t>: </a:t>
            </a:r>
            <a:r>
              <a:rPr lang="it-IT" sz="2400" dirty="0" err="1" smtClean="0"/>
              <a:t>is</a:t>
            </a:r>
            <a:r>
              <a:rPr lang="it-IT" sz="2400" dirty="0" smtClean="0"/>
              <a:t> </a:t>
            </a:r>
            <a:r>
              <a:rPr lang="it-IT" sz="2400" dirty="0" err="1" smtClean="0"/>
              <a:t>defined</a:t>
            </a:r>
            <a:r>
              <a:rPr lang="it-IT" sz="2400" dirty="0" smtClean="0"/>
              <a:t> </a:t>
            </a:r>
            <a:r>
              <a:rPr lang="it-IT" sz="2400" dirty="0" err="1" smtClean="0"/>
              <a:t>as</a:t>
            </a:r>
            <a:r>
              <a:rPr lang="it-IT" sz="2400" dirty="0" smtClean="0"/>
              <a:t> the </a:t>
            </a:r>
            <a:r>
              <a:rPr lang="it-IT" sz="2400" dirty="0" err="1" smtClean="0"/>
              <a:t>degree</a:t>
            </a:r>
            <a:r>
              <a:rPr lang="it-IT" sz="2400" dirty="0" smtClean="0"/>
              <a:t> </a:t>
            </a:r>
            <a:r>
              <a:rPr lang="it-IT" sz="2400" dirty="0" err="1" smtClean="0"/>
              <a:t>of</a:t>
            </a:r>
            <a:r>
              <a:rPr lang="it-IT" sz="2400" dirty="0" smtClean="0"/>
              <a:t> </a:t>
            </a:r>
            <a:r>
              <a:rPr lang="it-IT" sz="2400" dirty="0" err="1" smtClean="0"/>
              <a:t>exposure</a:t>
            </a:r>
            <a:r>
              <a:rPr lang="it-IT" sz="2400" dirty="0" smtClean="0"/>
              <a:t> </a:t>
            </a:r>
            <a:r>
              <a:rPr lang="it-IT" sz="2400" dirty="0" err="1" smtClean="0"/>
              <a:t>of</a:t>
            </a:r>
            <a:r>
              <a:rPr lang="it-IT" sz="2400" dirty="0" smtClean="0"/>
              <a:t> </a:t>
            </a:r>
            <a:r>
              <a:rPr lang="it-IT" sz="2400" dirty="0" err="1" smtClean="0"/>
              <a:t>an</a:t>
            </a:r>
            <a:r>
              <a:rPr lang="it-IT" sz="2400" dirty="0" smtClean="0"/>
              <a:t> </a:t>
            </a:r>
            <a:r>
              <a:rPr lang="it-IT" sz="2400" dirty="0" err="1" smtClean="0"/>
              <a:t>organism</a:t>
            </a:r>
            <a:r>
              <a:rPr lang="it-IT" sz="2400" dirty="0" smtClean="0"/>
              <a:t> </a:t>
            </a:r>
            <a:r>
              <a:rPr lang="it-IT" sz="2400" dirty="0" err="1" smtClean="0"/>
              <a:t>to</a:t>
            </a:r>
            <a:r>
              <a:rPr lang="it-IT" sz="2400" dirty="0" smtClean="0"/>
              <a:t> a </a:t>
            </a:r>
            <a:r>
              <a:rPr lang="it-IT" sz="2400" dirty="0" err="1" smtClean="0"/>
              <a:t>toxicant</a:t>
            </a:r>
            <a:r>
              <a:rPr lang="it-IT" sz="2400" dirty="0" smtClean="0"/>
              <a:t> and </a:t>
            </a:r>
            <a:r>
              <a:rPr lang="it-IT" sz="2400" dirty="0" err="1" smtClean="0"/>
              <a:t>is</a:t>
            </a:r>
            <a:r>
              <a:rPr lang="it-IT" sz="2400" dirty="0" smtClean="0"/>
              <a:t> </a:t>
            </a:r>
            <a:r>
              <a:rPr lang="it-IT" sz="2400" dirty="0" err="1" smtClean="0"/>
              <a:t>usually</a:t>
            </a:r>
            <a:r>
              <a:rPr lang="it-IT" sz="2400" dirty="0" smtClean="0"/>
              <a:t> </a:t>
            </a:r>
            <a:r>
              <a:rPr lang="it-IT" sz="2400" dirty="0" err="1" smtClean="0"/>
              <a:t>expressed</a:t>
            </a:r>
            <a:r>
              <a:rPr lang="it-IT" sz="2400" dirty="0" smtClean="0"/>
              <a:t> in </a:t>
            </a:r>
            <a:r>
              <a:rPr lang="it-IT" sz="2400" dirty="0" err="1" smtClean="0"/>
              <a:t>terms</a:t>
            </a:r>
            <a:r>
              <a:rPr lang="it-IT" sz="2400" dirty="0" smtClean="0"/>
              <a:t> </a:t>
            </a:r>
            <a:r>
              <a:rPr lang="it-IT" sz="2400" dirty="0" err="1" smtClean="0"/>
              <a:t>of</a:t>
            </a:r>
            <a:r>
              <a:rPr lang="it-IT" sz="2400" dirty="0" smtClean="0"/>
              <a:t> mass </a:t>
            </a:r>
            <a:r>
              <a:rPr lang="it-IT" sz="2400" dirty="0" err="1" smtClean="0"/>
              <a:t>of</a:t>
            </a:r>
            <a:r>
              <a:rPr lang="it-IT" sz="2400" dirty="0" smtClean="0"/>
              <a:t> the </a:t>
            </a:r>
            <a:r>
              <a:rPr lang="it-IT" sz="2400" dirty="0" err="1" smtClean="0"/>
              <a:t>toxicant</a:t>
            </a:r>
            <a:r>
              <a:rPr lang="it-IT" sz="2400" dirty="0" smtClean="0"/>
              <a:t> per </a:t>
            </a:r>
            <a:r>
              <a:rPr lang="it-IT" sz="2400" dirty="0" err="1" smtClean="0"/>
              <a:t>unit</a:t>
            </a:r>
            <a:r>
              <a:rPr lang="it-IT" sz="2400" dirty="0" smtClean="0"/>
              <a:t> body mass </a:t>
            </a:r>
            <a:r>
              <a:rPr lang="it-IT" sz="2400" dirty="0" err="1" smtClean="0"/>
              <a:t>of</a:t>
            </a:r>
            <a:r>
              <a:rPr lang="it-IT" sz="2400" dirty="0" smtClean="0"/>
              <a:t> the </a:t>
            </a:r>
            <a:r>
              <a:rPr lang="it-IT" sz="2400" dirty="0" err="1" smtClean="0"/>
              <a:t>organism</a:t>
            </a:r>
            <a:r>
              <a:rPr lang="it-IT" sz="2400" dirty="0" smtClean="0"/>
              <a:t>.</a:t>
            </a:r>
          </a:p>
          <a:p>
            <a:pPr eaLnBrk="1">
              <a:lnSpc>
                <a:spcPct val="7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sz="2400" b="1" dirty="0" err="1" smtClean="0"/>
              <a:t>Response</a:t>
            </a:r>
            <a:r>
              <a:rPr lang="it-IT" sz="2400" dirty="0" smtClean="0"/>
              <a:t>: </a:t>
            </a:r>
            <a:r>
              <a:rPr lang="it-IT" sz="2400" dirty="0" err="1" smtClean="0"/>
              <a:t>is</a:t>
            </a:r>
            <a:r>
              <a:rPr lang="it-IT" sz="2400" dirty="0" smtClean="0"/>
              <a:t> the </a:t>
            </a:r>
            <a:r>
              <a:rPr lang="it-IT" sz="2400" dirty="0" err="1" smtClean="0"/>
              <a:t>adverse</a:t>
            </a:r>
            <a:r>
              <a:rPr lang="it-IT" sz="2400" dirty="0" smtClean="0"/>
              <a:t> </a:t>
            </a:r>
            <a:r>
              <a:rPr lang="it-IT" sz="2400" dirty="0" err="1" smtClean="0"/>
              <a:t>observed</a:t>
            </a:r>
            <a:r>
              <a:rPr lang="it-IT" sz="2400" dirty="0" smtClean="0"/>
              <a:t> </a:t>
            </a:r>
            <a:r>
              <a:rPr lang="it-IT" sz="2400" dirty="0" err="1" smtClean="0"/>
              <a:t>effect</a:t>
            </a:r>
            <a:r>
              <a:rPr lang="it-IT" sz="2400" dirty="0" smtClean="0"/>
              <a:t> on the body </a:t>
            </a:r>
            <a:r>
              <a:rPr lang="it-IT" sz="2400" dirty="0" err="1" smtClean="0"/>
              <a:t>following</a:t>
            </a:r>
            <a:r>
              <a:rPr lang="it-IT" sz="2400" dirty="0" smtClean="0"/>
              <a:t> the </a:t>
            </a:r>
            <a:r>
              <a:rPr lang="it-IT" sz="2400" dirty="0" err="1" smtClean="0"/>
              <a:t>intake</a:t>
            </a:r>
            <a:r>
              <a:rPr lang="it-IT" sz="2400" dirty="0" smtClean="0"/>
              <a:t> </a:t>
            </a:r>
            <a:r>
              <a:rPr lang="it-IT" sz="2400" dirty="0" err="1" smtClean="0"/>
              <a:t>of</a:t>
            </a:r>
            <a:r>
              <a:rPr lang="it-IT" sz="2400" dirty="0" smtClean="0"/>
              <a:t> the </a:t>
            </a:r>
            <a:r>
              <a:rPr lang="it-IT" sz="2400" dirty="0" err="1" smtClean="0"/>
              <a:t>toxicant</a:t>
            </a:r>
            <a:r>
              <a:rPr lang="it-IT" sz="2400" dirty="0" smtClean="0"/>
              <a:t>.</a:t>
            </a:r>
          </a:p>
          <a:p>
            <a:pPr eaLnBrk="1">
              <a:lnSpc>
                <a:spcPct val="7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The response to an extremely low level of an agent is called </a:t>
            </a:r>
            <a:r>
              <a:rPr lang="en-GB" sz="2400" i="1" dirty="0" err="1" smtClean="0"/>
              <a:t>hypersentitivity</a:t>
            </a:r>
            <a:endParaRPr lang="it-IT" sz="2400" i="1" dirty="0" smtClean="0"/>
          </a:p>
          <a:p>
            <a:pPr eaLnBrk="1">
              <a:lnSpc>
                <a:spcPct val="7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sz="2400" dirty="0" smtClean="0"/>
              <a:t>Dose and </a:t>
            </a:r>
            <a:r>
              <a:rPr lang="it-IT" sz="2400" dirty="0" err="1" smtClean="0"/>
              <a:t>response</a:t>
            </a:r>
            <a:r>
              <a:rPr lang="it-IT" sz="2400" dirty="0" smtClean="0"/>
              <a:t> </a:t>
            </a:r>
            <a:r>
              <a:rPr lang="it-IT" sz="2400" dirty="0" err="1" smtClean="0"/>
              <a:t>may</a:t>
            </a:r>
            <a:r>
              <a:rPr lang="it-IT" sz="2400" dirty="0" smtClean="0"/>
              <a:t> </a:t>
            </a:r>
            <a:r>
              <a:rPr lang="it-IT" sz="2400" dirty="0" err="1" smtClean="0"/>
              <a:t>vary</a:t>
            </a:r>
            <a:r>
              <a:rPr lang="it-IT" sz="2400" dirty="0" smtClean="0"/>
              <a:t> </a:t>
            </a:r>
            <a:r>
              <a:rPr lang="it-IT" sz="2400" dirty="0" err="1" smtClean="0"/>
              <a:t>according</a:t>
            </a:r>
            <a:r>
              <a:rPr lang="it-IT" sz="2400" dirty="0" smtClean="0"/>
              <a:t> </a:t>
            </a:r>
            <a:r>
              <a:rPr lang="it-IT" sz="2400" dirty="0" err="1" smtClean="0"/>
              <a:t>to</a:t>
            </a:r>
            <a:r>
              <a:rPr lang="it-IT" sz="2400" dirty="0" smtClean="0"/>
              <a:t> the way </a:t>
            </a:r>
            <a:r>
              <a:rPr lang="it-IT" sz="2400" dirty="0" err="1" smtClean="0"/>
              <a:t>of</a:t>
            </a:r>
            <a:r>
              <a:rPr lang="it-IT" sz="2400" dirty="0" smtClean="0"/>
              <a:t> </a:t>
            </a:r>
            <a:r>
              <a:rPr lang="it-IT" sz="2400" dirty="0" err="1" smtClean="0"/>
              <a:t>intake</a:t>
            </a:r>
            <a:endParaRPr lang="it-IT" sz="2400"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
          <p:cNvSpPr>
            <a:spLocks noGrp="1" noChangeArrowheads="1"/>
          </p:cNvSpPr>
          <p:nvPr>
            <p:ph type="title"/>
          </p:nvPr>
        </p:nvSpPr>
        <p:spPr>
          <a:xfrm>
            <a:off x="741363" y="557213"/>
            <a:ext cx="8605837" cy="1257300"/>
          </a:xfrm>
        </p:spPr>
        <p:txBody>
          <a:bodyPr/>
          <a:lstStyle/>
          <a:p>
            <a:pPr ea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smtClean="0"/>
              <a:t>Dose</a:t>
            </a:r>
          </a:p>
        </p:txBody>
      </p:sp>
      <p:sp>
        <p:nvSpPr>
          <p:cNvPr id="114691" name="Rectangle 2"/>
          <p:cNvSpPr>
            <a:spLocks noGrp="1" noChangeArrowheads="1"/>
          </p:cNvSpPr>
          <p:nvPr>
            <p:ph type="body" idx="1"/>
          </p:nvPr>
        </p:nvSpPr>
        <p:spPr>
          <a:xfrm>
            <a:off x="741363" y="2101850"/>
            <a:ext cx="8605837" cy="5062363"/>
          </a:xfrm>
        </p:spPr>
        <p:txBody>
          <a:bodyPr>
            <a:normAutofit/>
          </a:bodyPr>
          <a:lstStyle/>
          <a:p>
            <a:pPr eaLnBrk="1">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dirty="0" smtClean="0"/>
              <a:t>As </a:t>
            </a:r>
            <a:r>
              <a:rPr lang="it-IT" dirty="0" err="1" smtClean="0"/>
              <a:t>general</a:t>
            </a:r>
            <a:r>
              <a:rPr lang="it-IT" dirty="0" smtClean="0"/>
              <a:t> </a:t>
            </a:r>
            <a:r>
              <a:rPr lang="it-IT" dirty="0" err="1" smtClean="0"/>
              <a:t>considerations</a:t>
            </a:r>
            <a:r>
              <a:rPr lang="it-IT" dirty="0" smtClean="0"/>
              <a:t>:</a:t>
            </a:r>
          </a:p>
          <a:p>
            <a:pPr eaLnBrk="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b="1" dirty="0" err="1" smtClean="0"/>
              <a:t>Higher</a:t>
            </a:r>
            <a:r>
              <a:rPr lang="it-IT" b="1" dirty="0" smtClean="0"/>
              <a:t> the dose </a:t>
            </a:r>
            <a:r>
              <a:rPr lang="it-IT" b="1" dirty="0" err="1" smtClean="0"/>
              <a:t>shorter</a:t>
            </a:r>
            <a:r>
              <a:rPr lang="it-IT" b="1" dirty="0" smtClean="0"/>
              <a:t> </a:t>
            </a:r>
            <a:r>
              <a:rPr lang="it-IT" b="1" dirty="0" err="1" smtClean="0"/>
              <a:t>is</a:t>
            </a:r>
            <a:r>
              <a:rPr lang="it-IT" b="1" dirty="0" smtClean="0"/>
              <a:t> the </a:t>
            </a:r>
            <a:r>
              <a:rPr lang="it-IT" b="1" dirty="0" err="1" smtClean="0"/>
              <a:t>time</a:t>
            </a:r>
            <a:r>
              <a:rPr lang="it-IT" b="1" dirty="0" smtClean="0"/>
              <a:t> </a:t>
            </a:r>
            <a:r>
              <a:rPr lang="it-IT" b="1" dirty="0" err="1" smtClean="0"/>
              <a:t>required</a:t>
            </a:r>
            <a:r>
              <a:rPr lang="it-IT" b="1" dirty="0" smtClean="0"/>
              <a:t> </a:t>
            </a:r>
            <a:r>
              <a:rPr lang="it-IT" b="1" dirty="0" err="1" smtClean="0"/>
              <a:t>for</a:t>
            </a:r>
            <a:r>
              <a:rPr lang="it-IT" b="1" dirty="0" smtClean="0"/>
              <a:t> the </a:t>
            </a:r>
            <a:r>
              <a:rPr lang="it-IT" b="1" dirty="0" err="1" smtClean="0"/>
              <a:t>adverse</a:t>
            </a:r>
            <a:r>
              <a:rPr lang="it-IT" b="1" dirty="0" smtClean="0"/>
              <a:t> </a:t>
            </a:r>
            <a:r>
              <a:rPr lang="it-IT" b="1" dirty="0" err="1" smtClean="0"/>
              <a:t>effect</a:t>
            </a:r>
            <a:r>
              <a:rPr lang="it-IT" b="1" dirty="0" smtClean="0"/>
              <a:t> </a:t>
            </a:r>
            <a:r>
              <a:rPr lang="it-IT" b="1" dirty="0" err="1" smtClean="0"/>
              <a:t>to</a:t>
            </a:r>
            <a:r>
              <a:rPr lang="it-IT" b="1" dirty="0" smtClean="0"/>
              <a:t> </a:t>
            </a:r>
            <a:r>
              <a:rPr lang="it-IT" b="1" dirty="0" err="1" smtClean="0"/>
              <a:t>manifest</a:t>
            </a:r>
            <a:r>
              <a:rPr lang="it-IT" b="1" dirty="0" smtClean="0"/>
              <a:t>;</a:t>
            </a:r>
          </a:p>
          <a:p>
            <a:pPr eaLnBrk="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b="1" dirty="0" err="1" smtClean="0"/>
              <a:t>Higher</a:t>
            </a:r>
            <a:r>
              <a:rPr lang="it-IT" b="1" dirty="0" smtClean="0"/>
              <a:t> the dose, more severe are the </a:t>
            </a:r>
            <a:r>
              <a:rPr lang="it-IT" b="1" dirty="0" err="1" smtClean="0"/>
              <a:t>adverse</a:t>
            </a:r>
            <a:r>
              <a:rPr lang="it-IT" b="1" dirty="0" smtClean="0"/>
              <a:t> </a:t>
            </a:r>
            <a:r>
              <a:rPr lang="it-IT" b="1" dirty="0" err="1" smtClean="0"/>
              <a:t>effects</a:t>
            </a:r>
            <a:endParaRPr lang="it-IT" dirty="0" smtClean="0"/>
          </a:p>
          <a:p>
            <a:pPr eaLnBrk="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b="1" dirty="0" smtClean="0"/>
              <a:t>Low </a:t>
            </a:r>
            <a:r>
              <a:rPr lang="it-IT" b="1" dirty="0" err="1" smtClean="0"/>
              <a:t>doses</a:t>
            </a:r>
            <a:r>
              <a:rPr lang="it-IT" b="1" dirty="0" smtClean="0"/>
              <a:t> </a:t>
            </a:r>
            <a:r>
              <a:rPr lang="it-IT" b="1" dirty="0" err="1" smtClean="0"/>
              <a:t>may</a:t>
            </a:r>
            <a:r>
              <a:rPr lang="it-IT" b="1" dirty="0" smtClean="0"/>
              <a:t> </a:t>
            </a:r>
            <a:r>
              <a:rPr lang="it-IT" b="1" dirty="0" err="1" smtClean="0"/>
              <a:t>not</a:t>
            </a:r>
            <a:r>
              <a:rPr lang="it-IT" b="1" dirty="0" smtClean="0"/>
              <a:t> </a:t>
            </a:r>
            <a:r>
              <a:rPr lang="it-IT" b="1" dirty="0" err="1" smtClean="0"/>
              <a:t>provoke</a:t>
            </a:r>
            <a:r>
              <a:rPr lang="it-IT" b="1" dirty="0" smtClean="0"/>
              <a:t> </a:t>
            </a:r>
            <a:r>
              <a:rPr lang="it-IT" b="1" dirty="0" err="1" smtClean="0"/>
              <a:t>immediately</a:t>
            </a:r>
            <a:r>
              <a:rPr lang="it-IT" b="1" dirty="0" smtClean="0"/>
              <a:t> </a:t>
            </a:r>
            <a:r>
              <a:rPr lang="it-IT" b="1" dirty="0" err="1" smtClean="0"/>
              <a:t>visible</a:t>
            </a:r>
            <a:r>
              <a:rPr lang="it-IT" b="1" dirty="0" smtClean="0"/>
              <a:t> </a:t>
            </a:r>
            <a:r>
              <a:rPr lang="it-IT" b="1" dirty="0" err="1" smtClean="0"/>
              <a:t>adverse</a:t>
            </a:r>
            <a:r>
              <a:rPr lang="it-IT" b="1" dirty="0" smtClean="0"/>
              <a:t> </a:t>
            </a:r>
            <a:r>
              <a:rPr lang="it-IT" b="1" dirty="0" err="1" smtClean="0"/>
              <a:t>effects</a:t>
            </a:r>
            <a:r>
              <a:rPr lang="it-IT" b="1" dirty="0" smtClean="0"/>
              <a:t>, </a:t>
            </a:r>
            <a:r>
              <a:rPr lang="it-IT" b="1" dirty="0" err="1" smtClean="0"/>
              <a:t>but</a:t>
            </a:r>
            <a:r>
              <a:rPr lang="it-IT" b="1" dirty="0" smtClean="0"/>
              <a:t> </a:t>
            </a:r>
            <a:r>
              <a:rPr lang="it-IT" b="1" dirty="0" err="1" smtClean="0"/>
              <a:t>may</a:t>
            </a:r>
            <a:r>
              <a:rPr lang="it-IT" b="1" dirty="0" smtClean="0"/>
              <a:t> </a:t>
            </a:r>
            <a:r>
              <a:rPr lang="it-IT" b="1" dirty="0" err="1" smtClean="0"/>
              <a:t>provoke</a:t>
            </a:r>
            <a:r>
              <a:rPr lang="it-IT" b="1" dirty="0" smtClean="0"/>
              <a:t> long </a:t>
            </a:r>
            <a:r>
              <a:rPr lang="it-IT" b="1" dirty="0" err="1" smtClean="0"/>
              <a:t>term</a:t>
            </a:r>
            <a:r>
              <a:rPr lang="it-IT" b="1" dirty="0" smtClean="0"/>
              <a:t> </a:t>
            </a:r>
            <a:r>
              <a:rPr lang="it-IT" b="1" dirty="0" err="1" smtClean="0"/>
              <a:t>effects</a:t>
            </a:r>
            <a:endParaRPr lang="it-IT"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
          <p:cNvSpPr>
            <a:spLocks noGrp="1" noChangeArrowheads="1"/>
          </p:cNvSpPr>
          <p:nvPr>
            <p:ph type="title"/>
          </p:nvPr>
        </p:nvSpPr>
        <p:spPr>
          <a:xfrm>
            <a:off x="741363" y="557213"/>
            <a:ext cx="8605837" cy="1257300"/>
          </a:xfrm>
        </p:spPr>
        <p:txBody>
          <a:bodyPr/>
          <a:lstStyle/>
          <a:p>
            <a:pPr ea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err="1" smtClean="0"/>
              <a:t>Treshold</a:t>
            </a:r>
            <a:endParaRPr lang="it-IT" dirty="0" smtClean="0"/>
          </a:p>
        </p:txBody>
      </p:sp>
      <p:sp>
        <p:nvSpPr>
          <p:cNvPr id="115715" name="Rectangle 2"/>
          <p:cNvSpPr>
            <a:spLocks noGrp="1" noChangeArrowheads="1"/>
          </p:cNvSpPr>
          <p:nvPr>
            <p:ph type="body" idx="1"/>
          </p:nvPr>
        </p:nvSpPr>
        <p:spPr>
          <a:xfrm>
            <a:off x="741363" y="2101850"/>
            <a:ext cx="8605837" cy="4759325"/>
          </a:xfrm>
        </p:spPr>
        <p:txBody>
          <a:bodyPr/>
          <a:lstStyle/>
          <a:p>
            <a:pPr eaLnBrk="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dirty="0" smtClean="0"/>
              <a:t>The </a:t>
            </a:r>
            <a:r>
              <a:rPr lang="it-IT" dirty="0" err="1" smtClean="0"/>
              <a:t>treshold</a:t>
            </a:r>
            <a:r>
              <a:rPr lang="it-IT" dirty="0" smtClean="0"/>
              <a:t> </a:t>
            </a:r>
            <a:r>
              <a:rPr lang="it-IT" dirty="0" err="1" smtClean="0"/>
              <a:t>is</a:t>
            </a:r>
            <a:r>
              <a:rPr lang="it-IT" dirty="0" smtClean="0"/>
              <a:t> the </a:t>
            </a:r>
            <a:r>
              <a:rPr lang="it-IT" dirty="0" err="1" smtClean="0"/>
              <a:t>lower</a:t>
            </a:r>
            <a:r>
              <a:rPr lang="it-IT" dirty="0" smtClean="0"/>
              <a:t> dose </a:t>
            </a:r>
            <a:r>
              <a:rPr lang="it-IT" dirty="0" err="1" smtClean="0"/>
              <a:t>for</a:t>
            </a:r>
            <a:r>
              <a:rPr lang="it-IT" dirty="0" smtClean="0"/>
              <a:t> </a:t>
            </a:r>
            <a:r>
              <a:rPr lang="it-IT" dirty="0" err="1" smtClean="0"/>
              <a:t>which</a:t>
            </a:r>
            <a:r>
              <a:rPr lang="it-IT" dirty="0" smtClean="0"/>
              <a:t> the </a:t>
            </a:r>
            <a:r>
              <a:rPr lang="it-IT" dirty="0" err="1" smtClean="0"/>
              <a:t>adverse</a:t>
            </a:r>
            <a:r>
              <a:rPr lang="it-IT" dirty="0" smtClean="0"/>
              <a:t> </a:t>
            </a:r>
            <a:r>
              <a:rPr lang="it-IT" dirty="0" err="1" smtClean="0"/>
              <a:t>effect</a:t>
            </a:r>
            <a:r>
              <a:rPr lang="it-IT" dirty="0" smtClean="0"/>
              <a:t> start </a:t>
            </a:r>
            <a:r>
              <a:rPr lang="it-IT" dirty="0" err="1" smtClean="0"/>
              <a:t>to</a:t>
            </a:r>
            <a:r>
              <a:rPr lang="it-IT" dirty="0" smtClean="0"/>
              <a:t> </a:t>
            </a:r>
            <a:r>
              <a:rPr lang="it-IT" dirty="0" err="1" smtClean="0"/>
              <a:t>manifest</a:t>
            </a:r>
            <a:r>
              <a:rPr lang="it-IT" dirty="0" smtClean="0"/>
              <a:t>.</a:t>
            </a:r>
          </a:p>
          <a:p>
            <a:pPr eaLnBrk="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dirty="0" err="1" smtClean="0"/>
              <a:t>For</a:t>
            </a:r>
            <a:r>
              <a:rPr lang="it-IT" dirty="0" smtClean="0"/>
              <a:t> </a:t>
            </a:r>
            <a:r>
              <a:rPr lang="it-IT" dirty="0" err="1" smtClean="0"/>
              <a:t>most</a:t>
            </a:r>
            <a:r>
              <a:rPr lang="it-IT" dirty="0" smtClean="0"/>
              <a:t> </a:t>
            </a:r>
            <a:r>
              <a:rPr lang="it-IT" dirty="0" err="1" smtClean="0"/>
              <a:t>of</a:t>
            </a:r>
            <a:r>
              <a:rPr lang="it-IT" dirty="0" smtClean="0"/>
              <a:t> </a:t>
            </a:r>
            <a:r>
              <a:rPr lang="it-IT" dirty="0" err="1" smtClean="0"/>
              <a:t>chemicals</a:t>
            </a:r>
            <a:r>
              <a:rPr lang="it-IT" dirty="0" smtClean="0"/>
              <a:t>  </a:t>
            </a:r>
            <a:r>
              <a:rPr lang="it-IT" dirty="0" err="1" smtClean="0"/>
              <a:t>there</a:t>
            </a:r>
            <a:r>
              <a:rPr lang="it-IT" dirty="0" smtClean="0"/>
              <a:t> </a:t>
            </a:r>
            <a:r>
              <a:rPr lang="it-IT" dirty="0" err="1" smtClean="0"/>
              <a:t>exist</a:t>
            </a:r>
            <a:r>
              <a:rPr lang="it-IT" dirty="0" smtClean="0"/>
              <a:t> a </a:t>
            </a:r>
            <a:r>
              <a:rPr lang="it-IT" dirty="0" err="1" smtClean="0"/>
              <a:t>treshold</a:t>
            </a:r>
            <a:endParaRPr lang="it-IT" dirty="0" smtClean="0"/>
          </a:p>
          <a:p>
            <a:pPr eaLnBrk="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dirty="0" err="1" smtClean="0"/>
              <a:t>If</a:t>
            </a:r>
            <a:r>
              <a:rPr lang="it-IT" dirty="0" smtClean="0"/>
              <a:t> the </a:t>
            </a:r>
            <a:r>
              <a:rPr lang="it-IT" dirty="0" err="1" smtClean="0"/>
              <a:t>chemical</a:t>
            </a:r>
            <a:r>
              <a:rPr lang="it-IT" dirty="0" smtClean="0"/>
              <a:t> </a:t>
            </a:r>
            <a:r>
              <a:rPr lang="it-IT" dirty="0" err="1" smtClean="0"/>
              <a:t>is</a:t>
            </a:r>
            <a:r>
              <a:rPr lang="it-IT" dirty="0" smtClean="0"/>
              <a:t> </a:t>
            </a:r>
            <a:r>
              <a:rPr lang="it-IT" dirty="0" err="1" smtClean="0"/>
              <a:t>highly</a:t>
            </a:r>
            <a:r>
              <a:rPr lang="it-IT" dirty="0" smtClean="0"/>
              <a:t> </a:t>
            </a:r>
            <a:r>
              <a:rPr lang="it-IT" dirty="0" err="1" smtClean="0"/>
              <a:t>toxic</a:t>
            </a:r>
            <a:r>
              <a:rPr lang="it-IT" dirty="0" smtClean="0"/>
              <a:t> the </a:t>
            </a:r>
            <a:r>
              <a:rPr lang="it-IT" dirty="0" err="1" smtClean="0"/>
              <a:t>treshold</a:t>
            </a:r>
            <a:r>
              <a:rPr lang="it-IT" dirty="0" smtClean="0"/>
              <a:t> </a:t>
            </a:r>
            <a:r>
              <a:rPr lang="it-IT" dirty="0" err="1" smtClean="0"/>
              <a:t>could</a:t>
            </a:r>
            <a:r>
              <a:rPr lang="it-IT" dirty="0" smtClean="0"/>
              <a:t> </a:t>
            </a:r>
            <a:r>
              <a:rPr lang="it-IT" dirty="0" err="1" smtClean="0"/>
              <a:t>be</a:t>
            </a:r>
            <a:r>
              <a:rPr lang="it-IT" dirty="0" smtClean="0"/>
              <a:t> </a:t>
            </a:r>
            <a:r>
              <a:rPr lang="it-IT" dirty="0" err="1" smtClean="0"/>
              <a:t>very</a:t>
            </a:r>
            <a:r>
              <a:rPr lang="it-IT" dirty="0" smtClean="0"/>
              <a:t> </a:t>
            </a:r>
            <a:r>
              <a:rPr lang="it-IT" dirty="0" err="1" smtClean="0"/>
              <a:t>low.The</a:t>
            </a:r>
            <a:r>
              <a:rPr lang="it-IT" dirty="0" smtClean="0"/>
              <a:t> </a:t>
            </a:r>
            <a:r>
              <a:rPr lang="it-IT" dirty="0" err="1" smtClean="0"/>
              <a:t>treshold</a:t>
            </a:r>
            <a:r>
              <a:rPr lang="it-IT" dirty="0" smtClean="0"/>
              <a:t> </a:t>
            </a:r>
            <a:r>
              <a:rPr lang="it-IT" dirty="0" err="1" smtClean="0"/>
              <a:t>level</a:t>
            </a:r>
            <a:r>
              <a:rPr lang="it-IT" dirty="0" smtClean="0"/>
              <a:t> </a:t>
            </a:r>
            <a:r>
              <a:rPr lang="it-IT" dirty="0" err="1" smtClean="0"/>
              <a:t>value</a:t>
            </a:r>
            <a:r>
              <a:rPr lang="it-IT" dirty="0" smtClean="0"/>
              <a:t> </a:t>
            </a:r>
            <a:r>
              <a:rPr lang="it-IT" dirty="0" err="1" smtClean="0"/>
              <a:t>have</a:t>
            </a:r>
            <a:r>
              <a:rPr lang="it-IT" dirty="0" smtClean="0"/>
              <a:t> </a:t>
            </a:r>
            <a:r>
              <a:rPr lang="it-IT" dirty="0" err="1" smtClean="0"/>
              <a:t>to</a:t>
            </a:r>
            <a:r>
              <a:rPr lang="it-IT" dirty="0" smtClean="0"/>
              <a:t> </a:t>
            </a:r>
            <a:r>
              <a:rPr lang="it-IT" dirty="0" err="1" smtClean="0"/>
              <a:t>be</a:t>
            </a:r>
            <a:r>
              <a:rPr lang="it-IT" dirty="0" smtClean="0"/>
              <a:t> </a:t>
            </a:r>
            <a:r>
              <a:rPr lang="it-IT" dirty="0" err="1" smtClean="0"/>
              <a:t>reported</a:t>
            </a:r>
            <a:r>
              <a:rPr lang="it-IT" dirty="0" smtClean="0"/>
              <a:t> in the </a:t>
            </a:r>
            <a:r>
              <a:rPr lang="it-IT" dirty="0" err="1" smtClean="0"/>
              <a:t>safety</a:t>
            </a:r>
            <a:r>
              <a:rPr lang="it-IT" dirty="0" smtClean="0"/>
              <a:t> data </a:t>
            </a:r>
            <a:r>
              <a:rPr lang="it-IT" dirty="0" err="1" smtClean="0"/>
              <a:t>sheet</a:t>
            </a:r>
            <a:r>
              <a:rPr lang="it-IT" dirty="0" smtClean="0"/>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1"/>
          <p:cNvSpPr>
            <a:spLocks noGrp="1" noChangeArrowheads="1"/>
          </p:cNvSpPr>
          <p:nvPr>
            <p:ph type="title"/>
          </p:nvPr>
        </p:nvSpPr>
        <p:spPr>
          <a:xfrm>
            <a:off x="741363" y="557213"/>
            <a:ext cx="8607425" cy="1258887"/>
          </a:xfrm>
        </p:spPr>
        <p:txBody>
          <a:bodyPr/>
          <a:lstStyle/>
          <a:p>
            <a:pPr eaLnBrk="1">
              <a:lnSpc>
                <a:spcPct val="87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Dose-</a:t>
            </a:r>
            <a:r>
              <a:rPr lang="it-IT" dirty="0" err="1" smtClean="0"/>
              <a:t>response</a:t>
            </a:r>
            <a:r>
              <a:rPr lang="it-IT" dirty="0" smtClean="0"/>
              <a:t> </a:t>
            </a:r>
            <a:r>
              <a:rPr lang="it-IT" dirty="0" err="1" smtClean="0"/>
              <a:t>curves</a:t>
            </a:r>
            <a:endParaRPr lang="it-IT" dirty="0" smtClean="0"/>
          </a:p>
        </p:txBody>
      </p:sp>
      <p:sp>
        <p:nvSpPr>
          <p:cNvPr id="116739" name="Rectangle 2"/>
          <p:cNvSpPr>
            <a:spLocks noGrp="1" noChangeArrowheads="1"/>
          </p:cNvSpPr>
          <p:nvPr>
            <p:ph type="body" idx="1"/>
          </p:nvPr>
        </p:nvSpPr>
        <p:spPr>
          <a:xfrm>
            <a:off x="741363" y="2101850"/>
            <a:ext cx="4084637" cy="4760913"/>
          </a:xfrm>
        </p:spPr>
        <p:txBody>
          <a:bodyPr/>
          <a:lstStyle/>
          <a:p>
            <a:pPr marL="339725" indent="-339725" eaLnBrk="1">
              <a:lnSpc>
                <a:spcPct val="84000"/>
              </a:lnSpc>
              <a:spcBef>
                <a:spcPts val="700"/>
              </a:spcBef>
              <a:spcAft>
                <a:spcPct val="0"/>
              </a:spcAft>
              <a:buClr>
                <a:srgbClr val="000000"/>
              </a:buClr>
              <a:buSzPct val="100000"/>
              <a:buFont typeface="Times New Roman" pitchFamily="18" charset="0"/>
              <a:buChar char="•"/>
              <a:tabLst>
                <a:tab pos="357188"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Lst>
            </a:pPr>
            <a:r>
              <a:rPr lang="it-IT" sz="2800" dirty="0" smtClean="0"/>
              <a:t>Curve A: </a:t>
            </a:r>
            <a:r>
              <a:rPr lang="it-IT" sz="2800" dirty="0" err="1" smtClean="0"/>
              <a:t>it</a:t>
            </a:r>
            <a:r>
              <a:rPr lang="it-IT" sz="2800" dirty="0" smtClean="0"/>
              <a:t> </a:t>
            </a:r>
            <a:r>
              <a:rPr lang="it-IT" sz="2800" dirty="0" err="1" smtClean="0"/>
              <a:t>shows</a:t>
            </a:r>
            <a:r>
              <a:rPr lang="it-IT" sz="2800" dirty="0" smtClean="0"/>
              <a:t> a </a:t>
            </a:r>
            <a:r>
              <a:rPr lang="it-IT" sz="2800" dirty="0" err="1" smtClean="0"/>
              <a:t>typical</a:t>
            </a:r>
            <a:r>
              <a:rPr lang="it-IT" sz="2800" dirty="0" smtClean="0"/>
              <a:t> </a:t>
            </a:r>
            <a:r>
              <a:rPr lang="it-IT" sz="2800" dirty="0" err="1" smtClean="0"/>
              <a:t>treshold</a:t>
            </a:r>
            <a:r>
              <a:rPr lang="it-IT" sz="2800" dirty="0" smtClean="0"/>
              <a:t> </a:t>
            </a:r>
            <a:r>
              <a:rPr lang="it-IT" sz="2800" dirty="0" err="1" smtClean="0"/>
              <a:t>value</a:t>
            </a:r>
            <a:endParaRPr lang="it-IT" sz="2800" dirty="0" smtClean="0"/>
          </a:p>
          <a:p>
            <a:pPr marL="339725" indent="-339725" eaLnBrk="1">
              <a:lnSpc>
                <a:spcPct val="84000"/>
              </a:lnSpc>
              <a:spcBef>
                <a:spcPts val="700"/>
              </a:spcBef>
              <a:spcAft>
                <a:spcPct val="0"/>
              </a:spcAft>
              <a:buClr>
                <a:srgbClr val="000000"/>
              </a:buClr>
              <a:buSzPct val="100000"/>
              <a:buFont typeface="Times New Roman" pitchFamily="18" charset="0"/>
              <a:buChar char="•"/>
              <a:tabLst>
                <a:tab pos="357188"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Lst>
            </a:pPr>
            <a:r>
              <a:rPr lang="it-IT" sz="2800" dirty="0" smtClean="0"/>
              <a:t>Curve B: </a:t>
            </a:r>
            <a:r>
              <a:rPr lang="it-IT" sz="2800" dirty="0" err="1" smtClean="0"/>
              <a:t>linear</a:t>
            </a:r>
            <a:r>
              <a:rPr lang="it-IT" sz="2800" dirty="0" smtClean="0"/>
              <a:t> </a:t>
            </a:r>
            <a:r>
              <a:rPr lang="it-IT" sz="2800" dirty="0" err="1" smtClean="0"/>
              <a:t>response</a:t>
            </a:r>
            <a:endParaRPr lang="it-IT" sz="2800" dirty="0" smtClean="0"/>
          </a:p>
          <a:p>
            <a:pPr marL="339725" indent="-339725" eaLnBrk="1">
              <a:lnSpc>
                <a:spcPct val="84000"/>
              </a:lnSpc>
              <a:spcBef>
                <a:spcPts val="700"/>
              </a:spcBef>
              <a:spcAft>
                <a:spcPct val="0"/>
              </a:spcAft>
              <a:buClr>
                <a:srgbClr val="000000"/>
              </a:buClr>
              <a:buSzPct val="100000"/>
              <a:buFont typeface="Times New Roman" pitchFamily="18" charset="0"/>
              <a:buChar char="•"/>
              <a:tabLst>
                <a:tab pos="357188"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Lst>
            </a:pPr>
            <a:r>
              <a:rPr lang="it-IT" sz="2800" dirty="0" smtClean="0"/>
              <a:t>Curve C: </a:t>
            </a:r>
            <a:r>
              <a:rPr lang="it-IT" sz="2800" dirty="0" err="1" smtClean="0"/>
              <a:t>sigmoidal</a:t>
            </a:r>
            <a:r>
              <a:rPr lang="it-IT" sz="2800" dirty="0" smtClean="0"/>
              <a:t> curve</a:t>
            </a:r>
          </a:p>
          <a:p>
            <a:pPr marL="339725" indent="-339725" eaLnBrk="1">
              <a:lnSpc>
                <a:spcPct val="84000"/>
              </a:lnSpc>
              <a:spcBef>
                <a:spcPts val="700"/>
              </a:spcBef>
              <a:spcAft>
                <a:spcPct val="0"/>
              </a:spcAft>
              <a:buClr>
                <a:srgbClr val="000000"/>
              </a:buClr>
              <a:buSzPct val="100000"/>
              <a:buFont typeface="Times New Roman" pitchFamily="18" charset="0"/>
              <a:buChar char="•"/>
              <a:tabLst>
                <a:tab pos="357188"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Lst>
            </a:pPr>
            <a:r>
              <a:rPr lang="it-IT" sz="2800" dirty="0" smtClean="0"/>
              <a:t>Curve D: more </a:t>
            </a:r>
            <a:r>
              <a:rPr lang="it-IT" sz="2800" dirty="0" err="1" smtClean="0"/>
              <a:t>than</a:t>
            </a:r>
            <a:r>
              <a:rPr lang="it-IT" sz="2800" dirty="0" smtClean="0"/>
              <a:t> </a:t>
            </a:r>
            <a:r>
              <a:rPr lang="it-IT" sz="2800" dirty="0" err="1" smtClean="0"/>
              <a:t>linear</a:t>
            </a:r>
            <a:r>
              <a:rPr lang="it-IT" sz="2800" dirty="0" smtClean="0"/>
              <a:t> </a:t>
            </a:r>
            <a:r>
              <a:rPr lang="it-IT" sz="2800" dirty="0" err="1" smtClean="0"/>
              <a:t>response</a:t>
            </a:r>
            <a:endParaRPr lang="it-IT" sz="2800" dirty="0" smtClean="0"/>
          </a:p>
        </p:txBody>
      </p:sp>
      <p:pic>
        <p:nvPicPr>
          <p:cNvPr id="116740" name="Picture 3"/>
          <p:cNvPicPr>
            <a:picLocks noChangeAspect="1" noChangeArrowheads="1"/>
          </p:cNvPicPr>
          <p:nvPr/>
        </p:nvPicPr>
        <p:blipFill>
          <a:blip r:embed="rId3" cstate="print"/>
          <a:srcRect/>
          <a:stretch>
            <a:fillRect/>
          </a:stretch>
        </p:blipFill>
        <p:spPr bwMode="auto">
          <a:xfrm>
            <a:off x="4826000" y="2208213"/>
            <a:ext cx="5038725" cy="4500562"/>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1"/>
          <p:cNvSpPr>
            <a:spLocks noGrp="1" noChangeArrowheads="1"/>
          </p:cNvSpPr>
          <p:nvPr>
            <p:ph type="title"/>
          </p:nvPr>
        </p:nvSpPr>
        <p:spPr>
          <a:xfrm>
            <a:off x="741363" y="557213"/>
            <a:ext cx="8607425" cy="1258887"/>
          </a:xfrm>
        </p:spPr>
        <p:txBody>
          <a:bodyPr/>
          <a:lstStyle/>
          <a:p>
            <a:pPr eaLnBrk="1">
              <a:lnSpc>
                <a:spcPct val="87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err="1" smtClean="0"/>
              <a:t>Lethal</a:t>
            </a:r>
            <a:r>
              <a:rPr lang="it-IT" dirty="0" smtClean="0"/>
              <a:t> dose</a:t>
            </a:r>
          </a:p>
        </p:txBody>
      </p:sp>
      <p:sp>
        <p:nvSpPr>
          <p:cNvPr id="117763" name="Rectangle 2"/>
          <p:cNvSpPr>
            <a:spLocks noGrp="1" noChangeArrowheads="1"/>
          </p:cNvSpPr>
          <p:nvPr>
            <p:ph type="body" idx="1"/>
          </p:nvPr>
        </p:nvSpPr>
        <p:spPr>
          <a:xfrm>
            <a:off x="741363" y="2101850"/>
            <a:ext cx="8607425" cy="4990355"/>
          </a:xfrm>
        </p:spPr>
        <p:txBody>
          <a:bodyPr/>
          <a:lstStyle/>
          <a:p>
            <a:pPr eaLnBrk="1">
              <a:lnSpc>
                <a:spcPct val="7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sz="2800" dirty="0" smtClean="0"/>
              <a:t>The </a:t>
            </a:r>
            <a:r>
              <a:rPr lang="it-IT" sz="2800" dirty="0" err="1" smtClean="0"/>
              <a:t>toxicity</a:t>
            </a:r>
            <a:r>
              <a:rPr lang="it-IT" sz="2800" dirty="0" smtClean="0"/>
              <a:t> </a:t>
            </a:r>
            <a:r>
              <a:rPr lang="it-IT" sz="2800" dirty="0" err="1" smtClean="0"/>
              <a:t>level</a:t>
            </a:r>
            <a:r>
              <a:rPr lang="it-IT" sz="2800" dirty="0" smtClean="0"/>
              <a:t> </a:t>
            </a:r>
            <a:r>
              <a:rPr lang="it-IT" sz="2800" dirty="0" err="1" smtClean="0"/>
              <a:t>of</a:t>
            </a:r>
            <a:r>
              <a:rPr lang="it-IT" sz="2800" dirty="0" smtClean="0"/>
              <a:t> </a:t>
            </a:r>
            <a:r>
              <a:rPr lang="it-IT" sz="2800" dirty="0" err="1" smtClean="0"/>
              <a:t>chemicals</a:t>
            </a:r>
            <a:r>
              <a:rPr lang="it-IT" sz="2800" dirty="0" smtClean="0"/>
              <a:t> </a:t>
            </a:r>
            <a:r>
              <a:rPr lang="it-IT" sz="2800" dirty="0" err="1" smtClean="0"/>
              <a:t>is</a:t>
            </a:r>
            <a:r>
              <a:rPr lang="it-IT" sz="2800" dirty="0" smtClean="0"/>
              <a:t> </a:t>
            </a:r>
            <a:r>
              <a:rPr lang="it-IT" sz="2800" dirty="0" err="1" smtClean="0"/>
              <a:t>ususlly</a:t>
            </a:r>
            <a:r>
              <a:rPr lang="it-IT" sz="2800" dirty="0" smtClean="0"/>
              <a:t> </a:t>
            </a:r>
            <a:r>
              <a:rPr lang="it-IT" sz="2800" dirty="0" err="1" smtClean="0"/>
              <a:t>expressed</a:t>
            </a:r>
            <a:r>
              <a:rPr lang="it-IT" sz="2800" dirty="0" smtClean="0"/>
              <a:t> </a:t>
            </a:r>
            <a:r>
              <a:rPr lang="it-IT" sz="2800" dirty="0" err="1" smtClean="0"/>
              <a:t>with</a:t>
            </a:r>
            <a:r>
              <a:rPr lang="it-IT" sz="2800" dirty="0" smtClean="0"/>
              <a:t> the </a:t>
            </a:r>
            <a:r>
              <a:rPr lang="it-IT" sz="2800" dirty="0" err="1" smtClean="0"/>
              <a:t>lethal</a:t>
            </a:r>
            <a:r>
              <a:rPr lang="it-IT" sz="2800" dirty="0" smtClean="0"/>
              <a:t> dose, LD</a:t>
            </a:r>
          </a:p>
          <a:p>
            <a:pPr eaLnBrk="1">
              <a:lnSpc>
                <a:spcPct val="7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sz="2800" dirty="0" err="1" smtClean="0"/>
              <a:t>Chemicals</a:t>
            </a:r>
            <a:r>
              <a:rPr lang="it-IT" sz="2800" dirty="0" smtClean="0"/>
              <a:t> are </a:t>
            </a:r>
            <a:r>
              <a:rPr lang="it-IT" sz="2800" dirty="0" err="1" smtClean="0"/>
              <a:t>tested</a:t>
            </a:r>
            <a:r>
              <a:rPr lang="it-IT" sz="2800" dirty="0" smtClean="0"/>
              <a:t> on </a:t>
            </a:r>
            <a:r>
              <a:rPr lang="it-IT" sz="2800" dirty="0" err="1" smtClean="0"/>
              <a:t>model</a:t>
            </a:r>
            <a:r>
              <a:rPr lang="it-IT" sz="2800" dirty="0" smtClean="0"/>
              <a:t> </a:t>
            </a:r>
            <a:r>
              <a:rPr lang="it-IT" sz="2800" dirty="0" err="1" smtClean="0"/>
              <a:t>animals</a:t>
            </a:r>
            <a:r>
              <a:rPr lang="it-IT" sz="2800" dirty="0" smtClean="0"/>
              <a:t> in </a:t>
            </a:r>
            <a:r>
              <a:rPr lang="it-IT" sz="2800" dirty="0" err="1" smtClean="0"/>
              <a:t>experiments</a:t>
            </a:r>
            <a:r>
              <a:rPr lang="it-IT" sz="2800" dirty="0" smtClean="0"/>
              <a:t> </a:t>
            </a:r>
            <a:r>
              <a:rPr lang="it-IT" sz="2800" dirty="0" err="1" smtClean="0"/>
              <a:t>that</a:t>
            </a:r>
            <a:r>
              <a:rPr lang="it-IT" sz="2800" dirty="0" smtClean="0"/>
              <a:t> </a:t>
            </a:r>
            <a:r>
              <a:rPr lang="it-IT" sz="2800" dirty="0" err="1" smtClean="0"/>
              <a:t>determine</a:t>
            </a:r>
            <a:r>
              <a:rPr lang="it-IT" sz="2800" dirty="0" smtClean="0"/>
              <a:t> the dose </a:t>
            </a:r>
            <a:r>
              <a:rPr lang="it-IT" sz="2800" dirty="0" err="1" smtClean="0"/>
              <a:t>needed</a:t>
            </a:r>
            <a:r>
              <a:rPr lang="it-IT" sz="2800" dirty="0" smtClean="0"/>
              <a:t> </a:t>
            </a:r>
            <a:r>
              <a:rPr lang="it-IT" sz="2800" dirty="0" err="1" smtClean="0"/>
              <a:t>to</a:t>
            </a:r>
            <a:r>
              <a:rPr lang="it-IT" sz="2800" dirty="0" smtClean="0"/>
              <a:t> </a:t>
            </a:r>
            <a:r>
              <a:rPr lang="it-IT" sz="2800" dirty="0" err="1" smtClean="0"/>
              <a:t>kill</a:t>
            </a:r>
            <a:r>
              <a:rPr lang="it-IT" sz="2800" dirty="0" smtClean="0"/>
              <a:t> the 50% </a:t>
            </a:r>
            <a:r>
              <a:rPr lang="it-IT" sz="2800" dirty="0" err="1" smtClean="0"/>
              <a:t>of</a:t>
            </a:r>
            <a:r>
              <a:rPr lang="it-IT" sz="2800" dirty="0" smtClean="0"/>
              <a:t> </a:t>
            </a:r>
            <a:r>
              <a:rPr lang="it-IT" sz="2800" dirty="0" err="1" smtClean="0"/>
              <a:t>them</a:t>
            </a:r>
            <a:r>
              <a:rPr lang="it-IT" sz="2800" dirty="0" smtClean="0"/>
              <a:t>. </a:t>
            </a:r>
            <a:r>
              <a:rPr lang="it-IT" sz="2800" dirty="0" err="1" smtClean="0"/>
              <a:t>This</a:t>
            </a:r>
            <a:r>
              <a:rPr lang="it-IT" sz="2800" dirty="0" smtClean="0"/>
              <a:t> </a:t>
            </a:r>
            <a:r>
              <a:rPr lang="it-IT" sz="2800" dirty="0" err="1" smtClean="0"/>
              <a:t>value</a:t>
            </a:r>
            <a:r>
              <a:rPr lang="it-IT" sz="2800" dirty="0" smtClean="0"/>
              <a:t> </a:t>
            </a:r>
            <a:r>
              <a:rPr lang="it-IT" sz="2800" dirty="0" err="1" smtClean="0"/>
              <a:t>is</a:t>
            </a:r>
            <a:r>
              <a:rPr lang="it-IT" sz="2800" dirty="0" smtClean="0"/>
              <a:t> </a:t>
            </a:r>
            <a:r>
              <a:rPr lang="it-IT" sz="2800" dirty="0" err="1" smtClean="0"/>
              <a:t>idicated</a:t>
            </a:r>
            <a:r>
              <a:rPr lang="it-IT" sz="2800" dirty="0" smtClean="0"/>
              <a:t> </a:t>
            </a:r>
            <a:r>
              <a:rPr lang="it-IT" sz="2800" dirty="0" err="1" smtClean="0"/>
              <a:t>as</a:t>
            </a:r>
            <a:r>
              <a:rPr lang="it-IT" sz="2800" dirty="0" smtClean="0"/>
              <a:t> </a:t>
            </a:r>
            <a:r>
              <a:rPr lang="it-IT" sz="2800" b="1" dirty="0" smtClean="0"/>
              <a:t>LD</a:t>
            </a:r>
            <a:r>
              <a:rPr lang="it-IT" sz="2800" b="1" baseline="-25000" dirty="0" smtClean="0"/>
              <a:t>50</a:t>
            </a:r>
            <a:endParaRPr lang="it-IT" sz="2800" dirty="0" smtClean="0"/>
          </a:p>
          <a:p>
            <a:pPr eaLnBrk="1">
              <a:lnSpc>
                <a:spcPct val="7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sz="2800" dirty="0" err="1" smtClean="0"/>
              <a:t>If</a:t>
            </a:r>
            <a:r>
              <a:rPr lang="it-IT" sz="2800" dirty="0" smtClean="0"/>
              <a:t> the </a:t>
            </a:r>
            <a:r>
              <a:rPr lang="it-IT" sz="2800" dirty="0" err="1" smtClean="0"/>
              <a:t>chemical</a:t>
            </a:r>
            <a:r>
              <a:rPr lang="it-IT" sz="2800" dirty="0" smtClean="0"/>
              <a:t> </a:t>
            </a:r>
            <a:r>
              <a:rPr lang="it-IT" sz="2800" dirty="0" err="1" smtClean="0"/>
              <a:t>is</a:t>
            </a:r>
            <a:r>
              <a:rPr lang="it-IT" sz="2800" dirty="0" smtClean="0"/>
              <a:t> </a:t>
            </a:r>
            <a:r>
              <a:rPr lang="it-IT" sz="2800" dirty="0" err="1" smtClean="0"/>
              <a:t>orally</a:t>
            </a:r>
            <a:r>
              <a:rPr lang="it-IT" sz="2800" dirty="0" smtClean="0"/>
              <a:t> </a:t>
            </a:r>
            <a:r>
              <a:rPr lang="it-IT" sz="2800" dirty="0" err="1" smtClean="0"/>
              <a:t>intaken</a:t>
            </a:r>
            <a:r>
              <a:rPr lang="it-IT" sz="2800" dirty="0" smtClean="0"/>
              <a:t> the </a:t>
            </a:r>
            <a:r>
              <a:rPr lang="it-IT" sz="2800" dirty="0" err="1" smtClean="0"/>
              <a:t>lethal</a:t>
            </a:r>
            <a:r>
              <a:rPr lang="it-IT" sz="2800" dirty="0" smtClean="0"/>
              <a:t> dose </a:t>
            </a:r>
            <a:r>
              <a:rPr lang="it-IT" sz="2800" dirty="0" err="1" smtClean="0"/>
              <a:t>is</a:t>
            </a:r>
            <a:r>
              <a:rPr lang="it-IT" sz="2800" dirty="0" smtClean="0"/>
              <a:t> </a:t>
            </a:r>
            <a:r>
              <a:rPr lang="it-IT" sz="2800" dirty="0" err="1" smtClean="0"/>
              <a:t>indicated</a:t>
            </a:r>
            <a:r>
              <a:rPr lang="it-IT" sz="2800" dirty="0" smtClean="0"/>
              <a:t> </a:t>
            </a:r>
            <a:r>
              <a:rPr lang="it-IT" sz="2800" dirty="0" err="1" smtClean="0"/>
              <a:t>as</a:t>
            </a:r>
            <a:r>
              <a:rPr lang="it-IT" sz="2800" dirty="0" smtClean="0"/>
              <a:t> </a:t>
            </a:r>
            <a:r>
              <a:rPr lang="it-IT" sz="2800" b="1" dirty="0" smtClean="0"/>
              <a:t>OLD</a:t>
            </a:r>
            <a:r>
              <a:rPr lang="it-IT" sz="2800" b="1" baseline="-25000" dirty="0" smtClean="0"/>
              <a:t>50</a:t>
            </a:r>
            <a:endParaRPr lang="it-IT" sz="2800" dirty="0" smtClean="0"/>
          </a:p>
          <a:p>
            <a:pPr eaLnBrk="1">
              <a:lnSpc>
                <a:spcPct val="7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sz="2800" dirty="0" err="1" smtClean="0"/>
              <a:t>Lethal</a:t>
            </a:r>
            <a:r>
              <a:rPr lang="it-IT" sz="2800" dirty="0" smtClean="0"/>
              <a:t> </a:t>
            </a:r>
            <a:r>
              <a:rPr lang="it-IT" sz="2800" dirty="0" err="1" smtClean="0"/>
              <a:t>doses</a:t>
            </a:r>
            <a:r>
              <a:rPr lang="it-IT" sz="2800" dirty="0" smtClean="0"/>
              <a:t> are </a:t>
            </a:r>
            <a:r>
              <a:rPr lang="it-IT" sz="2800" dirty="0" err="1" smtClean="0"/>
              <a:t>usually</a:t>
            </a:r>
            <a:r>
              <a:rPr lang="it-IT" sz="2800" dirty="0" smtClean="0"/>
              <a:t> </a:t>
            </a:r>
            <a:r>
              <a:rPr lang="it-IT" sz="2800" dirty="0" err="1" smtClean="0"/>
              <a:t>expressed</a:t>
            </a:r>
            <a:r>
              <a:rPr lang="it-IT" sz="2800" dirty="0" smtClean="0"/>
              <a:t> </a:t>
            </a:r>
            <a:r>
              <a:rPr lang="it-IT" sz="2800" dirty="0" err="1" smtClean="0"/>
              <a:t>as</a:t>
            </a:r>
            <a:r>
              <a:rPr lang="it-IT" sz="2800" dirty="0" smtClean="0"/>
              <a:t> mg </a:t>
            </a:r>
            <a:r>
              <a:rPr lang="it-IT" sz="2800" dirty="0" err="1" smtClean="0"/>
              <a:t>of</a:t>
            </a:r>
            <a:r>
              <a:rPr lang="it-IT" sz="2800" dirty="0" smtClean="0"/>
              <a:t> </a:t>
            </a:r>
            <a:r>
              <a:rPr lang="it-IT" sz="2800" dirty="0" err="1" smtClean="0"/>
              <a:t>toxicant</a:t>
            </a:r>
            <a:r>
              <a:rPr lang="it-IT" sz="2800" dirty="0" smtClean="0"/>
              <a:t> per kg </a:t>
            </a:r>
            <a:r>
              <a:rPr lang="it-IT" sz="2800" dirty="0" err="1" smtClean="0"/>
              <a:t>of</a:t>
            </a:r>
            <a:r>
              <a:rPr lang="it-IT" sz="2800" dirty="0" smtClean="0"/>
              <a:t> body mass</a:t>
            </a:r>
          </a:p>
          <a:p>
            <a:pPr eaLnBrk="1">
              <a:lnSpc>
                <a:spcPct val="77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sz="2800" dirty="0" err="1" smtClean="0"/>
              <a:t>If</a:t>
            </a:r>
            <a:r>
              <a:rPr lang="it-IT" sz="2800" dirty="0" smtClean="0"/>
              <a:t> the </a:t>
            </a:r>
            <a:r>
              <a:rPr lang="it-IT" sz="2800" dirty="0" err="1" smtClean="0"/>
              <a:t>toxicant</a:t>
            </a:r>
            <a:r>
              <a:rPr lang="it-IT" sz="2800" dirty="0" smtClean="0"/>
              <a:t> </a:t>
            </a:r>
            <a:r>
              <a:rPr lang="it-IT" sz="2800" dirty="0" err="1" smtClean="0"/>
              <a:t>is</a:t>
            </a:r>
            <a:r>
              <a:rPr lang="it-IT" sz="2800" dirty="0" smtClean="0"/>
              <a:t> </a:t>
            </a:r>
            <a:r>
              <a:rPr lang="it-IT" sz="2800" dirty="0" err="1" smtClean="0"/>
              <a:t>inhalated</a:t>
            </a:r>
            <a:r>
              <a:rPr lang="it-IT" sz="2800" dirty="0" smtClean="0"/>
              <a:t> </a:t>
            </a:r>
            <a:r>
              <a:rPr lang="it-IT" sz="2800" dirty="0" err="1" smtClean="0"/>
              <a:t>it</a:t>
            </a:r>
            <a:r>
              <a:rPr lang="it-IT" sz="2800" dirty="0" smtClean="0"/>
              <a:t> </a:t>
            </a:r>
            <a:r>
              <a:rPr lang="it-IT" sz="2800" dirty="0" err="1" smtClean="0"/>
              <a:t>is</a:t>
            </a:r>
            <a:r>
              <a:rPr lang="it-IT" sz="2800" dirty="0" smtClean="0"/>
              <a:t> </a:t>
            </a:r>
            <a:r>
              <a:rPr lang="it-IT" sz="2800" dirty="0" err="1" smtClean="0"/>
              <a:t>indicated</a:t>
            </a:r>
            <a:r>
              <a:rPr lang="it-IT" sz="2800" dirty="0" smtClean="0"/>
              <a:t> </a:t>
            </a:r>
            <a:r>
              <a:rPr lang="it-IT" sz="2800" dirty="0" err="1" smtClean="0"/>
              <a:t>as</a:t>
            </a:r>
            <a:r>
              <a:rPr lang="it-IT" sz="2800" dirty="0" smtClean="0"/>
              <a:t> </a:t>
            </a:r>
            <a:r>
              <a:rPr lang="it-IT" sz="2800" b="1" i="1" dirty="0" err="1" smtClean="0"/>
              <a:t>lethal</a:t>
            </a:r>
            <a:r>
              <a:rPr lang="it-IT" sz="2800" b="1" i="1" dirty="0" smtClean="0"/>
              <a:t> </a:t>
            </a:r>
            <a:r>
              <a:rPr lang="it-IT" sz="2800" b="1" i="1" dirty="0" err="1" smtClean="0"/>
              <a:t>concentration</a:t>
            </a:r>
            <a:r>
              <a:rPr lang="it-IT" sz="2800" dirty="0" smtClean="0"/>
              <a:t>, LC</a:t>
            </a:r>
            <a:r>
              <a:rPr lang="it-IT" sz="2800" baseline="-25000" dirty="0" smtClean="0"/>
              <a:t>50</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
          <p:cNvSpPr>
            <a:spLocks noGrp="1" noChangeArrowheads="1"/>
          </p:cNvSpPr>
          <p:nvPr>
            <p:ph type="title"/>
          </p:nvPr>
        </p:nvSpPr>
        <p:spPr>
          <a:xfrm>
            <a:off x="741363" y="557213"/>
            <a:ext cx="8607425" cy="1258887"/>
          </a:xfrm>
        </p:spPr>
        <p:txBody>
          <a:bodyPr/>
          <a:lstStyle/>
          <a:p>
            <a:pPr eaLnBrk="1">
              <a:lnSpc>
                <a:spcPct val="87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smtClean="0"/>
              <a:t>LD</a:t>
            </a:r>
            <a:r>
              <a:rPr lang="it-IT" baseline="-25000" dirty="0" smtClean="0"/>
              <a:t>50</a:t>
            </a:r>
            <a:r>
              <a:rPr lang="it-IT" dirty="0" smtClean="0"/>
              <a:t> curve</a:t>
            </a:r>
            <a:endParaRPr lang="it-IT" baseline="-25000" dirty="0" smtClean="0"/>
          </a:p>
        </p:txBody>
      </p:sp>
      <p:sp>
        <p:nvSpPr>
          <p:cNvPr id="118787" name="Rectangle 2"/>
          <p:cNvSpPr>
            <a:spLocks noGrp="1" noChangeArrowheads="1"/>
          </p:cNvSpPr>
          <p:nvPr>
            <p:ph type="body" idx="1"/>
          </p:nvPr>
        </p:nvSpPr>
        <p:spPr>
          <a:xfrm>
            <a:off x="720725" y="2699717"/>
            <a:ext cx="4227513" cy="4581526"/>
          </a:xfrm>
        </p:spPr>
        <p:txBody>
          <a:bodyPr/>
          <a:lstStyle/>
          <a:p>
            <a:pPr marL="339725" indent="-339725" eaLnBrk="1">
              <a:lnSpc>
                <a:spcPct val="93000"/>
              </a:lnSpc>
              <a:spcBef>
                <a:spcPts val="800"/>
              </a:spcBef>
              <a:spcAft>
                <a:spcPct val="0"/>
              </a:spcAft>
              <a:buClr>
                <a:srgbClr val="000000"/>
              </a:buClr>
              <a:buSzPct val="100000"/>
              <a:buFont typeface="Times New Roman" pitchFamily="18" charset="0"/>
              <a:buChar char="•"/>
              <a:tabLst>
                <a:tab pos="357188"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Lst>
            </a:pPr>
            <a:r>
              <a:rPr lang="it-IT" dirty="0" smtClean="0"/>
              <a:t>The </a:t>
            </a:r>
            <a:r>
              <a:rPr lang="it-IT" dirty="0" err="1" smtClean="0"/>
              <a:t>lethal</a:t>
            </a:r>
            <a:r>
              <a:rPr lang="it-IT" dirty="0" smtClean="0"/>
              <a:t> dose - </a:t>
            </a:r>
            <a:r>
              <a:rPr lang="it-IT" dirty="0" err="1" smtClean="0"/>
              <a:t>response</a:t>
            </a:r>
            <a:r>
              <a:rPr lang="it-IT" dirty="0" smtClean="0"/>
              <a:t> curve </a:t>
            </a:r>
            <a:r>
              <a:rPr lang="it-IT" dirty="0" err="1" smtClean="0"/>
              <a:t>usually</a:t>
            </a:r>
            <a:r>
              <a:rPr lang="it-IT" dirty="0" smtClean="0"/>
              <a:t> </a:t>
            </a:r>
            <a:r>
              <a:rPr lang="it-IT" dirty="0" err="1" smtClean="0"/>
              <a:t>is</a:t>
            </a:r>
            <a:r>
              <a:rPr lang="it-IT" dirty="0" smtClean="0"/>
              <a:t> </a:t>
            </a:r>
            <a:r>
              <a:rPr lang="it-IT" dirty="0" err="1" smtClean="0"/>
              <a:t>of</a:t>
            </a:r>
            <a:r>
              <a:rPr lang="it-IT" dirty="0" smtClean="0"/>
              <a:t> </a:t>
            </a:r>
            <a:r>
              <a:rPr lang="it-IT" dirty="0" err="1" smtClean="0"/>
              <a:t>sigmoidal</a:t>
            </a:r>
            <a:r>
              <a:rPr lang="it-IT" dirty="0" smtClean="0"/>
              <a:t> </a:t>
            </a:r>
            <a:r>
              <a:rPr lang="it-IT" dirty="0" err="1" smtClean="0"/>
              <a:t>form</a:t>
            </a:r>
            <a:r>
              <a:rPr lang="it-IT" dirty="0" smtClean="0"/>
              <a:t>, and the LD</a:t>
            </a:r>
            <a:r>
              <a:rPr lang="it-IT" baseline="-25000" dirty="0" smtClean="0"/>
              <a:t>50 </a:t>
            </a:r>
            <a:r>
              <a:rPr lang="it-IT" dirty="0" err="1" smtClean="0"/>
              <a:t>is</a:t>
            </a:r>
            <a:r>
              <a:rPr lang="it-IT" dirty="0" smtClean="0"/>
              <a:t> the </a:t>
            </a:r>
            <a:r>
              <a:rPr lang="it-IT" dirty="0" err="1" smtClean="0"/>
              <a:t>inflection</a:t>
            </a:r>
            <a:r>
              <a:rPr lang="it-IT" dirty="0" smtClean="0"/>
              <a:t> </a:t>
            </a:r>
            <a:r>
              <a:rPr lang="it-IT" dirty="0" err="1" smtClean="0"/>
              <a:t>point</a:t>
            </a:r>
            <a:r>
              <a:rPr lang="it-IT" dirty="0" smtClean="0"/>
              <a:t>;</a:t>
            </a:r>
          </a:p>
          <a:p>
            <a:pPr marL="339725" indent="-339725" eaLnBrk="1">
              <a:lnSpc>
                <a:spcPct val="93000"/>
              </a:lnSpc>
              <a:spcBef>
                <a:spcPts val="800"/>
              </a:spcBef>
              <a:spcAft>
                <a:spcPct val="0"/>
              </a:spcAft>
              <a:buClr>
                <a:srgbClr val="000000"/>
              </a:buClr>
              <a:buSzPct val="100000"/>
              <a:buFont typeface="Times New Roman" pitchFamily="18" charset="0"/>
              <a:buChar char="•"/>
              <a:tabLst>
                <a:tab pos="357188"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Lst>
            </a:pPr>
            <a:r>
              <a:rPr lang="it-IT" dirty="0" err="1" smtClean="0"/>
              <a:t>Toxicant</a:t>
            </a:r>
            <a:r>
              <a:rPr lang="it-IT" dirty="0" smtClean="0"/>
              <a:t> A </a:t>
            </a:r>
            <a:r>
              <a:rPr lang="it-IT" dirty="0" err="1" smtClean="0"/>
              <a:t>has</a:t>
            </a:r>
            <a:r>
              <a:rPr lang="it-IT" dirty="0" smtClean="0"/>
              <a:t> a </a:t>
            </a:r>
            <a:r>
              <a:rPr lang="it-IT" dirty="0" err="1" smtClean="0"/>
              <a:t>higher</a:t>
            </a:r>
            <a:r>
              <a:rPr lang="it-IT" dirty="0" smtClean="0"/>
              <a:t> </a:t>
            </a:r>
            <a:r>
              <a:rPr lang="it-IT" dirty="0" err="1" smtClean="0"/>
              <a:t>toxicity</a:t>
            </a:r>
            <a:r>
              <a:rPr lang="it-IT" dirty="0" smtClean="0"/>
              <a:t> </a:t>
            </a:r>
            <a:r>
              <a:rPr lang="it-IT" dirty="0" err="1" smtClean="0"/>
              <a:t>than</a:t>
            </a:r>
            <a:r>
              <a:rPr lang="it-IT" dirty="0" smtClean="0"/>
              <a:t> </a:t>
            </a:r>
            <a:r>
              <a:rPr lang="it-IT" dirty="0" err="1" smtClean="0"/>
              <a:t>toxicant</a:t>
            </a:r>
            <a:r>
              <a:rPr lang="it-IT" dirty="0" smtClean="0"/>
              <a:t> B</a:t>
            </a:r>
          </a:p>
          <a:p>
            <a:pPr marL="339725" indent="-339725" eaLnBrk="1">
              <a:lnSpc>
                <a:spcPct val="93000"/>
              </a:lnSpc>
              <a:spcBef>
                <a:spcPts val="800"/>
              </a:spcBef>
              <a:spcAft>
                <a:spcPct val="0"/>
              </a:spcAft>
              <a:buClr>
                <a:srgbClr val="000000"/>
              </a:buClr>
              <a:buSzPct val="100000"/>
              <a:buFont typeface="Times New Roman" pitchFamily="18" charset="0"/>
              <a:buNone/>
              <a:tabLst>
                <a:tab pos="357188"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Lst>
            </a:pPr>
            <a:endParaRPr lang="it-IT" dirty="0" smtClean="0"/>
          </a:p>
        </p:txBody>
      </p:sp>
      <p:pic>
        <p:nvPicPr>
          <p:cNvPr id="118788" name="Picture 3"/>
          <p:cNvPicPr>
            <a:picLocks noChangeAspect="1" noChangeArrowheads="1"/>
          </p:cNvPicPr>
          <p:nvPr/>
        </p:nvPicPr>
        <p:blipFill>
          <a:blip r:embed="rId3" cstate="print"/>
          <a:srcRect/>
          <a:stretch>
            <a:fillRect/>
          </a:stretch>
        </p:blipFill>
        <p:spPr bwMode="auto">
          <a:xfrm>
            <a:off x="5121275" y="2708275"/>
            <a:ext cx="4776788" cy="3643313"/>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863600" y="1925638"/>
            <a:ext cx="8604250" cy="3940175"/>
            <a:chOff x="544" y="1213"/>
            <a:chExt cx="5420" cy="2482"/>
          </a:xfrm>
        </p:grpSpPr>
        <p:sp>
          <p:nvSpPr>
            <p:cNvPr id="120838" name="Rectangle 2"/>
            <p:cNvSpPr>
              <a:spLocks noChangeArrowheads="1"/>
            </p:cNvSpPr>
            <p:nvPr/>
          </p:nvSpPr>
          <p:spPr bwMode="auto">
            <a:xfrm>
              <a:off x="4295" y="3288"/>
              <a:ext cx="1670" cy="408"/>
            </a:xfrm>
            <a:prstGeom prst="rect">
              <a:avLst/>
            </a:prstGeom>
            <a:noFill/>
            <a:ln w="9525">
              <a:noFill/>
              <a:round/>
              <a:headEnd/>
              <a:tailEnd/>
            </a:ln>
          </p:spPr>
          <p:txBody>
            <a:bodyPr lIns="90000" tIns="46800" rIns="90000" bIns="46800" anchor="ctr"/>
            <a:lstStyle/>
            <a:p>
              <a:pPr marL="104775" indent="-104775" algn="ctr">
                <a:lnSpc>
                  <a:spcPct val="100000"/>
                </a:lnSpc>
                <a:spcBef>
                  <a:spcPts val="450"/>
                </a:spcBef>
                <a:tabLst>
                  <a:tab pos="104775" algn="l"/>
                  <a:tab pos="552450" algn="l"/>
                  <a:tab pos="1001713" algn="l"/>
                  <a:tab pos="1450975" algn="l"/>
                  <a:tab pos="1900238" algn="l"/>
                  <a:tab pos="2349500" algn="l"/>
                  <a:tab pos="2798763" algn="l"/>
                  <a:tab pos="3248025" algn="l"/>
                  <a:tab pos="3697288" algn="l"/>
                  <a:tab pos="4146550" algn="l"/>
                  <a:tab pos="4595813" algn="l"/>
                  <a:tab pos="5045075" algn="l"/>
                  <a:tab pos="5494338" algn="l"/>
                  <a:tab pos="5943600" algn="l"/>
                  <a:tab pos="6392863" algn="l"/>
                  <a:tab pos="6842125" algn="l"/>
                  <a:tab pos="7291388" algn="l"/>
                  <a:tab pos="7740650" algn="l"/>
                  <a:tab pos="8189913" algn="l"/>
                  <a:tab pos="8639175" algn="l"/>
                  <a:tab pos="9088438" algn="l"/>
                </a:tabLst>
              </a:pPr>
              <a:r>
                <a:rPr lang="it-IT" sz="1800" dirty="0" err="1" smtClean="0">
                  <a:solidFill>
                    <a:srgbClr val="000000"/>
                  </a:solidFill>
                </a:rPr>
                <a:t>Pratically</a:t>
              </a:r>
              <a:r>
                <a:rPr lang="it-IT" sz="1800" dirty="0" smtClean="0">
                  <a:solidFill>
                    <a:srgbClr val="000000"/>
                  </a:solidFill>
                </a:rPr>
                <a:t> non </a:t>
              </a:r>
              <a:r>
                <a:rPr lang="it-IT" sz="1800" dirty="0" err="1" smtClean="0">
                  <a:solidFill>
                    <a:srgbClr val="000000"/>
                  </a:solidFill>
                </a:rPr>
                <a:t>toxic</a:t>
              </a:r>
              <a:endParaRPr lang="it-IT" sz="1800" dirty="0">
                <a:solidFill>
                  <a:srgbClr val="000000"/>
                </a:solidFill>
              </a:endParaRPr>
            </a:p>
          </p:txBody>
        </p:sp>
        <p:sp>
          <p:nvSpPr>
            <p:cNvPr id="120839" name="Rectangle 3"/>
            <p:cNvSpPr>
              <a:spLocks noChangeArrowheads="1"/>
            </p:cNvSpPr>
            <p:nvPr/>
          </p:nvSpPr>
          <p:spPr bwMode="auto">
            <a:xfrm>
              <a:off x="1996" y="3288"/>
              <a:ext cx="2299" cy="408"/>
            </a:xfrm>
            <a:prstGeom prst="rect">
              <a:avLst/>
            </a:prstGeom>
            <a:noFill/>
            <a:ln w="9525">
              <a:noFill/>
              <a:round/>
              <a:headEnd/>
              <a:tailEnd/>
            </a:ln>
          </p:spPr>
          <p:txBody>
            <a:bodyPr lIns="90000" tIns="46800" rIns="90000" bIns="46800" anchor="ctr"/>
            <a:lstStyle/>
            <a:p>
              <a:pPr marL="104775" indent="-104775" algn="ctr">
                <a:lnSpc>
                  <a:spcPct val="100000"/>
                </a:lnSpc>
                <a:spcBef>
                  <a:spcPts val="450"/>
                </a:spcBef>
                <a:tabLst>
                  <a:tab pos="104775" algn="l"/>
                  <a:tab pos="552450" algn="l"/>
                  <a:tab pos="1001713" algn="l"/>
                  <a:tab pos="1450975" algn="l"/>
                  <a:tab pos="1900238" algn="l"/>
                  <a:tab pos="2349500" algn="l"/>
                  <a:tab pos="2798763" algn="l"/>
                  <a:tab pos="3248025" algn="l"/>
                  <a:tab pos="3697288" algn="l"/>
                  <a:tab pos="4146550" algn="l"/>
                  <a:tab pos="4595813" algn="l"/>
                  <a:tab pos="5045075" algn="l"/>
                  <a:tab pos="5494338" algn="l"/>
                  <a:tab pos="5943600" algn="l"/>
                  <a:tab pos="6392863" algn="l"/>
                  <a:tab pos="6842125" algn="l"/>
                  <a:tab pos="7291388" algn="l"/>
                  <a:tab pos="7740650" algn="l"/>
                  <a:tab pos="8189913" algn="l"/>
                  <a:tab pos="8639175" algn="l"/>
                  <a:tab pos="9088438" algn="l"/>
                </a:tabLst>
              </a:pPr>
              <a:r>
                <a:rPr lang="it-IT" sz="1800" dirty="0" smtClean="0">
                  <a:solidFill>
                    <a:srgbClr val="000000"/>
                  </a:solidFill>
                </a:rPr>
                <a:t>More </a:t>
              </a:r>
              <a:r>
                <a:rPr lang="it-IT" sz="1800" dirty="0" err="1" smtClean="0">
                  <a:solidFill>
                    <a:srgbClr val="000000"/>
                  </a:solidFill>
                </a:rPr>
                <a:t>than</a:t>
              </a:r>
              <a:r>
                <a:rPr lang="it-IT" sz="1800" dirty="0" smtClean="0">
                  <a:solidFill>
                    <a:srgbClr val="000000"/>
                  </a:solidFill>
                </a:rPr>
                <a:t> a </a:t>
              </a:r>
              <a:r>
                <a:rPr lang="it-IT" sz="1800" dirty="0" err="1" smtClean="0">
                  <a:solidFill>
                    <a:srgbClr val="000000"/>
                  </a:solidFill>
                </a:rPr>
                <a:t>liter</a:t>
              </a:r>
              <a:endParaRPr lang="it-IT" sz="1800" dirty="0">
                <a:solidFill>
                  <a:srgbClr val="000000"/>
                </a:solidFill>
              </a:endParaRPr>
            </a:p>
          </p:txBody>
        </p:sp>
        <p:sp>
          <p:nvSpPr>
            <p:cNvPr id="120840" name="Rectangle 4"/>
            <p:cNvSpPr>
              <a:spLocks noChangeArrowheads="1"/>
            </p:cNvSpPr>
            <p:nvPr/>
          </p:nvSpPr>
          <p:spPr bwMode="auto">
            <a:xfrm>
              <a:off x="544" y="3288"/>
              <a:ext cx="1452" cy="408"/>
            </a:xfrm>
            <a:prstGeom prst="rect">
              <a:avLst/>
            </a:prstGeom>
            <a:noFill/>
            <a:ln w="9525">
              <a:noFill/>
              <a:round/>
              <a:headEnd/>
              <a:tailEnd/>
            </a:ln>
          </p:spPr>
          <p:txBody>
            <a:bodyPr lIns="90000" tIns="46800" rIns="90000" bIns="46800" anchor="ctr"/>
            <a:lstStyle/>
            <a:p>
              <a:pPr marL="104775" indent="-104775">
                <a:lnSpc>
                  <a:spcPct val="100000"/>
                </a:lnSpc>
                <a:spcBef>
                  <a:spcPts val="450"/>
                </a:spcBef>
                <a:tabLst>
                  <a:tab pos="104775" algn="l"/>
                  <a:tab pos="552450" algn="l"/>
                  <a:tab pos="1001713" algn="l"/>
                  <a:tab pos="1450975" algn="l"/>
                  <a:tab pos="1900238" algn="l"/>
                  <a:tab pos="2349500" algn="l"/>
                  <a:tab pos="2798763" algn="l"/>
                  <a:tab pos="3248025" algn="l"/>
                  <a:tab pos="3697288" algn="l"/>
                  <a:tab pos="4146550" algn="l"/>
                  <a:tab pos="4595813" algn="l"/>
                  <a:tab pos="5045075" algn="l"/>
                  <a:tab pos="5494338" algn="l"/>
                  <a:tab pos="5943600" algn="l"/>
                  <a:tab pos="6392863" algn="l"/>
                  <a:tab pos="6842125" algn="l"/>
                  <a:tab pos="7291388" algn="l"/>
                  <a:tab pos="7740650" algn="l"/>
                  <a:tab pos="8189913" algn="l"/>
                  <a:tab pos="8639175" algn="l"/>
                  <a:tab pos="9088438" algn="l"/>
                </a:tabLst>
              </a:pPr>
              <a:r>
                <a:rPr lang="it-IT" sz="1800" dirty="0" err="1" smtClean="0">
                  <a:solidFill>
                    <a:srgbClr val="000000"/>
                  </a:solidFill>
                </a:rPr>
                <a:t>Over</a:t>
              </a:r>
              <a:r>
                <a:rPr lang="it-IT" sz="1800" dirty="0" smtClean="0">
                  <a:solidFill>
                    <a:srgbClr val="000000"/>
                  </a:solidFill>
                </a:rPr>
                <a:t> </a:t>
              </a:r>
              <a:r>
                <a:rPr lang="it-IT" sz="1800" dirty="0">
                  <a:solidFill>
                    <a:srgbClr val="000000"/>
                  </a:solidFill>
                </a:rPr>
                <a:t>15000</a:t>
              </a:r>
            </a:p>
          </p:txBody>
        </p:sp>
        <p:sp>
          <p:nvSpPr>
            <p:cNvPr id="120841" name="Rectangle 5"/>
            <p:cNvSpPr>
              <a:spLocks noChangeArrowheads="1"/>
            </p:cNvSpPr>
            <p:nvPr/>
          </p:nvSpPr>
          <p:spPr bwMode="auto">
            <a:xfrm>
              <a:off x="4295" y="2971"/>
              <a:ext cx="1670" cy="317"/>
            </a:xfrm>
            <a:prstGeom prst="rect">
              <a:avLst/>
            </a:prstGeom>
            <a:noFill/>
            <a:ln w="9525">
              <a:noFill/>
              <a:round/>
              <a:headEnd/>
              <a:tailEnd/>
            </a:ln>
          </p:spPr>
          <p:txBody>
            <a:bodyPr lIns="90000" tIns="46800" rIns="90000" bIns="46800" anchor="ctr"/>
            <a:lstStyle/>
            <a:p>
              <a:pPr marL="104775" indent="-104775" algn="ctr">
                <a:lnSpc>
                  <a:spcPct val="100000"/>
                </a:lnSpc>
                <a:spcBef>
                  <a:spcPts val="450"/>
                </a:spcBef>
                <a:tabLst>
                  <a:tab pos="104775" algn="l"/>
                  <a:tab pos="552450" algn="l"/>
                  <a:tab pos="1001713" algn="l"/>
                  <a:tab pos="1450975" algn="l"/>
                  <a:tab pos="1900238" algn="l"/>
                  <a:tab pos="2349500" algn="l"/>
                  <a:tab pos="2798763" algn="l"/>
                  <a:tab pos="3248025" algn="l"/>
                  <a:tab pos="3697288" algn="l"/>
                  <a:tab pos="4146550" algn="l"/>
                  <a:tab pos="4595813" algn="l"/>
                  <a:tab pos="5045075" algn="l"/>
                  <a:tab pos="5494338" algn="l"/>
                  <a:tab pos="5943600" algn="l"/>
                  <a:tab pos="6392863" algn="l"/>
                  <a:tab pos="6842125" algn="l"/>
                  <a:tab pos="7291388" algn="l"/>
                  <a:tab pos="7740650" algn="l"/>
                  <a:tab pos="8189913" algn="l"/>
                  <a:tab pos="8639175" algn="l"/>
                  <a:tab pos="9088438" algn="l"/>
                </a:tabLst>
              </a:pPr>
              <a:r>
                <a:rPr lang="it-IT" sz="1800" dirty="0" err="1" smtClean="0">
                  <a:solidFill>
                    <a:srgbClr val="000000"/>
                  </a:solidFill>
                </a:rPr>
                <a:t>Poorly</a:t>
              </a:r>
              <a:r>
                <a:rPr lang="it-IT" sz="1800" dirty="0" smtClean="0">
                  <a:solidFill>
                    <a:srgbClr val="000000"/>
                  </a:solidFill>
                </a:rPr>
                <a:t> </a:t>
              </a:r>
              <a:r>
                <a:rPr lang="it-IT" sz="1800" dirty="0" err="1" smtClean="0">
                  <a:solidFill>
                    <a:srgbClr val="000000"/>
                  </a:solidFill>
                </a:rPr>
                <a:t>toxic</a:t>
              </a:r>
              <a:endParaRPr lang="it-IT" sz="1800" dirty="0">
                <a:solidFill>
                  <a:srgbClr val="000000"/>
                </a:solidFill>
              </a:endParaRPr>
            </a:p>
          </p:txBody>
        </p:sp>
        <p:sp>
          <p:nvSpPr>
            <p:cNvPr id="120842" name="Rectangle 6"/>
            <p:cNvSpPr>
              <a:spLocks noChangeArrowheads="1"/>
            </p:cNvSpPr>
            <p:nvPr/>
          </p:nvSpPr>
          <p:spPr bwMode="auto">
            <a:xfrm>
              <a:off x="1996" y="2971"/>
              <a:ext cx="2299" cy="317"/>
            </a:xfrm>
            <a:prstGeom prst="rect">
              <a:avLst/>
            </a:prstGeom>
            <a:noFill/>
            <a:ln w="9525">
              <a:noFill/>
              <a:round/>
              <a:headEnd/>
              <a:tailEnd/>
            </a:ln>
          </p:spPr>
          <p:txBody>
            <a:bodyPr lIns="90000" tIns="46800" rIns="90000" bIns="46800" anchor="ctr"/>
            <a:lstStyle/>
            <a:p>
              <a:pPr marL="104775" indent="-104775" algn="ctr">
                <a:lnSpc>
                  <a:spcPct val="100000"/>
                </a:lnSpc>
                <a:spcBef>
                  <a:spcPts val="450"/>
                </a:spcBef>
                <a:tabLst>
                  <a:tab pos="104775" algn="l"/>
                  <a:tab pos="552450" algn="l"/>
                  <a:tab pos="1001713" algn="l"/>
                  <a:tab pos="1450975" algn="l"/>
                  <a:tab pos="1900238" algn="l"/>
                  <a:tab pos="2349500" algn="l"/>
                  <a:tab pos="2798763" algn="l"/>
                  <a:tab pos="3248025" algn="l"/>
                  <a:tab pos="3697288" algn="l"/>
                  <a:tab pos="4146550" algn="l"/>
                  <a:tab pos="4595813" algn="l"/>
                  <a:tab pos="5045075" algn="l"/>
                  <a:tab pos="5494338" algn="l"/>
                  <a:tab pos="5943600" algn="l"/>
                  <a:tab pos="6392863" algn="l"/>
                  <a:tab pos="6842125" algn="l"/>
                  <a:tab pos="7291388" algn="l"/>
                  <a:tab pos="7740650" algn="l"/>
                  <a:tab pos="8189913" algn="l"/>
                  <a:tab pos="8639175" algn="l"/>
                  <a:tab pos="9088438" algn="l"/>
                </a:tabLst>
              </a:pPr>
              <a:r>
                <a:rPr lang="it-IT" sz="1800" dirty="0" err="1" smtClean="0">
                  <a:solidFill>
                    <a:srgbClr val="000000"/>
                  </a:solidFill>
                </a:rPr>
                <a:t>Form</a:t>
              </a:r>
              <a:r>
                <a:rPr lang="it-IT" sz="1800" dirty="0" smtClean="0">
                  <a:solidFill>
                    <a:srgbClr val="000000"/>
                  </a:solidFill>
                </a:rPr>
                <a:t> </a:t>
              </a:r>
              <a:r>
                <a:rPr lang="it-IT" sz="1800" dirty="0">
                  <a:solidFill>
                    <a:srgbClr val="000000"/>
                  </a:solidFill>
                </a:rPr>
                <a:t>½ </a:t>
              </a:r>
              <a:r>
                <a:rPr lang="it-IT" sz="1800" dirty="0" smtClean="0">
                  <a:solidFill>
                    <a:srgbClr val="000000"/>
                  </a:solidFill>
                </a:rPr>
                <a:t>l </a:t>
              </a:r>
              <a:r>
                <a:rPr lang="it-IT" sz="1800" dirty="0" err="1" smtClean="0">
                  <a:solidFill>
                    <a:srgbClr val="000000"/>
                  </a:solidFill>
                </a:rPr>
                <a:t>to</a:t>
              </a:r>
              <a:r>
                <a:rPr lang="it-IT" sz="1800" dirty="0" smtClean="0">
                  <a:solidFill>
                    <a:srgbClr val="000000"/>
                  </a:solidFill>
                </a:rPr>
                <a:t> </a:t>
              </a:r>
              <a:r>
                <a:rPr lang="it-IT" sz="1800" dirty="0">
                  <a:solidFill>
                    <a:srgbClr val="000000"/>
                  </a:solidFill>
                </a:rPr>
                <a:t>1 </a:t>
              </a:r>
              <a:r>
                <a:rPr lang="it-IT" sz="1800" dirty="0" smtClean="0">
                  <a:solidFill>
                    <a:srgbClr val="000000"/>
                  </a:solidFill>
                </a:rPr>
                <a:t>l</a:t>
              </a:r>
              <a:endParaRPr lang="it-IT" sz="1800" dirty="0">
                <a:solidFill>
                  <a:srgbClr val="000000"/>
                </a:solidFill>
              </a:endParaRPr>
            </a:p>
          </p:txBody>
        </p:sp>
        <p:sp>
          <p:nvSpPr>
            <p:cNvPr id="120843" name="Rectangle 7"/>
            <p:cNvSpPr>
              <a:spLocks noChangeArrowheads="1"/>
            </p:cNvSpPr>
            <p:nvPr/>
          </p:nvSpPr>
          <p:spPr bwMode="auto">
            <a:xfrm>
              <a:off x="544" y="2971"/>
              <a:ext cx="1452" cy="317"/>
            </a:xfrm>
            <a:prstGeom prst="rect">
              <a:avLst/>
            </a:prstGeom>
            <a:noFill/>
            <a:ln w="9525">
              <a:noFill/>
              <a:round/>
              <a:headEnd/>
              <a:tailEnd/>
            </a:ln>
          </p:spPr>
          <p:txBody>
            <a:bodyPr lIns="90000" tIns="46800" rIns="90000" bIns="46800" anchor="ctr"/>
            <a:lstStyle/>
            <a:p>
              <a:pPr marL="104775" indent="-104775">
                <a:lnSpc>
                  <a:spcPct val="100000"/>
                </a:lnSpc>
                <a:spcBef>
                  <a:spcPts val="450"/>
                </a:spcBef>
                <a:tabLst>
                  <a:tab pos="104775" algn="l"/>
                  <a:tab pos="552450" algn="l"/>
                  <a:tab pos="1001713" algn="l"/>
                  <a:tab pos="1450975" algn="l"/>
                  <a:tab pos="1900238" algn="l"/>
                  <a:tab pos="2349500" algn="l"/>
                  <a:tab pos="2798763" algn="l"/>
                  <a:tab pos="3248025" algn="l"/>
                  <a:tab pos="3697288" algn="l"/>
                  <a:tab pos="4146550" algn="l"/>
                  <a:tab pos="4595813" algn="l"/>
                  <a:tab pos="5045075" algn="l"/>
                  <a:tab pos="5494338" algn="l"/>
                  <a:tab pos="5943600" algn="l"/>
                  <a:tab pos="6392863" algn="l"/>
                  <a:tab pos="6842125" algn="l"/>
                  <a:tab pos="7291388" algn="l"/>
                  <a:tab pos="7740650" algn="l"/>
                  <a:tab pos="8189913" algn="l"/>
                  <a:tab pos="8639175" algn="l"/>
                  <a:tab pos="9088438" algn="l"/>
                </a:tabLst>
              </a:pPr>
              <a:r>
                <a:rPr lang="it-IT" sz="1800" dirty="0" err="1" smtClean="0">
                  <a:solidFill>
                    <a:srgbClr val="000000"/>
                  </a:solidFill>
                </a:rPr>
                <a:t>Between</a:t>
              </a:r>
              <a:r>
                <a:rPr lang="it-IT" sz="1800" dirty="0" smtClean="0">
                  <a:solidFill>
                    <a:srgbClr val="000000"/>
                  </a:solidFill>
                </a:rPr>
                <a:t> </a:t>
              </a:r>
              <a:r>
                <a:rPr lang="it-IT" sz="1800" dirty="0">
                  <a:solidFill>
                    <a:srgbClr val="000000"/>
                  </a:solidFill>
                </a:rPr>
                <a:t>5000 </a:t>
              </a:r>
              <a:r>
                <a:rPr lang="it-IT" sz="1800" dirty="0" smtClean="0">
                  <a:solidFill>
                    <a:srgbClr val="000000"/>
                  </a:solidFill>
                </a:rPr>
                <a:t>and </a:t>
              </a:r>
              <a:r>
                <a:rPr lang="it-IT" sz="1800" dirty="0">
                  <a:solidFill>
                    <a:srgbClr val="000000"/>
                  </a:solidFill>
                </a:rPr>
                <a:t>15000</a:t>
              </a:r>
            </a:p>
          </p:txBody>
        </p:sp>
        <p:sp>
          <p:nvSpPr>
            <p:cNvPr id="120844" name="Rectangle 8"/>
            <p:cNvSpPr>
              <a:spLocks noChangeArrowheads="1"/>
            </p:cNvSpPr>
            <p:nvPr/>
          </p:nvSpPr>
          <p:spPr bwMode="auto">
            <a:xfrm>
              <a:off x="4295" y="2608"/>
              <a:ext cx="1670" cy="363"/>
            </a:xfrm>
            <a:prstGeom prst="rect">
              <a:avLst/>
            </a:prstGeom>
            <a:noFill/>
            <a:ln w="9525">
              <a:noFill/>
              <a:round/>
              <a:headEnd/>
              <a:tailEnd/>
            </a:ln>
          </p:spPr>
          <p:txBody>
            <a:bodyPr lIns="90000" tIns="46800" rIns="90000" bIns="46800" anchor="ctr"/>
            <a:lstStyle/>
            <a:p>
              <a:pPr marL="104775" indent="-104775" algn="ctr">
                <a:lnSpc>
                  <a:spcPct val="100000"/>
                </a:lnSpc>
                <a:spcBef>
                  <a:spcPts val="450"/>
                </a:spcBef>
                <a:tabLst>
                  <a:tab pos="104775" algn="l"/>
                  <a:tab pos="552450" algn="l"/>
                  <a:tab pos="1001713" algn="l"/>
                  <a:tab pos="1450975" algn="l"/>
                  <a:tab pos="1900238" algn="l"/>
                  <a:tab pos="2349500" algn="l"/>
                  <a:tab pos="2798763" algn="l"/>
                  <a:tab pos="3248025" algn="l"/>
                  <a:tab pos="3697288" algn="l"/>
                  <a:tab pos="4146550" algn="l"/>
                  <a:tab pos="4595813" algn="l"/>
                  <a:tab pos="5045075" algn="l"/>
                  <a:tab pos="5494338" algn="l"/>
                  <a:tab pos="5943600" algn="l"/>
                  <a:tab pos="6392863" algn="l"/>
                  <a:tab pos="6842125" algn="l"/>
                  <a:tab pos="7291388" algn="l"/>
                  <a:tab pos="7740650" algn="l"/>
                  <a:tab pos="8189913" algn="l"/>
                  <a:tab pos="8639175" algn="l"/>
                  <a:tab pos="9088438" algn="l"/>
                </a:tabLst>
              </a:pPr>
              <a:r>
                <a:rPr lang="it-IT" sz="1800" dirty="0" err="1" smtClean="0">
                  <a:solidFill>
                    <a:srgbClr val="000000"/>
                  </a:solidFill>
                </a:rPr>
                <a:t>Moderately</a:t>
              </a:r>
              <a:r>
                <a:rPr lang="it-IT" sz="1800" dirty="0" smtClean="0">
                  <a:solidFill>
                    <a:srgbClr val="000000"/>
                  </a:solidFill>
                </a:rPr>
                <a:t> </a:t>
              </a:r>
              <a:r>
                <a:rPr lang="it-IT" sz="1800" dirty="0" err="1" smtClean="0">
                  <a:solidFill>
                    <a:srgbClr val="000000"/>
                  </a:solidFill>
                </a:rPr>
                <a:t>toxic</a:t>
              </a:r>
              <a:endParaRPr lang="it-IT" sz="1800" dirty="0">
                <a:solidFill>
                  <a:srgbClr val="000000"/>
                </a:solidFill>
              </a:endParaRPr>
            </a:p>
          </p:txBody>
        </p:sp>
        <p:sp>
          <p:nvSpPr>
            <p:cNvPr id="120845" name="Rectangle 9"/>
            <p:cNvSpPr>
              <a:spLocks noChangeArrowheads="1"/>
            </p:cNvSpPr>
            <p:nvPr/>
          </p:nvSpPr>
          <p:spPr bwMode="auto">
            <a:xfrm>
              <a:off x="1996" y="2608"/>
              <a:ext cx="2299" cy="363"/>
            </a:xfrm>
            <a:prstGeom prst="rect">
              <a:avLst/>
            </a:prstGeom>
            <a:noFill/>
            <a:ln w="9525">
              <a:noFill/>
              <a:round/>
              <a:headEnd/>
              <a:tailEnd/>
            </a:ln>
          </p:spPr>
          <p:txBody>
            <a:bodyPr lIns="90000" tIns="46800" rIns="90000" bIns="46800" anchor="ctr"/>
            <a:lstStyle/>
            <a:p>
              <a:pPr marL="104775" indent="-104775" algn="ctr">
                <a:lnSpc>
                  <a:spcPct val="100000"/>
                </a:lnSpc>
                <a:spcBef>
                  <a:spcPts val="450"/>
                </a:spcBef>
                <a:tabLst>
                  <a:tab pos="104775" algn="l"/>
                  <a:tab pos="552450" algn="l"/>
                  <a:tab pos="1001713" algn="l"/>
                  <a:tab pos="1450975" algn="l"/>
                  <a:tab pos="1900238" algn="l"/>
                  <a:tab pos="2349500" algn="l"/>
                  <a:tab pos="2798763" algn="l"/>
                  <a:tab pos="3248025" algn="l"/>
                  <a:tab pos="3697288" algn="l"/>
                  <a:tab pos="4146550" algn="l"/>
                  <a:tab pos="4595813" algn="l"/>
                  <a:tab pos="5045075" algn="l"/>
                  <a:tab pos="5494338" algn="l"/>
                  <a:tab pos="5943600" algn="l"/>
                  <a:tab pos="6392863" algn="l"/>
                  <a:tab pos="6842125" algn="l"/>
                  <a:tab pos="7291388" algn="l"/>
                  <a:tab pos="7740650" algn="l"/>
                  <a:tab pos="8189913" algn="l"/>
                  <a:tab pos="8639175" algn="l"/>
                  <a:tab pos="9088438" algn="l"/>
                </a:tabLst>
              </a:pPr>
              <a:r>
                <a:rPr lang="it-IT" sz="1800" dirty="0" err="1" smtClean="0">
                  <a:solidFill>
                    <a:srgbClr val="000000"/>
                  </a:solidFill>
                </a:rPr>
                <a:t>From</a:t>
              </a:r>
              <a:r>
                <a:rPr lang="it-IT" sz="1800" dirty="0" smtClean="0">
                  <a:solidFill>
                    <a:srgbClr val="000000"/>
                  </a:solidFill>
                </a:rPr>
                <a:t> </a:t>
              </a:r>
              <a:r>
                <a:rPr lang="it-IT" sz="1800" dirty="0">
                  <a:solidFill>
                    <a:srgbClr val="000000"/>
                  </a:solidFill>
                </a:rPr>
                <a:t>30 ml </a:t>
              </a:r>
              <a:r>
                <a:rPr lang="it-IT" sz="1800" dirty="0" err="1" smtClean="0">
                  <a:solidFill>
                    <a:srgbClr val="000000"/>
                  </a:solidFill>
                </a:rPr>
                <a:t>to</a:t>
              </a:r>
              <a:r>
                <a:rPr lang="it-IT" sz="1800" dirty="0" smtClean="0">
                  <a:solidFill>
                    <a:srgbClr val="000000"/>
                  </a:solidFill>
                </a:rPr>
                <a:t> </a:t>
              </a:r>
              <a:r>
                <a:rPr lang="it-IT" sz="1800" dirty="0">
                  <a:solidFill>
                    <a:srgbClr val="000000"/>
                  </a:solidFill>
                </a:rPr>
                <a:t>½ </a:t>
              </a:r>
              <a:r>
                <a:rPr lang="it-IT" sz="1800" dirty="0" smtClean="0">
                  <a:solidFill>
                    <a:srgbClr val="000000"/>
                  </a:solidFill>
                </a:rPr>
                <a:t>l</a:t>
              </a:r>
              <a:endParaRPr lang="it-IT" sz="1800" dirty="0">
                <a:solidFill>
                  <a:srgbClr val="000000"/>
                </a:solidFill>
              </a:endParaRPr>
            </a:p>
          </p:txBody>
        </p:sp>
        <p:sp>
          <p:nvSpPr>
            <p:cNvPr id="120846" name="Rectangle 10"/>
            <p:cNvSpPr>
              <a:spLocks noChangeArrowheads="1"/>
            </p:cNvSpPr>
            <p:nvPr/>
          </p:nvSpPr>
          <p:spPr bwMode="auto">
            <a:xfrm>
              <a:off x="544" y="2608"/>
              <a:ext cx="1452" cy="363"/>
            </a:xfrm>
            <a:prstGeom prst="rect">
              <a:avLst/>
            </a:prstGeom>
            <a:noFill/>
            <a:ln w="9525">
              <a:noFill/>
              <a:round/>
              <a:headEnd/>
              <a:tailEnd/>
            </a:ln>
          </p:spPr>
          <p:txBody>
            <a:bodyPr lIns="90000" tIns="46800" rIns="90000" bIns="46800" anchor="ctr"/>
            <a:lstStyle/>
            <a:p>
              <a:pPr marL="104775" indent="-104775">
                <a:lnSpc>
                  <a:spcPct val="100000"/>
                </a:lnSpc>
                <a:spcBef>
                  <a:spcPts val="450"/>
                </a:spcBef>
                <a:tabLst>
                  <a:tab pos="104775" algn="l"/>
                  <a:tab pos="552450" algn="l"/>
                  <a:tab pos="1001713" algn="l"/>
                  <a:tab pos="1450975" algn="l"/>
                  <a:tab pos="1900238" algn="l"/>
                  <a:tab pos="2349500" algn="l"/>
                  <a:tab pos="2798763" algn="l"/>
                  <a:tab pos="3248025" algn="l"/>
                  <a:tab pos="3697288" algn="l"/>
                  <a:tab pos="4146550" algn="l"/>
                  <a:tab pos="4595813" algn="l"/>
                  <a:tab pos="5045075" algn="l"/>
                  <a:tab pos="5494338" algn="l"/>
                  <a:tab pos="5943600" algn="l"/>
                  <a:tab pos="6392863" algn="l"/>
                  <a:tab pos="6842125" algn="l"/>
                  <a:tab pos="7291388" algn="l"/>
                  <a:tab pos="7740650" algn="l"/>
                  <a:tab pos="8189913" algn="l"/>
                  <a:tab pos="8639175" algn="l"/>
                  <a:tab pos="9088438" algn="l"/>
                </a:tabLst>
              </a:pPr>
              <a:r>
                <a:rPr lang="it-IT" sz="1800" dirty="0" err="1" smtClean="0">
                  <a:solidFill>
                    <a:srgbClr val="000000"/>
                  </a:solidFill>
                </a:rPr>
                <a:t>Between</a:t>
              </a:r>
              <a:r>
                <a:rPr lang="it-IT" sz="1800" dirty="0" smtClean="0">
                  <a:solidFill>
                    <a:srgbClr val="000000"/>
                  </a:solidFill>
                </a:rPr>
                <a:t> </a:t>
              </a:r>
              <a:r>
                <a:rPr lang="it-IT" sz="1800" dirty="0">
                  <a:solidFill>
                    <a:srgbClr val="000000"/>
                  </a:solidFill>
                </a:rPr>
                <a:t>500 </a:t>
              </a:r>
              <a:r>
                <a:rPr lang="it-IT" sz="1800" dirty="0" smtClean="0">
                  <a:solidFill>
                    <a:srgbClr val="000000"/>
                  </a:solidFill>
                </a:rPr>
                <a:t>and </a:t>
              </a:r>
              <a:r>
                <a:rPr lang="it-IT" sz="1800" dirty="0">
                  <a:solidFill>
                    <a:srgbClr val="000000"/>
                  </a:solidFill>
                </a:rPr>
                <a:t>5000</a:t>
              </a:r>
            </a:p>
          </p:txBody>
        </p:sp>
        <p:sp>
          <p:nvSpPr>
            <p:cNvPr id="120847" name="Rectangle 11"/>
            <p:cNvSpPr>
              <a:spLocks noChangeArrowheads="1"/>
            </p:cNvSpPr>
            <p:nvPr/>
          </p:nvSpPr>
          <p:spPr bwMode="auto">
            <a:xfrm>
              <a:off x="4295" y="2245"/>
              <a:ext cx="1670" cy="363"/>
            </a:xfrm>
            <a:prstGeom prst="rect">
              <a:avLst/>
            </a:prstGeom>
            <a:noFill/>
            <a:ln w="9525">
              <a:noFill/>
              <a:round/>
              <a:headEnd/>
              <a:tailEnd/>
            </a:ln>
          </p:spPr>
          <p:txBody>
            <a:bodyPr lIns="90000" tIns="46800" rIns="90000" bIns="46800" anchor="ctr"/>
            <a:lstStyle/>
            <a:p>
              <a:pPr marL="104775" indent="-104775" algn="ctr">
                <a:lnSpc>
                  <a:spcPct val="100000"/>
                </a:lnSpc>
                <a:spcBef>
                  <a:spcPts val="450"/>
                </a:spcBef>
                <a:tabLst>
                  <a:tab pos="104775" algn="l"/>
                  <a:tab pos="552450" algn="l"/>
                  <a:tab pos="1001713" algn="l"/>
                  <a:tab pos="1450975" algn="l"/>
                  <a:tab pos="1900238" algn="l"/>
                  <a:tab pos="2349500" algn="l"/>
                  <a:tab pos="2798763" algn="l"/>
                  <a:tab pos="3248025" algn="l"/>
                  <a:tab pos="3697288" algn="l"/>
                  <a:tab pos="4146550" algn="l"/>
                  <a:tab pos="4595813" algn="l"/>
                  <a:tab pos="5045075" algn="l"/>
                  <a:tab pos="5494338" algn="l"/>
                  <a:tab pos="5943600" algn="l"/>
                  <a:tab pos="6392863" algn="l"/>
                  <a:tab pos="6842125" algn="l"/>
                  <a:tab pos="7291388" algn="l"/>
                  <a:tab pos="7740650" algn="l"/>
                  <a:tab pos="8189913" algn="l"/>
                  <a:tab pos="8639175" algn="l"/>
                  <a:tab pos="9088438" algn="l"/>
                </a:tabLst>
              </a:pPr>
              <a:r>
                <a:rPr lang="it-IT" sz="1800" dirty="0" err="1" smtClean="0">
                  <a:solidFill>
                    <a:srgbClr val="000000"/>
                  </a:solidFill>
                </a:rPr>
                <a:t>Highly</a:t>
              </a:r>
              <a:r>
                <a:rPr lang="it-IT" sz="1800" dirty="0" smtClean="0">
                  <a:solidFill>
                    <a:srgbClr val="000000"/>
                  </a:solidFill>
                </a:rPr>
                <a:t> </a:t>
              </a:r>
              <a:r>
                <a:rPr lang="it-IT" sz="1800" dirty="0" err="1" smtClean="0">
                  <a:solidFill>
                    <a:srgbClr val="000000"/>
                  </a:solidFill>
                </a:rPr>
                <a:t>toxic</a:t>
              </a:r>
              <a:endParaRPr lang="it-IT" sz="1800" dirty="0">
                <a:solidFill>
                  <a:srgbClr val="000000"/>
                </a:solidFill>
              </a:endParaRPr>
            </a:p>
          </p:txBody>
        </p:sp>
        <p:sp>
          <p:nvSpPr>
            <p:cNvPr id="120848" name="Rectangle 12"/>
            <p:cNvSpPr>
              <a:spLocks noChangeArrowheads="1"/>
            </p:cNvSpPr>
            <p:nvPr/>
          </p:nvSpPr>
          <p:spPr bwMode="auto">
            <a:xfrm>
              <a:off x="1996" y="2245"/>
              <a:ext cx="2299" cy="363"/>
            </a:xfrm>
            <a:prstGeom prst="rect">
              <a:avLst/>
            </a:prstGeom>
            <a:noFill/>
            <a:ln w="9525">
              <a:noFill/>
              <a:round/>
              <a:headEnd/>
              <a:tailEnd/>
            </a:ln>
          </p:spPr>
          <p:txBody>
            <a:bodyPr lIns="90000" tIns="46800" rIns="90000" bIns="46800" anchor="ctr"/>
            <a:lstStyle/>
            <a:p>
              <a:pPr marL="104775" indent="-104775" algn="ctr">
                <a:lnSpc>
                  <a:spcPct val="100000"/>
                </a:lnSpc>
                <a:spcBef>
                  <a:spcPts val="450"/>
                </a:spcBef>
                <a:tabLst>
                  <a:tab pos="104775" algn="l"/>
                  <a:tab pos="552450" algn="l"/>
                  <a:tab pos="1001713" algn="l"/>
                  <a:tab pos="1450975" algn="l"/>
                  <a:tab pos="1900238" algn="l"/>
                  <a:tab pos="2349500" algn="l"/>
                  <a:tab pos="2798763" algn="l"/>
                  <a:tab pos="3248025" algn="l"/>
                  <a:tab pos="3697288" algn="l"/>
                  <a:tab pos="4146550" algn="l"/>
                  <a:tab pos="4595813" algn="l"/>
                  <a:tab pos="5045075" algn="l"/>
                  <a:tab pos="5494338" algn="l"/>
                  <a:tab pos="5943600" algn="l"/>
                  <a:tab pos="6392863" algn="l"/>
                  <a:tab pos="6842125" algn="l"/>
                  <a:tab pos="7291388" algn="l"/>
                  <a:tab pos="7740650" algn="l"/>
                  <a:tab pos="8189913" algn="l"/>
                  <a:tab pos="8639175" algn="l"/>
                  <a:tab pos="9088438" algn="l"/>
                </a:tabLst>
              </a:pPr>
              <a:r>
                <a:rPr lang="it-IT" sz="1800" dirty="0" err="1" smtClean="0">
                  <a:solidFill>
                    <a:srgbClr val="000000"/>
                  </a:solidFill>
                </a:rPr>
                <a:t>From</a:t>
              </a:r>
              <a:r>
                <a:rPr lang="it-IT" sz="1800" dirty="0" smtClean="0">
                  <a:solidFill>
                    <a:srgbClr val="000000"/>
                  </a:solidFill>
                </a:rPr>
                <a:t> a tea </a:t>
              </a:r>
              <a:r>
                <a:rPr lang="it-IT" sz="1800" dirty="0" err="1" smtClean="0">
                  <a:solidFill>
                    <a:srgbClr val="000000"/>
                  </a:solidFill>
                </a:rPr>
                <a:t>spoon</a:t>
              </a:r>
              <a:r>
                <a:rPr lang="it-IT" sz="1800" dirty="0" smtClean="0">
                  <a:solidFill>
                    <a:srgbClr val="000000"/>
                  </a:solidFill>
                </a:rPr>
                <a:t> </a:t>
              </a:r>
              <a:r>
                <a:rPr lang="it-IT" sz="1800" dirty="0" err="1" smtClean="0">
                  <a:solidFill>
                    <a:srgbClr val="000000"/>
                  </a:solidFill>
                </a:rPr>
                <a:t>to</a:t>
              </a:r>
              <a:r>
                <a:rPr lang="it-IT" sz="1800" dirty="0" smtClean="0">
                  <a:solidFill>
                    <a:srgbClr val="000000"/>
                  </a:solidFill>
                </a:rPr>
                <a:t> </a:t>
              </a:r>
              <a:r>
                <a:rPr lang="it-IT" sz="1800" dirty="0">
                  <a:solidFill>
                    <a:srgbClr val="000000"/>
                  </a:solidFill>
                </a:rPr>
                <a:t>30 ml</a:t>
              </a:r>
            </a:p>
          </p:txBody>
        </p:sp>
        <p:sp>
          <p:nvSpPr>
            <p:cNvPr id="120849" name="Rectangle 13"/>
            <p:cNvSpPr>
              <a:spLocks noChangeArrowheads="1"/>
            </p:cNvSpPr>
            <p:nvPr/>
          </p:nvSpPr>
          <p:spPr bwMode="auto">
            <a:xfrm>
              <a:off x="544" y="2245"/>
              <a:ext cx="1452" cy="363"/>
            </a:xfrm>
            <a:prstGeom prst="rect">
              <a:avLst/>
            </a:prstGeom>
            <a:noFill/>
            <a:ln w="9525">
              <a:noFill/>
              <a:round/>
              <a:headEnd/>
              <a:tailEnd/>
            </a:ln>
          </p:spPr>
          <p:txBody>
            <a:bodyPr lIns="90000" tIns="46800" rIns="90000" bIns="46800" anchor="ctr"/>
            <a:lstStyle/>
            <a:p>
              <a:pPr marL="104775" indent="-104775">
                <a:lnSpc>
                  <a:spcPct val="100000"/>
                </a:lnSpc>
                <a:spcBef>
                  <a:spcPts val="450"/>
                </a:spcBef>
                <a:tabLst>
                  <a:tab pos="104775" algn="l"/>
                  <a:tab pos="552450" algn="l"/>
                  <a:tab pos="1001713" algn="l"/>
                  <a:tab pos="1450975" algn="l"/>
                  <a:tab pos="1900238" algn="l"/>
                  <a:tab pos="2349500" algn="l"/>
                  <a:tab pos="2798763" algn="l"/>
                  <a:tab pos="3248025" algn="l"/>
                  <a:tab pos="3697288" algn="l"/>
                  <a:tab pos="4146550" algn="l"/>
                  <a:tab pos="4595813" algn="l"/>
                  <a:tab pos="5045075" algn="l"/>
                  <a:tab pos="5494338" algn="l"/>
                  <a:tab pos="5943600" algn="l"/>
                  <a:tab pos="6392863" algn="l"/>
                  <a:tab pos="6842125" algn="l"/>
                  <a:tab pos="7291388" algn="l"/>
                  <a:tab pos="7740650" algn="l"/>
                  <a:tab pos="8189913" algn="l"/>
                  <a:tab pos="8639175" algn="l"/>
                  <a:tab pos="9088438" algn="l"/>
                </a:tabLst>
              </a:pPr>
              <a:r>
                <a:rPr lang="it-IT" sz="1800" dirty="0" err="1" smtClean="0">
                  <a:solidFill>
                    <a:srgbClr val="000000"/>
                  </a:solidFill>
                </a:rPr>
                <a:t>Between</a:t>
              </a:r>
              <a:r>
                <a:rPr lang="it-IT" sz="1800" dirty="0" smtClean="0">
                  <a:solidFill>
                    <a:srgbClr val="000000"/>
                  </a:solidFill>
                </a:rPr>
                <a:t> </a:t>
              </a:r>
              <a:r>
                <a:rPr lang="it-IT" sz="1800" dirty="0">
                  <a:solidFill>
                    <a:srgbClr val="000000"/>
                  </a:solidFill>
                </a:rPr>
                <a:t>50 </a:t>
              </a:r>
              <a:r>
                <a:rPr lang="it-IT" sz="1800" dirty="0" smtClean="0">
                  <a:solidFill>
                    <a:srgbClr val="000000"/>
                  </a:solidFill>
                </a:rPr>
                <a:t>and </a:t>
              </a:r>
              <a:r>
                <a:rPr lang="it-IT" sz="1800" dirty="0">
                  <a:solidFill>
                    <a:srgbClr val="000000"/>
                  </a:solidFill>
                </a:rPr>
                <a:t>500</a:t>
              </a:r>
            </a:p>
          </p:txBody>
        </p:sp>
        <p:sp>
          <p:nvSpPr>
            <p:cNvPr id="120850" name="Rectangle 14"/>
            <p:cNvSpPr>
              <a:spLocks noChangeArrowheads="1"/>
            </p:cNvSpPr>
            <p:nvPr/>
          </p:nvSpPr>
          <p:spPr bwMode="auto">
            <a:xfrm>
              <a:off x="4295" y="1925"/>
              <a:ext cx="1670" cy="320"/>
            </a:xfrm>
            <a:prstGeom prst="rect">
              <a:avLst/>
            </a:prstGeom>
            <a:noFill/>
            <a:ln w="9525">
              <a:noFill/>
              <a:round/>
              <a:headEnd/>
              <a:tailEnd/>
            </a:ln>
          </p:spPr>
          <p:txBody>
            <a:bodyPr lIns="90000" tIns="46800" rIns="90000" bIns="46800" anchor="ctr"/>
            <a:lstStyle/>
            <a:p>
              <a:pPr marL="104775" indent="-104775" algn="ctr">
                <a:lnSpc>
                  <a:spcPct val="100000"/>
                </a:lnSpc>
                <a:spcBef>
                  <a:spcPts val="450"/>
                </a:spcBef>
                <a:tabLst>
                  <a:tab pos="104775" algn="l"/>
                  <a:tab pos="552450" algn="l"/>
                  <a:tab pos="1001713" algn="l"/>
                  <a:tab pos="1450975" algn="l"/>
                  <a:tab pos="1900238" algn="l"/>
                  <a:tab pos="2349500" algn="l"/>
                  <a:tab pos="2798763" algn="l"/>
                  <a:tab pos="3248025" algn="l"/>
                  <a:tab pos="3697288" algn="l"/>
                  <a:tab pos="4146550" algn="l"/>
                  <a:tab pos="4595813" algn="l"/>
                  <a:tab pos="5045075" algn="l"/>
                  <a:tab pos="5494338" algn="l"/>
                  <a:tab pos="5943600" algn="l"/>
                  <a:tab pos="6392863" algn="l"/>
                  <a:tab pos="6842125" algn="l"/>
                  <a:tab pos="7291388" algn="l"/>
                  <a:tab pos="7740650" algn="l"/>
                  <a:tab pos="8189913" algn="l"/>
                  <a:tab pos="8639175" algn="l"/>
                  <a:tab pos="9088438" algn="l"/>
                </a:tabLst>
              </a:pPr>
              <a:r>
                <a:rPr lang="it-IT" sz="1800" dirty="0" err="1" smtClean="0">
                  <a:solidFill>
                    <a:srgbClr val="000000"/>
                  </a:solidFill>
                </a:rPr>
                <a:t>Extremely</a:t>
              </a:r>
              <a:r>
                <a:rPr lang="it-IT" sz="1800" dirty="0" smtClean="0">
                  <a:solidFill>
                    <a:srgbClr val="000000"/>
                  </a:solidFill>
                </a:rPr>
                <a:t> </a:t>
              </a:r>
              <a:r>
                <a:rPr lang="it-IT" sz="1800" dirty="0" err="1" smtClean="0">
                  <a:solidFill>
                    <a:srgbClr val="000000"/>
                  </a:solidFill>
                </a:rPr>
                <a:t>toxic</a:t>
              </a:r>
              <a:endParaRPr lang="it-IT" sz="1800" dirty="0">
                <a:solidFill>
                  <a:srgbClr val="000000"/>
                </a:solidFill>
              </a:endParaRPr>
            </a:p>
          </p:txBody>
        </p:sp>
        <p:sp>
          <p:nvSpPr>
            <p:cNvPr id="120851" name="Rectangle 15"/>
            <p:cNvSpPr>
              <a:spLocks noChangeArrowheads="1"/>
            </p:cNvSpPr>
            <p:nvPr/>
          </p:nvSpPr>
          <p:spPr bwMode="auto">
            <a:xfrm>
              <a:off x="1996" y="1925"/>
              <a:ext cx="2299" cy="320"/>
            </a:xfrm>
            <a:prstGeom prst="rect">
              <a:avLst/>
            </a:prstGeom>
            <a:noFill/>
            <a:ln w="9525">
              <a:noFill/>
              <a:round/>
              <a:headEnd/>
              <a:tailEnd/>
            </a:ln>
          </p:spPr>
          <p:txBody>
            <a:bodyPr lIns="90000" tIns="46800" rIns="90000" bIns="46800" anchor="ctr"/>
            <a:lstStyle/>
            <a:p>
              <a:pPr marL="104775" indent="-104775" algn="ctr">
                <a:lnSpc>
                  <a:spcPct val="100000"/>
                </a:lnSpc>
                <a:spcBef>
                  <a:spcPts val="450"/>
                </a:spcBef>
                <a:tabLst>
                  <a:tab pos="104775" algn="l"/>
                  <a:tab pos="552450" algn="l"/>
                  <a:tab pos="1001713" algn="l"/>
                  <a:tab pos="1450975" algn="l"/>
                  <a:tab pos="1900238" algn="l"/>
                  <a:tab pos="2349500" algn="l"/>
                  <a:tab pos="2798763" algn="l"/>
                  <a:tab pos="3248025" algn="l"/>
                  <a:tab pos="3697288" algn="l"/>
                  <a:tab pos="4146550" algn="l"/>
                  <a:tab pos="4595813" algn="l"/>
                  <a:tab pos="5045075" algn="l"/>
                  <a:tab pos="5494338" algn="l"/>
                  <a:tab pos="5943600" algn="l"/>
                  <a:tab pos="6392863" algn="l"/>
                  <a:tab pos="6842125" algn="l"/>
                  <a:tab pos="7291388" algn="l"/>
                  <a:tab pos="7740650" algn="l"/>
                  <a:tab pos="8189913" algn="l"/>
                  <a:tab pos="8639175" algn="l"/>
                  <a:tab pos="9088438" algn="l"/>
                </a:tabLst>
              </a:pPr>
              <a:r>
                <a:rPr lang="it-IT" sz="1800" dirty="0">
                  <a:solidFill>
                    <a:srgbClr val="000000"/>
                  </a:solidFill>
                </a:rPr>
                <a:t>1 </a:t>
              </a:r>
              <a:r>
                <a:rPr lang="it-IT" sz="1800" dirty="0" smtClean="0">
                  <a:solidFill>
                    <a:srgbClr val="000000"/>
                  </a:solidFill>
                </a:rPr>
                <a:t>tea </a:t>
              </a:r>
              <a:r>
                <a:rPr lang="it-IT" sz="1800" dirty="0" err="1" smtClean="0">
                  <a:solidFill>
                    <a:srgbClr val="000000"/>
                  </a:solidFill>
                </a:rPr>
                <a:t>spoon</a:t>
              </a:r>
              <a:r>
                <a:rPr lang="it-IT" sz="1800" dirty="0" smtClean="0">
                  <a:solidFill>
                    <a:srgbClr val="000000"/>
                  </a:solidFill>
                </a:rPr>
                <a:t> or </a:t>
              </a:r>
              <a:r>
                <a:rPr lang="it-IT" sz="1800" dirty="0" err="1" smtClean="0">
                  <a:solidFill>
                    <a:srgbClr val="000000"/>
                  </a:solidFill>
                </a:rPr>
                <a:t>less</a:t>
              </a:r>
              <a:endParaRPr lang="it-IT" sz="1800" dirty="0">
                <a:solidFill>
                  <a:srgbClr val="000000"/>
                </a:solidFill>
              </a:endParaRPr>
            </a:p>
          </p:txBody>
        </p:sp>
        <p:sp>
          <p:nvSpPr>
            <p:cNvPr id="120852" name="Rectangle 16"/>
            <p:cNvSpPr>
              <a:spLocks noChangeArrowheads="1"/>
            </p:cNvSpPr>
            <p:nvPr/>
          </p:nvSpPr>
          <p:spPr bwMode="auto">
            <a:xfrm>
              <a:off x="544" y="1925"/>
              <a:ext cx="1452" cy="320"/>
            </a:xfrm>
            <a:prstGeom prst="rect">
              <a:avLst/>
            </a:prstGeom>
            <a:noFill/>
            <a:ln w="9525">
              <a:noFill/>
              <a:round/>
              <a:headEnd/>
              <a:tailEnd/>
            </a:ln>
          </p:spPr>
          <p:txBody>
            <a:bodyPr lIns="90000" tIns="46800" rIns="90000" bIns="46800" anchor="ctr"/>
            <a:lstStyle/>
            <a:p>
              <a:pPr marL="104775" indent="-104775">
                <a:lnSpc>
                  <a:spcPct val="100000"/>
                </a:lnSpc>
                <a:spcBef>
                  <a:spcPts val="450"/>
                </a:spcBef>
                <a:tabLst>
                  <a:tab pos="104775" algn="l"/>
                  <a:tab pos="552450" algn="l"/>
                  <a:tab pos="1001713" algn="l"/>
                  <a:tab pos="1450975" algn="l"/>
                  <a:tab pos="1900238" algn="l"/>
                  <a:tab pos="2349500" algn="l"/>
                  <a:tab pos="2798763" algn="l"/>
                  <a:tab pos="3248025" algn="l"/>
                  <a:tab pos="3697288" algn="l"/>
                  <a:tab pos="4146550" algn="l"/>
                  <a:tab pos="4595813" algn="l"/>
                  <a:tab pos="5045075" algn="l"/>
                  <a:tab pos="5494338" algn="l"/>
                  <a:tab pos="5943600" algn="l"/>
                  <a:tab pos="6392863" algn="l"/>
                  <a:tab pos="6842125" algn="l"/>
                  <a:tab pos="7291388" algn="l"/>
                  <a:tab pos="7740650" algn="l"/>
                  <a:tab pos="8189913" algn="l"/>
                  <a:tab pos="8639175" algn="l"/>
                  <a:tab pos="9088438" algn="l"/>
                </a:tabLst>
              </a:pPr>
              <a:r>
                <a:rPr lang="it-IT" sz="1800" dirty="0" smtClean="0">
                  <a:solidFill>
                    <a:srgbClr val="000000"/>
                  </a:solidFill>
                </a:rPr>
                <a:t>Up </a:t>
              </a:r>
              <a:r>
                <a:rPr lang="it-IT" sz="1800" dirty="0" err="1" smtClean="0">
                  <a:solidFill>
                    <a:srgbClr val="000000"/>
                  </a:solidFill>
                </a:rPr>
                <a:t>to</a:t>
              </a:r>
              <a:r>
                <a:rPr lang="it-IT" sz="1800" dirty="0" smtClean="0">
                  <a:solidFill>
                    <a:srgbClr val="000000"/>
                  </a:solidFill>
                </a:rPr>
                <a:t> </a:t>
              </a:r>
              <a:r>
                <a:rPr lang="it-IT" sz="1800" dirty="0">
                  <a:solidFill>
                    <a:srgbClr val="000000"/>
                  </a:solidFill>
                </a:rPr>
                <a:t>50</a:t>
              </a:r>
            </a:p>
          </p:txBody>
        </p:sp>
        <p:sp>
          <p:nvSpPr>
            <p:cNvPr id="120853" name="Rectangle 17"/>
            <p:cNvSpPr>
              <a:spLocks noChangeArrowheads="1"/>
            </p:cNvSpPr>
            <p:nvPr/>
          </p:nvSpPr>
          <p:spPr bwMode="auto">
            <a:xfrm>
              <a:off x="4295" y="1428"/>
              <a:ext cx="1670" cy="497"/>
            </a:xfrm>
            <a:prstGeom prst="rect">
              <a:avLst/>
            </a:prstGeom>
            <a:noFill/>
            <a:ln w="9525">
              <a:noFill/>
              <a:round/>
              <a:headEnd/>
              <a:tailEnd/>
            </a:ln>
          </p:spPr>
          <p:txBody>
            <a:bodyPr lIns="90000" tIns="46800" rIns="90000" bIns="46800" anchor="ctr"/>
            <a:lstStyle/>
            <a:p>
              <a:pPr marL="104775" indent="-104775" algn="ctr">
                <a:lnSpc>
                  <a:spcPct val="100000"/>
                </a:lnSpc>
                <a:spcBef>
                  <a:spcPts val="450"/>
                </a:spcBef>
                <a:tabLst>
                  <a:tab pos="104775" algn="l"/>
                  <a:tab pos="552450" algn="l"/>
                  <a:tab pos="1001713" algn="l"/>
                  <a:tab pos="1450975" algn="l"/>
                  <a:tab pos="1900238" algn="l"/>
                  <a:tab pos="2349500" algn="l"/>
                  <a:tab pos="2798763" algn="l"/>
                  <a:tab pos="3248025" algn="l"/>
                  <a:tab pos="3697288" algn="l"/>
                  <a:tab pos="4146550" algn="l"/>
                  <a:tab pos="4595813" algn="l"/>
                  <a:tab pos="5045075" algn="l"/>
                  <a:tab pos="5494338" algn="l"/>
                  <a:tab pos="5943600" algn="l"/>
                  <a:tab pos="6392863" algn="l"/>
                  <a:tab pos="6842125" algn="l"/>
                  <a:tab pos="7291388" algn="l"/>
                  <a:tab pos="7740650" algn="l"/>
                  <a:tab pos="8189913" algn="l"/>
                  <a:tab pos="8639175" algn="l"/>
                  <a:tab pos="9088438" algn="l"/>
                </a:tabLst>
              </a:pPr>
              <a:r>
                <a:rPr lang="it-IT" sz="1800" b="1" dirty="0" err="1" smtClean="0">
                  <a:solidFill>
                    <a:srgbClr val="000000"/>
                  </a:solidFill>
                </a:rPr>
                <a:t>Toxicity</a:t>
              </a:r>
              <a:endParaRPr lang="it-IT" sz="1800" b="1" dirty="0">
                <a:solidFill>
                  <a:srgbClr val="000000"/>
                </a:solidFill>
              </a:endParaRPr>
            </a:p>
          </p:txBody>
        </p:sp>
        <p:sp>
          <p:nvSpPr>
            <p:cNvPr id="120854" name="Rectangle 18"/>
            <p:cNvSpPr>
              <a:spLocks noChangeArrowheads="1"/>
            </p:cNvSpPr>
            <p:nvPr/>
          </p:nvSpPr>
          <p:spPr bwMode="auto">
            <a:xfrm>
              <a:off x="1996" y="1428"/>
              <a:ext cx="2299" cy="497"/>
            </a:xfrm>
            <a:prstGeom prst="rect">
              <a:avLst/>
            </a:prstGeom>
            <a:noFill/>
            <a:ln w="9525">
              <a:noFill/>
              <a:round/>
              <a:headEnd/>
              <a:tailEnd/>
            </a:ln>
          </p:spPr>
          <p:txBody>
            <a:bodyPr lIns="90000" tIns="46800" rIns="90000" bIns="46800" anchor="ctr"/>
            <a:lstStyle/>
            <a:p>
              <a:pPr marL="104775" indent="-104775" algn="ctr">
                <a:lnSpc>
                  <a:spcPct val="100000"/>
                </a:lnSpc>
                <a:spcBef>
                  <a:spcPts val="450"/>
                </a:spcBef>
                <a:tabLst>
                  <a:tab pos="104775" algn="l"/>
                  <a:tab pos="552450" algn="l"/>
                  <a:tab pos="1001713" algn="l"/>
                  <a:tab pos="1450975" algn="l"/>
                  <a:tab pos="1900238" algn="l"/>
                  <a:tab pos="2349500" algn="l"/>
                  <a:tab pos="2798763" algn="l"/>
                  <a:tab pos="3248025" algn="l"/>
                  <a:tab pos="3697288" algn="l"/>
                  <a:tab pos="4146550" algn="l"/>
                  <a:tab pos="4595813" algn="l"/>
                  <a:tab pos="5045075" algn="l"/>
                  <a:tab pos="5494338" algn="l"/>
                  <a:tab pos="5943600" algn="l"/>
                  <a:tab pos="6392863" algn="l"/>
                  <a:tab pos="6842125" algn="l"/>
                  <a:tab pos="7291388" algn="l"/>
                  <a:tab pos="7740650" algn="l"/>
                  <a:tab pos="8189913" algn="l"/>
                  <a:tab pos="8639175" algn="l"/>
                  <a:tab pos="9088438" algn="l"/>
                </a:tabLst>
              </a:pPr>
              <a:r>
                <a:rPr lang="it-IT" sz="1800" b="1" dirty="0" err="1" smtClean="0">
                  <a:solidFill>
                    <a:srgbClr val="000000"/>
                  </a:solidFill>
                </a:rPr>
                <a:t>Orally</a:t>
              </a:r>
              <a:r>
                <a:rPr lang="it-IT" sz="1800" b="1" dirty="0" smtClean="0">
                  <a:solidFill>
                    <a:srgbClr val="000000"/>
                  </a:solidFill>
                </a:rPr>
                <a:t> </a:t>
              </a:r>
              <a:r>
                <a:rPr lang="it-IT" sz="1800" b="1" dirty="0" err="1" smtClean="0">
                  <a:solidFill>
                    <a:srgbClr val="000000"/>
                  </a:solidFill>
                </a:rPr>
                <a:t>intaken</a:t>
              </a:r>
              <a:r>
                <a:rPr lang="it-IT" sz="1800" b="1" dirty="0" smtClean="0">
                  <a:solidFill>
                    <a:srgbClr val="000000"/>
                  </a:solidFill>
                </a:rPr>
                <a:t> </a:t>
              </a:r>
              <a:r>
                <a:rPr lang="it-IT" sz="1800" b="1" dirty="0" err="1" smtClean="0">
                  <a:solidFill>
                    <a:srgbClr val="000000"/>
                  </a:solidFill>
                </a:rPr>
                <a:t>by</a:t>
              </a:r>
              <a:r>
                <a:rPr lang="it-IT" sz="1800" b="1" dirty="0" smtClean="0">
                  <a:solidFill>
                    <a:srgbClr val="000000"/>
                  </a:solidFill>
                </a:rPr>
                <a:t> </a:t>
              </a:r>
              <a:r>
                <a:rPr lang="it-IT" sz="1800" b="1" dirty="0">
                  <a:solidFill>
                    <a:srgbClr val="000000"/>
                  </a:solidFill>
                </a:rPr>
                <a:t>70 </a:t>
              </a:r>
              <a:r>
                <a:rPr lang="it-IT" sz="1800" b="1" dirty="0" smtClean="0">
                  <a:solidFill>
                    <a:srgbClr val="000000"/>
                  </a:solidFill>
                </a:rPr>
                <a:t>kg </a:t>
              </a:r>
              <a:r>
                <a:rPr lang="it-IT" sz="1800" b="1" dirty="0" err="1" smtClean="0">
                  <a:solidFill>
                    <a:srgbClr val="000000"/>
                  </a:solidFill>
                </a:rPr>
                <a:t>human</a:t>
              </a:r>
              <a:endParaRPr lang="it-IT" sz="1800" b="1" dirty="0">
                <a:solidFill>
                  <a:srgbClr val="000000"/>
                </a:solidFill>
              </a:endParaRPr>
            </a:p>
          </p:txBody>
        </p:sp>
        <p:sp>
          <p:nvSpPr>
            <p:cNvPr id="120855" name="Rectangle 19"/>
            <p:cNvSpPr>
              <a:spLocks noChangeArrowheads="1"/>
            </p:cNvSpPr>
            <p:nvPr/>
          </p:nvSpPr>
          <p:spPr bwMode="auto">
            <a:xfrm>
              <a:off x="544" y="1428"/>
              <a:ext cx="1452" cy="497"/>
            </a:xfrm>
            <a:prstGeom prst="rect">
              <a:avLst/>
            </a:prstGeom>
            <a:noFill/>
            <a:ln w="9525">
              <a:noFill/>
              <a:round/>
              <a:headEnd/>
              <a:tailEnd/>
            </a:ln>
          </p:spPr>
          <p:txBody>
            <a:bodyPr lIns="90000" tIns="46800" rIns="90000" bIns="46800" anchor="ctr"/>
            <a:lstStyle/>
            <a:p>
              <a:pPr marL="104775" indent="-104775" algn="ctr">
                <a:lnSpc>
                  <a:spcPct val="100000"/>
                </a:lnSpc>
                <a:spcBef>
                  <a:spcPts val="450"/>
                </a:spcBef>
                <a:tabLst>
                  <a:tab pos="104775" algn="l"/>
                  <a:tab pos="552450" algn="l"/>
                  <a:tab pos="1001713" algn="l"/>
                  <a:tab pos="1450975" algn="l"/>
                  <a:tab pos="1900238" algn="l"/>
                  <a:tab pos="2349500" algn="l"/>
                  <a:tab pos="2798763" algn="l"/>
                  <a:tab pos="3248025" algn="l"/>
                  <a:tab pos="3697288" algn="l"/>
                  <a:tab pos="4146550" algn="l"/>
                  <a:tab pos="4595813" algn="l"/>
                  <a:tab pos="5045075" algn="l"/>
                  <a:tab pos="5494338" algn="l"/>
                  <a:tab pos="5943600" algn="l"/>
                  <a:tab pos="6392863" algn="l"/>
                  <a:tab pos="6842125" algn="l"/>
                  <a:tab pos="7291388" algn="l"/>
                  <a:tab pos="7740650" algn="l"/>
                  <a:tab pos="8189913" algn="l"/>
                  <a:tab pos="8639175" algn="l"/>
                  <a:tab pos="9088438" algn="l"/>
                </a:tabLst>
              </a:pPr>
              <a:r>
                <a:rPr lang="it-IT" sz="1800" b="1" dirty="0" smtClean="0">
                  <a:solidFill>
                    <a:srgbClr val="000000"/>
                  </a:solidFill>
                </a:rPr>
                <a:t>LD</a:t>
              </a:r>
              <a:r>
                <a:rPr lang="it-IT" sz="1800" b="1" baseline="-25000" dirty="0" smtClean="0">
                  <a:solidFill>
                    <a:srgbClr val="000000"/>
                  </a:solidFill>
                </a:rPr>
                <a:t>50</a:t>
              </a:r>
              <a:r>
                <a:rPr lang="it-IT" sz="1800" b="1" dirty="0" smtClean="0">
                  <a:solidFill>
                    <a:srgbClr val="000000"/>
                  </a:solidFill>
                </a:rPr>
                <a:t> (</a:t>
              </a:r>
              <a:r>
                <a:rPr lang="it-IT" sz="1800" b="1" dirty="0">
                  <a:solidFill>
                    <a:srgbClr val="000000"/>
                  </a:solidFill>
                </a:rPr>
                <a:t>mg/kg)‏</a:t>
              </a:r>
            </a:p>
          </p:txBody>
        </p:sp>
        <p:sp>
          <p:nvSpPr>
            <p:cNvPr id="120856" name="Rectangle 20"/>
            <p:cNvSpPr>
              <a:spLocks noChangeArrowheads="1"/>
            </p:cNvSpPr>
            <p:nvPr/>
          </p:nvSpPr>
          <p:spPr bwMode="auto">
            <a:xfrm>
              <a:off x="544" y="1213"/>
              <a:ext cx="5421" cy="215"/>
            </a:xfrm>
            <a:prstGeom prst="rect">
              <a:avLst/>
            </a:prstGeom>
            <a:noFill/>
            <a:ln w="9525">
              <a:noFill/>
              <a:round/>
              <a:headEnd/>
              <a:tailEnd/>
            </a:ln>
          </p:spPr>
          <p:txBody>
            <a:bodyPr lIns="90000" tIns="46800" rIns="90000" bIns="46800" anchor="ctr"/>
            <a:lstStyle/>
            <a:p>
              <a:pPr marL="104775" indent="-104775" algn="ctr">
                <a:lnSpc>
                  <a:spcPct val="100000"/>
                </a:lnSpc>
                <a:spcBef>
                  <a:spcPts val="450"/>
                </a:spcBef>
                <a:tabLst>
                  <a:tab pos="104775" algn="l"/>
                  <a:tab pos="552450" algn="l"/>
                  <a:tab pos="1001713" algn="l"/>
                  <a:tab pos="1450975" algn="l"/>
                  <a:tab pos="1900238" algn="l"/>
                  <a:tab pos="2349500" algn="l"/>
                  <a:tab pos="2798763" algn="l"/>
                  <a:tab pos="3248025" algn="l"/>
                  <a:tab pos="3697288" algn="l"/>
                  <a:tab pos="4146550" algn="l"/>
                  <a:tab pos="4595813" algn="l"/>
                  <a:tab pos="5045075" algn="l"/>
                  <a:tab pos="5494338" algn="l"/>
                  <a:tab pos="5943600" algn="l"/>
                  <a:tab pos="6392863" algn="l"/>
                  <a:tab pos="6842125" algn="l"/>
                  <a:tab pos="7291388" algn="l"/>
                  <a:tab pos="7740650" algn="l"/>
                  <a:tab pos="8189913" algn="l"/>
                  <a:tab pos="8639175" algn="l"/>
                  <a:tab pos="9088438" algn="l"/>
                </a:tabLst>
              </a:pPr>
              <a:r>
                <a:rPr lang="it-IT" sz="1800" b="1" dirty="0" err="1" smtClean="0">
                  <a:solidFill>
                    <a:srgbClr val="000000"/>
                  </a:solidFill>
                </a:rPr>
                <a:t>Quantity</a:t>
              </a:r>
              <a:endParaRPr lang="it-IT" sz="1800" b="1" dirty="0">
                <a:solidFill>
                  <a:srgbClr val="000000"/>
                </a:solidFill>
              </a:endParaRPr>
            </a:p>
          </p:txBody>
        </p:sp>
        <p:sp>
          <p:nvSpPr>
            <p:cNvPr id="120857" name="Line 21"/>
            <p:cNvSpPr>
              <a:spLocks noChangeShapeType="1"/>
            </p:cNvSpPr>
            <p:nvPr/>
          </p:nvSpPr>
          <p:spPr bwMode="auto">
            <a:xfrm>
              <a:off x="544" y="1213"/>
              <a:ext cx="5421" cy="1"/>
            </a:xfrm>
            <a:prstGeom prst="line">
              <a:avLst/>
            </a:prstGeom>
            <a:noFill/>
            <a:ln w="28440">
              <a:solidFill>
                <a:srgbClr val="000000"/>
              </a:solidFill>
              <a:miter lim="800000"/>
              <a:headEnd/>
              <a:tailEnd/>
            </a:ln>
          </p:spPr>
          <p:txBody>
            <a:bodyPr/>
            <a:lstStyle/>
            <a:p>
              <a:endParaRPr lang="it-IT" dirty="0"/>
            </a:p>
          </p:txBody>
        </p:sp>
        <p:sp>
          <p:nvSpPr>
            <p:cNvPr id="120858" name="Line 22"/>
            <p:cNvSpPr>
              <a:spLocks noChangeShapeType="1"/>
            </p:cNvSpPr>
            <p:nvPr/>
          </p:nvSpPr>
          <p:spPr bwMode="auto">
            <a:xfrm>
              <a:off x="544" y="1925"/>
              <a:ext cx="5421" cy="1"/>
            </a:xfrm>
            <a:prstGeom prst="line">
              <a:avLst/>
            </a:prstGeom>
            <a:noFill/>
            <a:ln w="12600">
              <a:solidFill>
                <a:srgbClr val="000000"/>
              </a:solidFill>
              <a:miter lim="800000"/>
              <a:headEnd/>
              <a:tailEnd/>
            </a:ln>
          </p:spPr>
          <p:txBody>
            <a:bodyPr/>
            <a:lstStyle/>
            <a:p>
              <a:endParaRPr lang="it-IT" dirty="0"/>
            </a:p>
          </p:txBody>
        </p:sp>
        <p:sp>
          <p:nvSpPr>
            <p:cNvPr id="120859" name="Line 23"/>
            <p:cNvSpPr>
              <a:spLocks noChangeShapeType="1"/>
            </p:cNvSpPr>
            <p:nvPr/>
          </p:nvSpPr>
          <p:spPr bwMode="auto">
            <a:xfrm>
              <a:off x="544" y="2245"/>
              <a:ext cx="5421" cy="1"/>
            </a:xfrm>
            <a:prstGeom prst="line">
              <a:avLst/>
            </a:prstGeom>
            <a:noFill/>
            <a:ln w="12600">
              <a:solidFill>
                <a:srgbClr val="000000"/>
              </a:solidFill>
              <a:miter lim="800000"/>
              <a:headEnd/>
              <a:tailEnd/>
            </a:ln>
          </p:spPr>
          <p:txBody>
            <a:bodyPr/>
            <a:lstStyle/>
            <a:p>
              <a:endParaRPr lang="it-IT" dirty="0"/>
            </a:p>
          </p:txBody>
        </p:sp>
        <p:sp>
          <p:nvSpPr>
            <p:cNvPr id="120860" name="Line 24"/>
            <p:cNvSpPr>
              <a:spLocks noChangeShapeType="1"/>
            </p:cNvSpPr>
            <p:nvPr/>
          </p:nvSpPr>
          <p:spPr bwMode="auto">
            <a:xfrm>
              <a:off x="544" y="2608"/>
              <a:ext cx="5421" cy="1"/>
            </a:xfrm>
            <a:prstGeom prst="line">
              <a:avLst/>
            </a:prstGeom>
            <a:noFill/>
            <a:ln w="12600">
              <a:solidFill>
                <a:srgbClr val="000000"/>
              </a:solidFill>
              <a:miter lim="800000"/>
              <a:headEnd/>
              <a:tailEnd/>
            </a:ln>
          </p:spPr>
          <p:txBody>
            <a:bodyPr/>
            <a:lstStyle/>
            <a:p>
              <a:endParaRPr lang="it-IT" dirty="0"/>
            </a:p>
          </p:txBody>
        </p:sp>
        <p:sp>
          <p:nvSpPr>
            <p:cNvPr id="120861" name="Line 25"/>
            <p:cNvSpPr>
              <a:spLocks noChangeShapeType="1"/>
            </p:cNvSpPr>
            <p:nvPr/>
          </p:nvSpPr>
          <p:spPr bwMode="auto">
            <a:xfrm>
              <a:off x="544" y="2971"/>
              <a:ext cx="5421" cy="1"/>
            </a:xfrm>
            <a:prstGeom prst="line">
              <a:avLst/>
            </a:prstGeom>
            <a:noFill/>
            <a:ln w="12600">
              <a:solidFill>
                <a:srgbClr val="000000"/>
              </a:solidFill>
              <a:miter lim="800000"/>
              <a:headEnd/>
              <a:tailEnd/>
            </a:ln>
          </p:spPr>
          <p:txBody>
            <a:bodyPr/>
            <a:lstStyle/>
            <a:p>
              <a:endParaRPr lang="it-IT" dirty="0"/>
            </a:p>
          </p:txBody>
        </p:sp>
        <p:sp>
          <p:nvSpPr>
            <p:cNvPr id="120862" name="Line 26"/>
            <p:cNvSpPr>
              <a:spLocks noChangeShapeType="1"/>
            </p:cNvSpPr>
            <p:nvPr/>
          </p:nvSpPr>
          <p:spPr bwMode="auto">
            <a:xfrm>
              <a:off x="544" y="3288"/>
              <a:ext cx="5421" cy="1"/>
            </a:xfrm>
            <a:prstGeom prst="line">
              <a:avLst/>
            </a:prstGeom>
            <a:noFill/>
            <a:ln w="12600">
              <a:solidFill>
                <a:srgbClr val="000000"/>
              </a:solidFill>
              <a:miter lim="800000"/>
              <a:headEnd/>
              <a:tailEnd/>
            </a:ln>
          </p:spPr>
          <p:txBody>
            <a:bodyPr/>
            <a:lstStyle/>
            <a:p>
              <a:endParaRPr lang="it-IT" dirty="0"/>
            </a:p>
          </p:txBody>
        </p:sp>
        <p:sp>
          <p:nvSpPr>
            <p:cNvPr id="120863" name="Line 27"/>
            <p:cNvSpPr>
              <a:spLocks noChangeShapeType="1"/>
            </p:cNvSpPr>
            <p:nvPr/>
          </p:nvSpPr>
          <p:spPr bwMode="auto">
            <a:xfrm>
              <a:off x="544" y="3696"/>
              <a:ext cx="5421" cy="1"/>
            </a:xfrm>
            <a:prstGeom prst="line">
              <a:avLst/>
            </a:prstGeom>
            <a:noFill/>
            <a:ln w="28440">
              <a:solidFill>
                <a:srgbClr val="000000"/>
              </a:solidFill>
              <a:miter lim="800000"/>
              <a:headEnd/>
              <a:tailEnd/>
            </a:ln>
          </p:spPr>
          <p:txBody>
            <a:bodyPr/>
            <a:lstStyle/>
            <a:p>
              <a:endParaRPr lang="it-IT" dirty="0"/>
            </a:p>
          </p:txBody>
        </p:sp>
        <p:sp>
          <p:nvSpPr>
            <p:cNvPr id="120864" name="Line 28"/>
            <p:cNvSpPr>
              <a:spLocks noChangeShapeType="1"/>
            </p:cNvSpPr>
            <p:nvPr/>
          </p:nvSpPr>
          <p:spPr bwMode="auto">
            <a:xfrm>
              <a:off x="544" y="1213"/>
              <a:ext cx="1" cy="712"/>
            </a:xfrm>
            <a:prstGeom prst="line">
              <a:avLst/>
            </a:prstGeom>
            <a:noFill/>
            <a:ln w="28440">
              <a:solidFill>
                <a:srgbClr val="000000"/>
              </a:solidFill>
              <a:miter lim="800000"/>
              <a:headEnd/>
              <a:tailEnd/>
            </a:ln>
          </p:spPr>
          <p:txBody>
            <a:bodyPr/>
            <a:lstStyle/>
            <a:p>
              <a:endParaRPr lang="it-IT" dirty="0"/>
            </a:p>
          </p:txBody>
        </p:sp>
        <p:sp>
          <p:nvSpPr>
            <p:cNvPr id="120865" name="Line 29"/>
            <p:cNvSpPr>
              <a:spLocks noChangeShapeType="1"/>
            </p:cNvSpPr>
            <p:nvPr/>
          </p:nvSpPr>
          <p:spPr bwMode="auto">
            <a:xfrm>
              <a:off x="5965" y="1213"/>
              <a:ext cx="1" cy="712"/>
            </a:xfrm>
            <a:prstGeom prst="line">
              <a:avLst/>
            </a:prstGeom>
            <a:noFill/>
            <a:ln w="28440">
              <a:solidFill>
                <a:srgbClr val="000000"/>
              </a:solidFill>
              <a:miter lim="800000"/>
              <a:headEnd/>
              <a:tailEnd/>
            </a:ln>
          </p:spPr>
          <p:txBody>
            <a:bodyPr/>
            <a:lstStyle/>
            <a:p>
              <a:endParaRPr lang="it-IT" dirty="0"/>
            </a:p>
          </p:txBody>
        </p:sp>
        <p:sp>
          <p:nvSpPr>
            <p:cNvPr id="120866" name="Line 30"/>
            <p:cNvSpPr>
              <a:spLocks noChangeShapeType="1"/>
            </p:cNvSpPr>
            <p:nvPr/>
          </p:nvSpPr>
          <p:spPr bwMode="auto">
            <a:xfrm>
              <a:off x="544" y="1428"/>
              <a:ext cx="5421" cy="1"/>
            </a:xfrm>
            <a:prstGeom prst="line">
              <a:avLst/>
            </a:prstGeom>
            <a:noFill/>
            <a:ln w="12600">
              <a:solidFill>
                <a:srgbClr val="000000"/>
              </a:solidFill>
              <a:miter lim="800000"/>
              <a:headEnd/>
              <a:tailEnd/>
            </a:ln>
          </p:spPr>
          <p:txBody>
            <a:bodyPr/>
            <a:lstStyle/>
            <a:p>
              <a:endParaRPr lang="it-IT" dirty="0"/>
            </a:p>
          </p:txBody>
        </p:sp>
        <p:sp>
          <p:nvSpPr>
            <p:cNvPr id="120867" name="Line 31"/>
            <p:cNvSpPr>
              <a:spLocks noChangeShapeType="1"/>
            </p:cNvSpPr>
            <p:nvPr/>
          </p:nvSpPr>
          <p:spPr bwMode="auto">
            <a:xfrm>
              <a:off x="544" y="1925"/>
              <a:ext cx="1" cy="1771"/>
            </a:xfrm>
            <a:prstGeom prst="line">
              <a:avLst/>
            </a:prstGeom>
            <a:noFill/>
            <a:ln w="28440">
              <a:solidFill>
                <a:srgbClr val="000000"/>
              </a:solidFill>
              <a:miter lim="800000"/>
              <a:headEnd/>
              <a:tailEnd/>
            </a:ln>
          </p:spPr>
          <p:txBody>
            <a:bodyPr/>
            <a:lstStyle/>
            <a:p>
              <a:endParaRPr lang="it-IT" dirty="0"/>
            </a:p>
          </p:txBody>
        </p:sp>
        <p:sp>
          <p:nvSpPr>
            <p:cNvPr id="120868" name="Line 32"/>
            <p:cNvSpPr>
              <a:spLocks noChangeShapeType="1"/>
            </p:cNvSpPr>
            <p:nvPr/>
          </p:nvSpPr>
          <p:spPr bwMode="auto">
            <a:xfrm>
              <a:off x="1996" y="1428"/>
              <a:ext cx="1" cy="2268"/>
            </a:xfrm>
            <a:prstGeom prst="line">
              <a:avLst/>
            </a:prstGeom>
            <a:noFill/>
            <a:ln w="12600">
              <a:solidFill>
                <a:srgbClr val="000000"/>
              </a:solidFill>
              <a:miter lim="800000"/>
              <a:headEnd/>
              <a:tailEnd/>
            </a:ln>
          </p:spPr>
          <p:txBody>
            <a:bodyPr/>
            <a:lstStyle/>
            <a:p>
              <a:endParaRPr lang="it-IT" dirty="0"/>
            </a:p>
          </p:txBody>
        </p:sp>
        <p:sp>
          <p:nvSpPr>
            <p:cNvPr id="120869" name="Line 33"/>
            <p:cNvSpPr>
              <a:spLocks noChangeShapeType="1"/>
            </p:cNvSpPr>
            <p:nvPr/>
          </p:nvSpPr>
          <p:spPr bwMode="auto">
            <a:xfrm>
              <a:off x="4295" y="1428"/>
              <a:ext cx="1" cy="2268"/>
            </a:xfrm>
            <a:prstGeom prst="line">
              <a:avLst/>
            </a:prstGeom>
            <a:noFill/>
            <a:ln w="12600">
              <a:solidFill>
                <a:srgbClr val="000000"/>
              </a:solidFill>
              <a:miter lim="800000"/>
              <a:headEnd/>
              <a:tailEnd/>
            </a:ln>
          </p:spPr>
          <p:txBody>
            <a:bodyPr/>
            <a:lstStyle/>
            <a:p>
              <a:endParaRPr lang="it-IT" dirty="0"/>
            </a:p>
          </p:txBody>
        </p:sp>
        <p:sp>
          <p:nvSpPr>
            <p:cNvPr id="120870" name="Line 34"/>
            <p:cNvSpPr>
              <a:spLocks noChangeShapeType="1"/>
            </p:cNvSpPr>
            <p:nvPr/>
          </p:nvSpPr>
          <p:spPr bwMode="auto">
            <a:xfrm>
              <a:off x="5965" y="1925"/>
              <a:ext cx="1" cy="1771"/>
            </a:xfrm>
            <a:prstGeom prst="line">
              <a:avLst/>
            </a:prstGeom>
            <a:noFill/>
            <a:ln w="28440">
              <a:solidFill>
                <a:srgbClr val="000000"/>
              </a:solidFill>
              <a:miter lim="800000"/>
              <a:headEnd/>
              <a:tailEnd/>
            </a:ln>
          </p:spPr>
          <p:txBody>
            <a:bodyPr/>
            <a:lstStyle/>
            <a:p>
              <a:endParaRPr lang="it-IT" dirty="0"/>
            </a:p>
          </p:txBody>
        </p:sp>
      </p:grpSp>
      <p:sp>
        <p:nvSpPr>
          <p:cNvPr id="120835" name="Text Box 35"/>
          <p:cNvSpPr txBox="1">
            <a:spLocks noChangeArrowheads="1"/>
          </p:cNvSpPr>
          <p:nvPr/>
        </p:nvSpPr>
        <p:spPr bwMode="auto">
          <a:xfrm>
            <a:off x="576263" y="755650"/>
            <a:ext cx="9144000" cy="420688"/>
          </a:xfrm>
          <a:prstGeom prst="rect">
            <a:avLst/>
          </a:prstGeom>
          <a:noFill/>
          <a:ln w="9525">
            <a:noFill/>
            <a:round/>
            <a:headEnd/>
            <a:tailEnd/>
          </a:ln>
        </p:spPr>
        <p:txBody>
          <a:bodyPr wrap="none" anchor="ctr"/>
          <a:lstStyle/>
          <a:p>
            <a:endParaRPr lang="it-IT" dirty="0"/>
          </a:p>
        </p:txBody>
      </p:sp>
      <p:sp>
        <p:nvSpPr>
          <p:cNvPr id="120836" name="Text Box 36"/>
          <p:cNvSpPr txBox="1">
            <a:spLocks noChangeArrowheads="1"/>
          </p:cNvSpPr>
          <p:nvPr/>
        </p:nvSpPr>
        <p:spPr bwMode="auto">
          <a:xfrm>
            <a:off x="576263" y="684213"/>
            <a:ext cx="9288462" cy="870111"/>
          </a:xfrm>
          <a:prstGeom prst="rect">
            <a:avLst/>
          </a:prstGeom>
          <a:noFill/>
          <a:ln w="9525">
            <a:noFill/>
            <a:round/>
            <a:headEnd/>
            <a:tailEnd/>
          </a:ln>
        </p:spPr>
        <p:txBody>
          <a:bodyPr lIns="90000" tIns="46800" rIns="90000" bIns="46800">
            <a:spAutoFit/>
          </a:bodyPr>
          <a:lstStyle/>
          <a:p>
            <a:pPr algn="ctr">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dirty="0" err="1" smtClean="0">
                <a:solidFill>
                  <a:srgbClr val="000000"/>
                </a:solidFill>
              </a:rPr>
              <a:t>Approximated</a:t>
            </a:r>
            <a:r>
              <a:rPr lang="it-IT" sz="2800" dirty="0" smtClean="0">
                <a:solidFill>
                  <a:srgbClr val="000000"/>
                </a:solidFill>
              </a:rPr>
              <a:t> </a:t>
            </a:r>
            <a:r>
              <a:rPr lang="it-IT" sz="2800" dirty="0" err="1" smtClean="0">
                <a:solidFill>
                  <a:srgbClr val="000000"/>
                </a:solidFill>
              </a:rPr>
              <a:t>quantities</a:t>
            </a:r>
            <a:r>
              <a:rPr lang="it-IT" sz="2800" dirty="0" smtClean="0">
                <a:solidFill>
                  <a:srgbClr val="000000"/>
                </a:solidFill>
              </a:rPr>
              <a:t> </a:t>
            </a:r>
            <a:r>
              <a:rPr lang="it-IT" sz="2800" dirty="0" err="1" smtClean="0">
                <a:solidFill>
                  <a:srgbClr val="000000"/>
                </a:solidFill>
              </a:rPr>
              <a:t>of</a:t>
            </a:r>
            <a:r>
              <a:rPr lang="it-IT" sz="2800" dirty="0" smtClean="0">
                <a:solidFill>
                  <a:srgbClr val="000000"/>
                </a:solidFill>
              </a:rPr>
              <a:t> a </a:t>
            </a:r>
            <a:r>
              <a:rPr lang="it-IT" sz="2800" dirty="0" err="1" smtClean="0">
                <a:solidFill>
                  <a:srgbClr val="000000"/>
                </a:solidFill>
              </a:rPr>
              <a:t>chemical</a:t>
            </a:r>
            <a:r>
              <a:rPr lang="it-IT" sz="2800" dirty="0" smtClean="0">
                <a:solidFill>
                  <a:srgbClr val="000000"/>
                </a:solidFill>
              </a:rPr>
              <a:t> </a:t>
            </a:r>
            <a:r>
              <a:rPr lang="it-IT" sz="2800" dirty="0" err="1" smtClean="0">
                <a:solidFill>
                  <a:srgbClr val="000000"/>
                </a:solidFill>
              </a:rPr>
              <a:t>orally</a:t>
            </a:r>
            <a:r>
              <a:rPr lang="it-IT" sz="2800" dirty="0" smtClean="0">
                <a:solidFill>
                  <a:srgbClr val="000000"/>
                </a:solidFill>
              </a:rPr>
              <a:t> </a:t>
            </a:r>
            <a:r>
              <a:rPr lang="it-IT" sz="2800" dirty="0" err="1" smtClean="0">
                <a:solidFill>
                  <a:srgbClr val="000000"/>
                </a:solidFill>
              </a:rPr>
              <a:t>ingested</a:t>
            </a:r>
            <a:r>
              <a:rPr lang="it-IT" sz="2800" dirty="0" smtClean="0">
                <a:solidFill>
                  <a:srgbClr val="000000"/>
                </a:solidFill>
              </a:rPr>
              <a:t> </a:t>
            </a:r>
            <a:r>
              <a:rPr lang="it-IT" sz="2800" dirty="0" err="1" smtClean="0">
                <a:solidFill>
                  <a:srgbClr val="000000"/>
                </a:solidFill>
              </a:rPr>
              <a:t>by</a:t>
            </a:r>
            <a:r>
              <a:rPr lang="it-IT" sz="2800" dirty="0" smtClean="0">
                <a:solidFill>
                  <a:srgbClr val="000000"/>
                </a:solidFill>
              </a:rPr>
              <a:t>  </a:t>
            </a:r>
            <a:r>
              <a:rPr lang="it-IT" sz="2800" dirty="0" err="1" smtClean="0">
                <a:solidFill>
                  <a:srgbClr val="000000"/>
                </a:solidFill>
              </a:rPr>
              <a:t>human</a:t>
            </a:r>
            <a:r>
              <a:rPr lang="it-IT" sz="2800" dirty="0" smtClean="0">
                <a:solidFill>
                  <a:srgbClr val="000000"/>
                </a:solidFill>
              </a:rPr>
              <a:t>, </a:t>
            </a:r>
            <a:r>
              <a:rPr lang="it-IT" sz="2800" dirty="0" err="1" smtClean="0">
                <a:solidFill>
                  <a:srgbClr val="000000"/>
                </a:solidFill>
              </a:rPr>
              <a:t>corresponding</a:t>
            </a:r>
            <a:r>
              <a:rPr lang="it-IT" sz="2800" dirty="0" smtClean="0">
                <a:solidFill>
                  <a:srgbClr val="000000"/>
                </a:solidFill>
              </a:rPr>
              <a:t> </a:t>
            </a:r>
            <a:r>
              <a:rPr lang="it-IT" sz="2800" dirty="0" err="1" smtClean="0">
                <a:solidFill>
                  <a:srgbClr val="000000"/>
                </a:solidFill>
              </a:rPr>
              <a:t>to</a:t>
            </a:r>
            <a:r>
              <a:rPr lang="it-IT" sz="2800" dirty="0" smtClean="0">
                <a:solidFill>
                  <a:srgbClr val="000000"/>
                </a:solidFill>
              </a:rPr>
              <a:t> LD</a:t>
            </a:r>
            <a:r>
              <a:rPr lang="it-IT" sz="2800" baseline="-25000" dirty="0" smtClean="0">
                <a:solidFill>
                  <a:srgbClr val="000000"/>
                </a:solidFill>
              </a:rPr>
              <a:t>50</a:t>
            </a:r>
            <a:r>
              <a:rPr lang="it-IT" sz="2800" dirty="0" smtClean="0">
                <a:solidFill>
                  <a:srgbClr val="000000"/>
                </a:solidFill>
              </a:rPr>
              <a:t> in </a:t>
            </a:r>
            <a:r>
              <a:rPr lang="it-IT" sz="2800" dirty="0" err="1" smtClean="0">
                <a:solidFill>
                  <a:srgbClr val="000000"/>
                </a:solidFill>
              </a:rPr>
              <a:t>animal</a:t>
            </a:r>
            <a:endParaRPr lang="it-IT" sz="2800" dirty="0">
              <a:solidFill>
                <a:srgbClr val="000000"/>
              </a:solidFill>
            </a:endParaRPr>
          </a:p>
        </p:txBody>
      </p:sp>
      <p:sp>
        <p:nvSpPr>
          <p:cNvPr id="120837" name="Text Box 37"/>
          <p:cNvSpPr txBox="1">
            <a:spLocks noChangeArrowheads="1"/>
          </p:cNvSpPr>
          <p:nvPr/>
        </p:nvSpPr>
        <p:spPr bwMode="auto">
          <a:xfrm>
            <a:off x="647700" y="6372225"/>
            <a:ext cx="9072563" cy="752475"/>
          </a:xfrm>
          <a:prstGeom prst="rect">
            <a:avLst/>
          </a:prstGeom>
          <a:noFill/>
          <a:ln w="9525">
            <a:noFill/>
            <a:round/>
            <a:headEnd/>
            <a:tailEnd/>
          </a:ln>
        </p:spPr>
        <p:txBody>
          <a:bodyPr lIns="90000" tIns="46800" rIns="90000" bIns="46800">
            <a:spAutoFit/>
          </a:bodyPr>
          <a:lstStyle/>
          <a:p>
            <a:pPr>
              <a:spcBef>
                <a:spcPts val="1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err="1" smtClean="0">
                <a:solidFill>
                  <a:srgbClr val="000000"/>
                </a:solidFill>
              </a:rPr>
              <a:t>Adapted</a:t>
            </a:r>
            <a:r>
              <a:rPr lang="it-IT" dirty="0" smtClean="0">
                <a:solidFill>
                  <a:srgbClr val="000000"/>
                </a:solidFill>
              </a:rPr>
              <a:t> </a:t>
            </a:r>
            <a:r>
              <a:rPr lang="it-IT" dirty="0" err="1" smtClean="0">
                <a:solidFill>
                  <a:srgbClr val="000000"/>
                </a:solidFill>
              </a:rPr>
              <a:t>from</a:t>
            </a:r>
            <a:r>
              <a:rPr lang="it-IT" dirty="0" smtClean="0">
                <a:solidFill>
                  <a:srgbClr val="000000"/>
                </a:solidFill>
              </a:rPr>
              <a:t>: </a:t>
            </a:r>
            <a:r>
              <a:rPr lang="it-IT" dirty="0">
                <a:solidFill>
                  <a:srgbClr val="000000"/>
                </a:solidFill>
              </a:rPr>
              <a:t>R.E. Gosselin et al. – </a:t>
            </a:r>
            <a:r>
              <a:rPr lang="en-US" i="1" dirty="0">
                <a:solidFill>
                  <a:srgbClr val="000000"/>
                </a:solidFill>
              </a:rPr>
              <a:t>Clinical</a:t>
            </a:r>
            <a:r>
              <a:rPr lang="it-IT" i="1" dirty="0">
                <a:solidFill>
                  <a:srgbClr val="000000"/>
                </a:solidFill>
              </a:rPr>
              <a:t> </a:t>
            </a:r>
            <a:r>
              <a:rPr lang="en-US" i="1" dirty="0">
                <a:solidFill>
                  <a:srgbClr val="000000"/>
                </a:solidFill>
              </a:rPr>
              <a:t>Toxicology</a:t>
            </a:r>
            <a:r>
              <a:rPr lang="it-IT" i="1" dirty="0">
                <a:solidFill>
                  <a:srgbClr val="000000"/>
                </a:solidFill>
              </a:rPr>
              <a:t> </a:t>
            </a:r>
            <a:r>
              <a:rPr lang="en-US" i="1" dirty="0">
                <a:solidFill>
                  <a:srgbClr val="000000"/>
                </a:solidFill>
              </a:rPr>
              <a:t>of</a:t>
            </a:r>
            <a:r>
              <a:rPr lang="it-IT" i="1" dirty="0">
                <a:solidFill>
                  <a:srgbClr val="000000"/>
                </a:solidFill>
              </a:rPr>
              <a:t> </a:t>
            </a:r>
            <a:r>
              <a:rPr lang="en-US" i="1" dirty="0">
                <a:solidFill>
                  <a:srgbClr val="000000"/>
                </a:solidFill>
              </a:rPr>
              <a:t>Commercial</a:t>
            </a:r>
            <a:r>
              <a:rPr lang="it-IT" i="1" dirty="0">
                <a:solidFill>
                  <a:srgbClr val="000000"/>
                </a:solidFill>
              </a:rPr>
              <a:t> </a:t>
            </a:r>
            <a:r>
              <a:rPr lang="en-US" i="1" dirty="0">
                <a:solidFill>
                  <a:srgbClr val="000000"/>
                </a:solidFill>
              </a:rPr>
              <a:t>Products</a:t>
            </a:r>
            <a:r>
              <a:rPr lang="it-IT" dirty="0">
                <a:solidFill>
                  <a:srgbClr val="000000"/>
                </a:solidFill>
              </a:rPr>
              <a:t> – Williams &amp; Wilkins (1984)‏</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
          <p:cNvSpPr>
            <a:spLocks noGrp="1" noChangeArrowheads="1"/>
          </p:cNvSpPr>
          <p:nvPr>
            <p:ph type="title"/>
          </p:nvPr>
        </p:nvSpPr>
        <p:spPr>
          <a:xfrm>
            <a:off x="741363" y="557213"/>
            <a:ext cx="8607425" cy="1258887"/>
          </a:xfrm>
        </p:spPr>
        <p:txBody>
          <a:bodyPr/>
          <a:lstStyle/>
          <a:p>
            <a:pPr eaLnBrk="1">
              <a:lnSpc>
                <a:spcPct val="87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err="1" smtClean="0"/>
              <a:t>Threshold</a:t>
            </a:r>
            <a:r>
              <a:rPr lang="it-IT" dirty="0" smtClean="0"/>
              <a:t> </a:t>
            </a:r>
            <a:r>
              <a:rPr lang="it-IT" dirty="0" err="1" smtClean="0"/>
              <a:t>limit</a:t>
            </a:r>
            <a:r>
              <a:rPr lang="it-IT" dirty="0" smtClean="0"/>
              <a:t> </a:t>
            </a:r>
            <a:r>
              <a:rPr lang="it-IT" dirty="0" err="1" smtClean="0"/>
              <a:t>values</a:t>
            </a:r>
            <a:endParaRPr lang="it-IT" dirty="0" smtClean="0"/>
          </a:p>
        </p:txBody>
      </p:sp>
      <p:sp>
        <p:nvSpPr>
          <p:cNvPr id="121859" name="Rectangle 2"/>
          <p:cNvSpPr>
            <a:spLocks noGrp="1" noChangeArrowheads="1"/>
          </p:cNvSpPr>
          <p:nvPr>
            <p:ph type="body" idx="1"/>
          </p:nvPr>
        </p:nvSpPr>
        <p:spPr>
          <a:xfrm>
            <a:off x="741363" y="2101850"/>
            <a:ext cx="8607425" cy="4760913"/>
          </a:xfrm>
        </p:spPr>
        <p:txBody>
          <a:bodyPr/>
          <a:lstStyle/>
          <a:p>
            <a:pPr marL="533400" indent="-533400" eaLnBrk="1">
              <a:lnSpc>
                <a:spcPct val="77000"/>
              </a:lnSpc>
              <a:buClr>
                <a:srgbClr val="000000"/>
              </a:buClr>
              <a:buSzPct val="100000"/>
              <a:buNone/>
              <a:tabLst>
                <a:tab pos="550863" algn="l"/>
                <a:tab pos="1000125" algn="l"/>
                <a:tab pos="1449388" algn="l"/>
                <a:tab pos="1898650" algn="l"/>
                <a:tab pos="2347913" algn="l"/>
                <a:tab pos="2797175" algn="l"/>
                <a:tab pos="3246438" algn="l"/>
                <a:tab pos="3695700" algn="l"/>
                <a:tab pos="4144963" algn="l"/>
                <a:tab pos="4594225" algn="l"/>
                <a:tab pos="5043488" algn="l"/>
                <a:tab pos="5492750" algn="l"/>
                <a:tab pos="5942013" algn="l"/>
                <a:tab pos="6391275" algn="l"/>
                <a:tab pos="6840538" algn="l"/>
                <a:tab pos="7289800" algn="l"/>
                <a:tab pos="7739063" algn="l"/>
                <a:tab pos="8188325" algn="l"/>
                <a:tab pos="8637588" algn="l"/>
                <a:tab pos="9086850" algn="l"/>
              </a:tabLst>
            </a:pPr>
            <a:r>
              <a:rPr lang="it-IT" sz="2800" dirty="0" smtClean="0"/>
              <a:t>	</a:t>
            </a:r>
            <a:r>
              <a:rPr lang="it-IT" sz="2800" dirty="0" err="1" smtClean="0"/>
              <a:t>Occupational</a:t>
            </a:r>
            <a:r>
              <a:rPr lang="it-IT" sz="2800" dirty="0" smtClean="0"/>
              <a:t> </a:t>
            </a:r>
            <a:r>
              <a:rPr lang="it-IT" sz="2800" dirty="0" err="1" smtClean="0"/>
              <a:t>exposure</a:t>
            </a:r>
            <a:r>
              <a:rPr lang="it-IT" sz="2800" dirty="0" smtClean="0"/>
              <a:t> </a:t>
            </a:r>
            <a:r>
              <a:rPr lang="it-IT" sz="2800" dirty="0" err="1" smtClean="0"/>
              <a:t>to</a:t>
            </a:r>
            <a:r>
              <a:rPr lang="it-IT" sz="2800" dirty="0" smtClean="0"/>
              <a:t> </a:t>
            </a:r>
            <a:r>
              <a:rPr lang="it-IT" sz="2800" dirty="0" err="1" smtClean="0"/>
              <a:t>certain</a:t>
            </a:r>
            <a:r>
              <a:rPr lang="it-IT" sz="2800" dirty="0" smtClean="0"/>
              <a:t> </a:t>
            </a:r>
            <a:r>
              <a:rPr lang="it-IT" sz="2800" dirty="0" err="1" smtClean="0"/>
              <a:t>substances</a:t>
            </a:r>
            <a:r>
              <a:rPr lang="it-IT" sz="2800" dirty="0" smtClean="0"/>
              <a:t> or </a:t>
            </a:r>
            <a:r>
              <a:rPr lang="it-IT" sz="2800" dirty="0" err="1" smtClean="0"/>
              <a:t>mixtures</a:t>
            </a:r>
            <a:r>
              <a:rPr lang="it-IT" sz="2800" dirty="0" smtClean="0"/>
              <a:t> </a:t>
            </a:r>
            <a:r>
              <a:rPr lang="it-IT" sz="2800" dirty="0" err="1" smtClean="0"/>
              <a:t>is</a:t>
            </a:r>
            <a:r>
              <a:rPr lang="it-IT" sz="2800" dirty="0" smtClean="0"/>
              <a:t> </a:t>
            </a:r>
            <a:r>
              <a:rPr lang="it-IT" sz="2800" dirty="0" err="1" smtClean="0"/>
              <a:t>regulated</a:t>
            </a:r>
            <a:r>
              <a:rPr lang="it-IT" sz="2800" dirty="0" smtClean="0"/>
              <a:t> </a:t>
            </a:r>
            <a:r>
              <a:rPr lang="it-IT" sz="2800" dirty="0" err="1" smtClean="0"/>
              <a:t>by</a:t>
            </a:r>
            <a:r>
              <a:rPr lang="it-IT" sz="2800" dirty="0" smtClean="0"/>
              <a:t> </a:t>
            </a:r>
            <a:r>
              <a:rPr lang="it-IT" sz="2800" dirty="0" err="1" smtClean="0"/>
              <a:t>threshold</a:t>
            </a:r>
            <a:r>
              <a:rPr lang="it-IT" sz="2800" dirty="0" smtClean="0"/>
              <a:t> </a:t>
            </a:r>
            <a:r>
              <a:rPr lang="it-IT" sz="2800" dirty="0" err="1" smtClean="0"/>
              <a:t>limit</a:t>
            </a:r>
            <a:r>
              <a:rPr lang="it-IT" sz="2800" dirty="0" smtClean="0"/>
              <a:t> </a:t>
            </a:r>
            <a:r>
              <a:rPr lang="it-IT" sz="2800" dirty="0" err="1" smtClean="0"/>
              <a:t>values</a:t>
            </a:r>
            <a:r>
              <a:rPr lang="it-IT" sz="2800" dirty="0" smtClean="0"/>
              <a:t>. </a:t>
            </a:r>
            <a:r>
              <a:rPr lang="it-IT" sz="2800" dirty="0" err="1" smtClean="0"/>
              <a:t>There</a:t>
            </a:r>
            <a:r>
              <a:rPr lang="it-IT" sz="2800" dirty="0" smtClean="0"/>
              <a:t> are </a:t>
            </a:r>
            <a:r>
              <a:rPr lang="it-IT" sz="2800" dirty="0" err="1" smtClean="0"/>
              <a:t>three</a:t>
            </a:r>
            <a:r>
              <a:rPr lang="it-IT" sz="2800" dirty="0" smtClean="0"/>
              <a:t> </a:t>
            </a:r>
            <a:r>
              <a:rPr lang="it-IT" sz="2800" dirty="0" err="1" smtClean="0"/>
              <a:t>different</a:t>
            </a:r>
            <a:r>
              <a:rPr lang="it-IT" sz="2800" dirty="0" smtClean="0"/>
              <a:t> </a:t>
            </a:r>
            <a:r>
              <a:rPr lang="it-IT" sz="2800" dirty="0" err="1" smtClean="0"/>
              <a:t>threshold</a:t>
            </a:r>
            <a:r>
              <a:rPr lang="it-IT" sz="2800" dirty="0" smtClean="0"/>
              <a:t> </a:t>
            </a:r>
            <a:r>
              <a:rPr lang="it-IT" sz="2800" dirty="0" err="1" smtClean="0"/>
              <a:t>limti</a:t>
            </a:r>
            <a:r>
              <a:rPr lang="it-IT" sz="2800" dirty="0" smtClean="0"/>
              <a:t> </a:t>
            </a:r>
            <a:r>
              <a:rPr lang="it-IT" sz="2800" dirty="0" err="1" smtClean="0"/>
              <a:t>values</a:t>
            </a:r>
            <a:r>
              <a:rPr lang="it-IT" sz="2800" dirty="0" smtClean="0"/>
              <a:t>:</a:t>
            </a:r>
          </a:p>
          <a:p>
            <a:pPr marL="1069975" lvl="1" indent="-269875" eaLnBrk="1">
              <a:lnSpc>
                <a:spcPct val="77000"/>
              </a:lnSpc>
              <a:buFont typeface="StarSymbol" charset="0"/>
              <a:buAutoNum type="arabicPeriod"/>
              <a:tabLst>
                <a:tab pos="550863" algn="l"/>
                <a:tab pos="1000125" algn="l"/>
                <a:tab pos="1449388" algn="l"/>
                <a:tab pos="1898650" algn="l"/>
                <a:tab pos="2347913" algn="l"/>
                <a:tab pos="2797175" algn="l"/>
                <a:tab pos="3246438" algn="l"/>
                <a:tab pos="3695700" algn="l"/>
                <a:tab pos="4144963" algn="l"/>
                <a:tab pos="4594225" algn="l"/>
                <a:tab pos="5043488" algn="l"/>
                <a:tab pos="5492750" algn="l"/>
                <a:tab pos="5942013" algn="l"/>
                <a:tab pos="6391275" algn="l"/>
                <a:tab pos="6840538" algn="l"/>
                <a:tab pos="7289800" algn="l"/>
                <a:tab pos="7739063" algn="l"/>
                <a:tab pos="8188325" algn="l"/>
                <a:tab pos="8637588" algn="l"/>
                <a:tab pos="9086850" algn="l"/>
              </a:tabLst>
            </a:pPr>
            <a:r>
              <a:rPr lang="it-IT" sz="2400" b="1" dirty="0" smtClean="0"/>
              <a:t>TWA</a:t>
            </a:r>
            <a:r>
              <a:rPr lang="it-IT" sz="2400" dirty="0" smtClean="0"/>
              <a:t> - Time Weighted Average</a:t>
            </a:r>
          </a:p>
          <a:p>
            <a:pPr marL="1069975" lvl="1" indent="-269875" eaLnBrk="1">
              <a:lnSpc>
                <a:spcPct val="77000"/>
              </a:lnSpc>
              <a:buFont typeface="StarSymbol" charset="0"/>
              <a:buAutoNum type="arabicPeriod"/>
              <a:tabLst>
                <a:tab pos="550863" algn="l"/>
                <a:tab pos="1000125" algn="l"/>
                <a:tab pos="1449388" algn="l"/>
                <a:tab pos="1898650" algn="l"/>
                <a:tab pos="2347913" algn="l"/>
                <a:tab pos="2797175" algn="l"/>
                <a:tab pos="3246438" algn="l"/>
                <a:tab pos="3695700" algn="l"/>
                <a:tab pos="4144963" algn="l"/>
                <a:tab pos="4594225" algn="l"/>
                <a:tab pos="5043488" algn="l"/>
                <a:tab pos="5492750" algn="l"/>
                <a:tab pos="5942013" algn="l"/>
                <a:tab pos="6391275" algn="l"/>
                <a:tab pos="6840538" algn="l"/>
                <a:tab pos="7289800" algn="l"/>
                <a:tab pos="7739063" algn="l"/>
                <a:tab pos="8188325" algn="l"/>
                <a:tab pos="8637588" algn="l"/>
                <a:tab pos="9086850" algn="l"/>
              </a:tabLst>
            </a:pPr>
            <a:r>
              <a:rPr lang="it-IT" sz="2400" b="1" dirty="0" smtClean="0"/>
              <a:t>STEL</a:t>
            </a:r>
            <a:r>
              <a:rPr lang="it-IT" sz="2400" dirty="0" smtClean="0"/>
              <a:t>- Short Term Exposure Limit</a:t>
            </a:r>
          </a:p>
          <a:p>
            <a:pPr marL="1069975" lvl="1" indent="-269875" eaLnBrk="1">
              <a:lnSpc>
                <a:spcPct val="77000"/>
              </a:lnSpc>
              <a:buFont typeface="StarSymbol" charset="0"/>
              <a:buAutoNum type="arabicPeriod"/>
              <a:tabLst>
                <a:tab pos="550863" algn="l"/>
                <a:tab pos="1000125" algn="l"/>
                <a:tab pos="1449388" algn="l"/>
                <a:tab pos="1898650" algn="l"/>
                <a:tab pos="2347913" algn="l"/>
                <a:tab pos="2797175" algn="l"/>
                <a:tab pos="3246438" algn="l"/>
                <a:tab pos="3695700" algn="l"/>
                <a:tab pos="4144963" algn="l"/>
                <a:tab pos="4594225" algn="l"/>
                <a:tab pos="5043488" algn="l"/>
                <a:tab pos="5492750" algn="l"/>
                <a:tab pos="5942013" algn="l"/>
                <a:tab pos="6391275" algn="l"/>
                <a:tab pos="6840538" algn="l"/>
                <a:tab pos="7289800" algn="l"/>
                <a:tab pos="7739063" algn="l"/>
                <a:tab pos="8188325" algn="l"/>
                <a:tab pos="8637588" algn="l"/>
                <a:tab pos="9086850" algn="l"/>
              </a:tabLst>
            </a:pPr>
            <a:r>
              <a:rPr lang="it-IT" sz="2400" b="1" dirty="0" smtClean="0"/>
              <a:t>C</a:t>
            </a:r>
            <a:r>
              <a:rPr lang="it-IT" sz="2400" dirty="0" smtClean="0"/>
              <a:t> – </a:t>
            </a:r>
            <a:r>
              <a:rPr lang="it-IT" sz="2400" dirty="0" err="1" smtClean="0"/>
              <a:t>Ceiling</a:t>
            </a:r>
            <a:endParaRPr lang="it-IT" sz="2400" dirty="0" smtClean="0"/>
          </a:p>
          <a:p>
            <a:pPr marL="533400" indent="-533400" eaLnBrk="1">
              <a:lnSpc>
                <a:spcPct val="77000"/>
              </a:lnSpc>
              <a:buClr>
                <a:srgbClr val="000000"/>
              </a:buClr>
              <a:buSzPct val="100000"/>
              <a:buNone/>
              <a:tabLst>
                <a:tab pos="550863" algn="l"/>
                <a:tab pos="1000125" algn="l"/>
                <a:tab pos="1449388" algn="l"/>
                <a:tab pos="1898650" algn="l"/>
                <a:tab pos="2347913" algn="l"/>
                <a:tab pos="2797175" algn="l"/>
                <a:tab pos="3246438" algn="l"/>
                <a:tab pos="3695700" algn="l"/>
                <a:tab pos="4144963" algn="l"/>
                <a:tab pos="4594225" algn="l"/>
                <a:tab pos="5043488" algn="l"/>
                <a:tab pos="5492750" algn="l"/>
                <a:tab pos="5942013" algn="l"/>
                <a:tab pos="6391275" algn="l"/>
                <a:tab pos="6840538" algn="l"/>
                <a:tab pos="7289800" algn="l"/>
                <a:tab pos="7739063" algn="l"/>
                <a:tab pos="8188325" algn="l"/>
                <a:tab pos="8637588" algn="l"/>
                <a:tab pos="9086850" algn="l"/>
              </a:tabLst>
            </a:pPr>
            <a:r>
              <a:rPr lang="it-IT" sz="2800" dirty="0" smtClean="0"/>
              <a:t>	The </a:t>
            </a:r>
            <a:r>
              <a:rPr lang="it-IT" sz="2800" dirty="0" err="1" smtClean="0"/>
              <a:t>D.Lgs.</a:t>
            </a:r>
            <a:r>
              <a:rPr lang="it-IT" sz="2800" dirty="0" smtClean="0"/>
              <a:t> 81/2008 </a:t>
            </a:r>
            <a:r>
              <a:rPr lang="it-IT" sz="2800" dirty="0" err="1" smtClean="0"/>
              <a:t>defines</a:t>
            </a:r>
            <a:r>
              <a:rPr lang="it-IT" sz="2800" dirty="0" smtClean="0"/>
              <a:t> the </a:t>
            </a:r>
            <a:r>
              <a:rPr lang="it-IT" sz="2800" b="1" i="1" dirty="0" err="1" smtClean="0"/>
              <a:t>professional</a:t>
            </a:r>
            <a:r>
              <a:rPr lang="it-IT" sz="2800" b="1" i="1" dirty="0" smtClean="0"/>
              <a:t> </a:t>
            </a:r>
            <a:r>
              <a:rPr lang="it-IT" sz="2800" b="1" i="1" dirty="0" err="1" smtClean="0"/>
              <a:t>exposure</a:t>
            </a:r>
            <a:r>
              <a:rPr lang="it-IT" sz="2800" b="1" i="1" dirty="0" smtClean="0"/>
              <a:t> </a:t>
            </a:r>
            <a:r>
              <a:rPr lang="it-IT" sz="2800" b="1" i="1" dirty="0" err="1" smtClean="0"/>
              <a:t>limit</a:t>
            </a:r>
            <a:r>
              <a:rPr lang="it-IT" sz="2800" dirty="0" smtClean="0"/>
              <a:t> </a:t>
            </a:r>
            <a:r>
              <a:rPr lang="it-IT" sz="2800" dirty="0" err="1" smtClean="0"/>
              <a:t>as</a:t>
            </a:r>
            <a:r>
              <a:rPr lang="it-IT" sz="2800" dirty="0" smtClean="0"/>
              <a:t> “</a:t>
            </a:r>
            <a:r>
              <a:rPr lang="en-US" sz="2800" dirty="0" smtClean="0"/>
              <a:t>the time-weighted average concentration limit of a chemical in the air within a worker's breathing zone in relation to a given reference period”</a:t>
            </a:r>
            <a:r>
              <a:rPr lang="it-IT" sz="2800" dirty="0" smtClean="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
          <p:cNvSpPr>
            <a:spLocks noGrp="1" noChangeArrowheads="1"/>
          </p:cNvSpPr>
          <p:nvPr>
            <p:ph type="title"/>
          </p:nvPr>
        </p:nvSpPr>
        <p:spPr>
          <a:xfrm>
            <a:off x="741363" y="601663"/>
            <a:ext cx="8605837" cy="1166812"/>
          </a:xfrm>
        </p:spPr>
        <p:txBody>
          <a:bodyPr/>
          <a:lstStyle/>
          <a:p>
            <a:pPr ea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smtClean="0"/>
              <a:t>Dose</a:t>
            </a:r>
            <a:br>
              <a:rPr lang="it-IT" dirty="0" smtClean="0"/>
            </a:br>
            <a:r>
              <a:rPr lang="it-IT" sz="3600" dirty="0" err="1" smtClean="0"/>
              <a:t>Exposure</a:t>
            </a:r>
            <a:r>
              <a:rPr lang="it-IT" sz="3600" dirty="0" smtClean="0"/>
              <a:t> </a:t>
            </a:r>
            <a:r>
              <a:rPr lang="it-IT" sz="3600" dirty="0" err="1" smtClean="0"/>
              <a:t>frequency</a:t>
            </a:r>
            <a:endParaRPr lang="it-IT" sz="3600" dirty="0" smtClean="0"/>
          </a:p>
        </p:txBody>
      </p:sp>
      <p:sp>
        <p:nvSpPr>
          <p:cNvPr id="133123" name="Rectangle 2"/>
          <p:cNvSpPr>
            <a:spLocks noGrp="1" noChangeArrowheads="1"/>
          </p:cNvSpPr>
          <p:nvPr>
            <p:ph type="body" idx="1"/>
          </p:nvPr>
        </p:nvSpPr>
        <p:spPr>
          <a:xfrm>
            <a:off x="741363" y="2101850"/>
            <a:ext cx="8605837" cy="4670425"/>
          </a:xfrm>
        </p:spPr>
        <p:txBody>
          <a:bodyPr/>
          <a:lstStyle/>
          <a:p>
            <a:pPr eaLnBrk="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dirty="0" smtClean="0"/>
              <a:t>The </a:t>
            </a:r>
            <a:r>
              <a:rPr lang="it-IT" dirty="0" err="1" smtClean="0"/>
              <a:t>exposure</a:t>
            </a:r>
            <a:r>
              <a:rPr lang="it-IT" dirty="0" smtClean="0"/>
              <a:t> </a:t>
            </a:r>
            <a:r>
              <a:rPr lang="it-IT" dirty="0" err="1" smtClean="0"/>
              <a:t>frequency</a:t>
            </a:r>
            <a:r>
              <a:rPr lang="it-IT" dirty="0" smtClean="0"/>
              <a:t> </a:t>
            </a:r>
            <a:r>
              <a:rPr lang="it-IT" dirty="0" err="1" smtClean="0"/>
              <a:t>to</a:t>
            </a:r>
            <a:r>
              <a:rPr lang="it-IT" dirty="0" smtClean="0"/>
              <a:t> a </a:t>
            </a:r>
            <a:r>
              <a:rPr lang="it-IT" dirty="0" err="1" smtClean="0"/>
              <a:t>dangerous</a:t>
            </a:r>
            <a:r>
              <a:rPr lang="it-IT" dirty="0" smtClean="0"/>
              <a:t> </a:t>
            </a:r>
            <a:r>
              <a:rPr lang="it-IT" dirty="0" err="1" smtClean="0"/>
              <a:t>chemical</a:t>
            </a:r>
            <a:r>
              <a:rPr lang="it-IT" dirty="0" smtClean="0"/>
              <a:t> can </a:t>
            </a:r>
            <a:r>
              <a:rPr lang="it-IT" dirty="0" err="1" smtClean="0"/>
              <a:t>have</a:t>
            </a:r>
            <a:r>
              <a:rPr lang="it-IT" dirty="0" smtClean="0"/>
              <a:t> </a:t>
            </a:r>
            <a:r>
              <a:rPr lang="it-IT" dirty="0" err="1" smtClean="0"/>
              <a:t>effects</a:t>
            </a:r>
            <a:r>
              <a:rPr lang="it-IT" dirty="0" smtClean="0"/>
              <a:t> on the </a:t>
            </a:r>
            <a:r>
              <a:rPr lang="it-IT" dirty="0" err="1" smtClean="0"/>
              <a:t>kind</a:t>
            </a:r>
            <a:r>
              <a:rPr lang="it-IT" dirty="0" smtClean="0"/>
              <a:t>, the </a:t>
            </a:r>
            <a:r>
              <a:rPr lang="it-IT" dirty="0" err="1" smtClean="0"/>
              <a:t>time</a:t>
            </a:r>
            <a:r>
              <a:rPr lang="it-IT" dirty="0" smtClean="0"/>
              <a:t>, the </a:t>
            </a:r>
            <a:r>
              <a:rPr lang="it-IT" dirty="0" err="1" smtClean="0"/>
              <a:t>severity</a:t>
            </a:r>
            <a:r>
              <a:rPr lang="it-IT" dirty="0" smtClean="0"/>
              <a:t> </a:t>
            </a:r>
            <a:r>
              <a:rPr lang="it-IT" dirty="0" err="1" smtClean="0"/>
              <a:t>of</a:t>
            </a:r>
            <a:r>
              <a:rPr lang="it-IT" dirty="0" smtClean="0"/>
              <a:t> the </a:t>
            </a:r>
            <a:r>
              <a:rPr lang="it-IT" dirty="0" err="1" smtClean="0"/>
              <a:t>health</a:t>
            </a:r>
            <a:r>
              <a:rPr lang="it-IT" dirty="0" smtClean="0"/>
              <a:t> </a:t>
            </a:r>
            <a:r>
              <a:rPr lang="it-IT" dirty="0" err="1" smtClean="0"/>
              <a:t>damage</a:t>
            </a:r>
            <a:r>
              <a:rPr lang="it-IT" dirty="0" smtClean="0"/>
              <a:t>.</a:t>
            </a:r>
          </a:p>
          <a:p>
            <a:pPr eaLnBrk="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dirty="0" smtClean="0"/>
              <a:t>Some </a:t>
            </a:r>
            <a:r>
              <a:rPr lang="it-IT" dirty="0" err="1" smtClean="0"/>
              <a:t>chemicals</a:t>
            </a:r>
            <a:r>
              <a:rPr lang="it-IT" dirty="0" smtClean="0"/>
              <a:t> can cause a </a:t>
            </a:r>
            <a:r>
              <a:rPr lang="it-IT" dirty="0" err="1" smtClean="0"/>
              <a:t>sudden</a:t>
            </a:r>
            <a:r>
              <a:rPr lang="it-IT" dirty="0" smtClean="0"/>
              <a:t> </a:t>
            </a:r>
            <a:r>
              <a:rPr lang="it-IT" dirty="0" err="1" smtClean="0"/>
              <a:t>damage</a:t>
            </a:r>
            <a:r>
              <a:rPr lang="it-IT" dirty="0" smtClean="0"/>
              <a:t> at the first </a:t>
            </a:r>
            <a:r>
              <a:rPr lang="it-IT" dirty="0" err="1" smtClean="0"/>
              <a:t>exposure</a:t>
            </a:r>
            <a:r>
              <a:rPr lang="it-IT" dirty="0" smtClean="0"/>
              <a:t> (</a:t>
            </a:r>
            <a:r>
              <a:rPr lang="it-IT" i="1" dirty="0" smtClean="0"/>
              <a:t>acute </a:t>
            </a:r>
            <a:r>
              <a:rPr lang="it-IT" i="1" dirty="0" err="1" smtClean="0"/>
              <a:t>toxicity</a:t>
            </a:r>
            <a:r>
              <a:rPr lang="it-IT" dirty="0" smtClean="0"/>
              <a:t>), </a:t>
            </a:r>
            <a:r>
              <a:rPr lang="it-IT" dirty="0" err="1" smtClean="0"/>
              <a:t>others</a:t>
            </a:r>
            <a:r>
              <a:rPr lang="it-IT" dirty="0" smtClean="0"/>
              <a:t> </a:t>
            </a:r>
            <a:r>
              <a:rPr lang="it-IT" dirty="0" err="1" smtClean="0"/>
              <a:t>may</a:t>
            </a:r>
            <a:r>
              <a:rPr lang="it-IT" dirty="0" smtClean="0"/>
              <a:t> cause </a:t>
            </a:r>
            <a:r>
              <a:rPr lang="it-IT" dirty="0" err="1" smtClean="0"/>
              <a:t>damage</a:t>
            </a:r>
            <a:r>
              <a:rPr lang="it-IT" dirty="0" smtClean="0"/>
              <a:t> </a:t>
            </a:r>
            <a:r>
              <a:rPr lang="it-IT" dirty="0" err="1" smtClean="0"/>
              <a:t>only</a:t>
            </a:r>
            <a:r>
              <a:rPr lang="it-IT" dirty="0" smtClean="0"/>
              <a:t> </a:t>
            </a:r>
            <a:r>
              <a:rPr lang="it-IT" dirty="0" err="1" smtClean="0"/>
              <a:t>after</a:t>
            </a:r>
            <a:r>
              <a:rPr lang="it-IT" dirty="0" smtClean="0"/>
              <a:t> a </a:t>
            </a:r>
            <a:r>
              <a:rPr lang="it-IT" dirty="0" err="1" smtClean="0"/>
              <a:t>prolonged</a:t>
            </a:r>
            <a:r>
              <a:rPr lang="it-IT" dirty="0" smtClean="0"/>
              <a:t> and </a:t>
            </a:r>
            <a:r>
              <a:rPr lang="it-IT" dirty="0" err="1" smtClean="0"/>
              <a:t>repeated</a:t>
            </a:r>
            <a:r>
              <a:rPr lang="it-IT" dirty="0" smtClean="0"/>
              <a:t> </a:t>
            </a:r>
            <a:r>
              <a:rPr lang="it-IT" dirty="0" err="1" smtClean="0"/>
              <a:t>exposure</a:t>
            </a:r>
            <a:r>
              <a:rPr lang="it-IT" dirty="0" smtClean="0"/>
              <a:t> (</a:t>
            </a:r>
            <a:r>
              <a:rPr lang="it-IT" i="1" dirty="0" err="1" smtClean="0"/>
              <a:t>chronic</a:t>
            </a:r>
            <a:r>
              <a:rPr lang="it-IT" i="1" dirty="0" smtClean="0"/>
              <a:t> </a:t>
            </a:r>
            <a:r>
              <a:rPr lang="it-IT" i="1" dirty="0" err="1" smtClean="0"/>
              <a:t>toxicity</a:t>
            </a:r>
            <a:r>
              <a:rPr lang="it-IT" dirty="0" smtClean="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1"/>
          <p:cNvSpPr>
            <a:spLocks noGrp="1" noChangeArrowheads="1"/>
          </p:cNvSpPr>
          <p:nvPr>
            <p:ph type="title"/>
          </p:nvPr>
        </p:nvSpPr>
        <p:spPr>
          <a:xfrm>
            <a:off x="741363" y="601663"/>
            <a:ext cx="8605837" cy="1166812"/>
          </a:xfrm>
        </p:spPr>
        <p:txBody>
          <a:bodyPr/>
          <a:lstStyle/>
          <a:p>
            <a:pPr ea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err="1" smtClean="0"/>
              <a:t>Exposure</a:t>
            </a:r>
            <a:r>
              <a:rPr lang="it-IT" dirty="0" smtClean="0"/>
              <a:t> </a:t>
            </a:r>
            <a:r>
              <a:rPr lang="it-IT" dirty="0" err="1" smtClean="0"/>
              <a:t>route</a:t>
            </a:r>
            <a:r>
              <a:rPr lang="it-IT" dirty="0" smtClean="0"/>
              <a:t/>
            </a:r>
            <a:br>
              <a:rPr lang="it-IT" dirty="0" smtClean="0"/>
            </a:br>
            <a:r>
              <a:rPr lang="it-IT" sz="3600" dirty="0" err="1" smtClean="0"/>
              <a:t>Ingestion</a:t>
            </a:r>
            <a:r>
              <a:rPr lang="it-IT" sz="3600" dirty="0" smtClean="0"/>
              <a:t> and </a:t>
            </a:r>
            <a:r>
              <a:rPr lang="it-IT" sz="3600" dirty="0" err="1" smtClean="0"/>
              <a:t>inhalation</a:t>
            </a:r>
            <a:endParaRPr lang="it-IT" dirty="0" smtClean="0"/>
          </a:p>
        </p:txBody>
      </p:sp>
      <p:sp>
        <p:nvSpPr>
          <p:cNvPr id="135171" name="Rectangle 2"/>
          <p:cNvSpPr>
            <a:spLocks noGrp="1" noChangeArrowheads="1"/>
          </p:cNvSpPr>
          <p:nvPr>
            <p:ph type="body" idx="1"/>
          </p:nvPr>
        </p:nvSpPr>
        <p:spPr>
          <a:xfrm>
            <a:off x="741363" y="2101850"/>
            <a:ext cx="8605837" cy="4670425"/>
          </a:xfrm>
        </p:spPr>
        <p:txBody>
          <a:bodyPr/>
          <a:lstStyle/>
          <a:p>
            <a:pPr eaLnBrk="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b="1" dirty="0" err="1" smtClean="0"/>
              <a:t>Ingestion</a:t>
            </a:r>
            <a:r>
              <a:rPr lang="it-IT" dirty="0" smtClean="0"/>
              <a:t>. </a:t>
            </a:r>
            <a:r>
              <a:rPr lang="it-IT" dirty="0" err="1" smtClean="0"/>
              <a:t>Very</a:t>
            </a:r>
            <a:r>
              <a:rPr lang="it-IT" dirty="0" smtClean="0"/>
              <a:t> </a:t>
            </a:r>
            <a:r>
              <a:rPr lang="it-IT" dirty="0" err="1" smtClean="0"/>
              <a:t>often</a:t>
            </a:r>
            <a:r>
              <a:rPr lang="it-IT" dirty="0" smtClean="0"/>
              <a:t> </a:t>
            </a:r>
            <a:r>
              <a:rPr lang="it-IT" dirty="0" err="1" smtClean="0"/>
              <a:t>is</a:t>
            </a:r>
            <a:r>
              <a:rPr lang="it-IT" dirty="0" smtClean="0"/>
              <a:t> </a:t>
            </a:r>
            <a:r>
              <a:rPr lang="it-IT" dirty="0" err="1" smtClean="0"/>
              <a:t>accidenta</a:t>
            </a:r>
            <a:r>
              <a:rPr lang="it-IT" dirty="0" smtClean="0"/>
              <a:t>, </a:t>
            </a:r>
            <a:r>
              <a:rPr lang="it-IT" dirty="0" err="1" smtClean="0"/>
              <a:t>but</a:t>
            </a:r>
            <a:r>
              <a:rPr lang="it-IT" dirty="0" smtClean="0"/>
              <a:t> </a:t>
            </a:r>
            <a:r>
              <a:rPr lang="it-IT" dirty="0" err="1" smtClean="0"/>
              <a:t>nnt</a:t>
            </a:r>
            <a:r>
              <a:rPr lang="it-IT" dirty="0" smtClean="0"/>
              <a:t> </a:t>
            </a:r>
            <a:r>
              <a:rPr lang="it-IT" dirty="0" err="1" smtClean="0"/>
              <a:t>always</a:t>
            </a:r>
            <a:r>
              <a:rPr lang="it-IT" dirty="0" smtClean="0"/>
              <a:t> (</a:t>
            </a:r>
            <a:r>
              <a:rPr lang="it-IT" dirty="0" err="1" smtClean="0"/>
              <a:t>eat</a:t>
            </a:r>
            <a:r>
              <a:rPr lang="it-IT" dirty="0" smtClean="0"/>
              <a:t> and drink in </a:t>
            </a:r>
            <a:r>
              <a:rPr lang="it-IT" dirty="0" err="1" smtClean="0"/>
              <a:t>lab</a:t>
            </a:r>
            <a:r>
              <a:rPr lang="it-IT" dirty="0" smtClean="0"/>
              <a:t>, </a:t>
            </a:r>
            <a:r>
              <a:rPr lang="it-IT" dirty="0" err="1" smtClean="0"/>
              <a:t>to</a:t>
            </a:r>
            <a:r>
              <a:rPr lang="it-IT" dirty="0" smtClean="0"/>
              <a:t> </a:t>
            </a:r>
            <a:r>
              <a:rPr lang="it-IT" dirty="0" err="1" smtClean="0"/>
              <a:t>bring</a:t>
            </a:r>
            <a:r>
              <a:rPr lang="it-IT" dirty="0" smtClean="0"/>
              <a:t> </a:t>
            </a:r>
            <a:r>
              <a:rPr lang="it-IT" dirty="0" err="1" smtClean="0"/>
              <a:t>contaminated</a:t>
            </a:r>
            <a:r>
              <a:rPr lang="it-IT" dirty="0" smtClean="0"/>
              <a:t> </a:t>
            </a:r>
            <a:r>
              <a:rPr lang="it-IT" dirty="0" err="1" smtClean="0"/>
              <a:t>hands</a:t>
            </a:r>
            <a:r>
              <a:rPr lang="it-IT" dirty="0" smtClean="0"/>
              <a:t> </a:t>
            </a:r>
            <a:r>
              <a:rPr lang="it-IT" dirty="0" err="1" smtClean="0"/>
              <a:t>to</a:t>
            </a:r>
            <a:r>
              <a:rPr lang="it-IT" dirty="0" smtClean="0"/>
              <a:t> </a:t>
            </a:r>
            <a:r>
              <a:rPr lang="it-IT" dirty="0" err="1" smtClean="0"/>
              <a:t>mouth</a:t>
            </a:r>
            <a:r>
              <a:rPr lang="it-IT" dirty="0" smtClean="0"/>
              <a:t>, etc.);</a:t>
            </a:r>
          </a:p>
          <a:p>
            <a:pPr eaLnBrk="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b="1" dirty="0" err="1" smtClean="0"/>
              <a:t>Inhalation</a:t>
            </a:r>
            <a:r>
              <a:rPr lang="it-IT" dirty="0" smtClean="0"/>
              <a:t>. </a:t>
            </a:r>
            <a:r>
              <a:rPr lang="it-IT" dirty="0" err="1" smtClean="0"/>
              <a:t>Is</a:t>
            </a:r>
            <a:r>
              <a:rPr lang="it-IT" dirty="0" smtClean="0"/>
              <a:t> the </a:t>
            </a:r>
            <a:r>
              <a:rPr lang="it-IT" dirty="0" err="1" smtClean="0"/>
              <a:t>most</a:t>
            </a:r>
            <a:r>
              <a:rPr lang="it-IT" dirty="0" smtClean="0"/>
              <a:t> </a:t>
            </a:r>
            <a:r>
              <a:rPr lang="it-IT" dirty="0" err="1" smtClean="0"/>
              <a:t>concerning</a:t>
            </a:r>
            <a:r>
              <a:rPr lang="it-IT" dirty="0" smtClean="0"/>
              <a:t> </a:t>
            </a:r>
            <a:r>
              <a:rPr lang="it-IT" dirty="0" err="1" smtClean="0"/>
              <a:t>exposure</a:t>
            </a:r>
            <a:r>
              <a:rPr lang="it-IT" dirty="0" smtClean="0"/>
              <a:t> </a:t>
            </a:r>
            <a:r>
              <a:rPr lang="it-IT" dirty="0" err="1" smtClean="0"/>
              <a:t>route</a:t>
            </a:r>
            <a:r>
              <a:rPr lang="it-IT" dirty="0" smtClean="0"/>
              <a:t>, and </a:t>
            </a:r>
            <a:r>
              <a:rPr lang="it-IT" dirty="0" err="1" smtClean="0"/>
              <a:t>it</a:t>
            </a:r>
            <a:r>
              <a:rPr lang="it-IT" dirty="0" smtClean="0"/>
              <a:t> </a:t>
            </a:r>
            <a:r>
              <a:rPr lang="it-IT" dirty="0" err="1" smtClean="0"/>
              <a:t>is</a:t>
            </a:r>
            <a:r>
              <a:rPr lang="it-IT" dirty="0" smtClean="0"/>
              <a:t> the </a:t>
            </a:r>
            <a:r>
              <a:rPr lang="it-IT" dirty="0" err="1" smtClean="0"/>
              <a:t>one</a:t>
            </a:r>
            <a:r>
              <a:rPr lang="it-IT" dirty="0" smtClean="0"/>
              <a:t> </a:t>
            </a:r>
            <a:r>
              <a:rPr lang="it-IT" dirty="0" err="1" smtClean="0"/>
              <a:t>that</a:t>
            </a:r>
            <a:r>
              <a:rPr lang="it-IT" dirty="0" smtClean="0"/>
              <a:t> produce more </a:t>
            </a:r>
            <a:r>
              <a:rPr lang="it-IT" dirty="0" err="1" smtClean="0"/>
              <a:t>fastly</a:t>
            </a:r>
            <a:r>
              <a:rPr lang="it-IT" dirty="0" smtClean="0"/>
              <a:t> the </a:t>
            </a:r>
            <a:r>
              <a:rPr lang="it-IT" dirty="0" err="1" smtClean="0"/>
              <a:t>adverse</a:t>
            </a:r>
            <a:r>
              <a:rPr lang="it-IT" dirty="0" smtClean="0"/>
              <a:t> </a:t>
            </a:r>
            <a:r>
              <a:rPr lang="it-IT" dirty="0" err="1" smtClean="0"/>
              <a:t>effects</a:t>
            </a:r>
            <a:r>
              <a:rPr lang="it-IT" dirty="0" smtClean="0"/>
              <a:t>. </a:t>
            </a:r>
            <a:r>
              <a:rPr lang="it-IT" dirty="0" err="1" smtClean="0"/>
              <a:t>It</a:t>
            </a:r>
            <a:r>
              <a:rPr lang="it-IT" dirty="0" smtClean="0"/>
              <a:t> </a:t>
            </a:r>
            <a:r>
              <a:rPr lang="it-IT" dirty="0" err="1" smtClean="0"/>
              <a:t>is</a:t>
            </a:r>
            <a:r>
              <a:rPr lang="it-IT" dirty="0" smtClean="0"/>
              <a:t> </a:t>
            </a:r>
            <a:r>
              <a:rPr lang="it-IT" dirty="0" err="1" smtClean="0"/>
              <a:t>immportant</a:t>
            </a:r>
            <a:r>
              <a:rPr lang="it-IT" dirty="0" smtClean="0"/>
              <a:t> </a:t>
            </a:r>
            <a:r>
              <a:rPr lang="it-IT" dirty="0" err="1" smtClean="0"/>
              <a:t>for</a:t>
            </a:r>
            <a:r>
              <a:rPr lang="it-IT" dirty="0" smtClean="0"/>
              <a:t> </a:t>
            </a:r>
            <a:r>
              <a:rPr lang="it-IT" dirty="0" err="1" smtClean="0"/>
              <a:t>gases</a:t>
            </a:r>
            <a:r>
              <a:rPr lang="it-IT" dirty="0" smtClean="0"/>
              <a:t>, </a:t>
            </a:r>
            <a:r>
              <a:rPr lang="it-IT" dirty="0" err="1" smtClean="0"/>
              <a:t>dusts</a:t>
            </a:r>
            <a:r>
              <a:rPr lang="it-IT" dirty="0" smtClean="0"/>
              <a:t>, </a:t>
            </a:r>
            <a:r>
              <a:rPr lang="it-IT" dirty="0" err="1" smtClean="0"/>
              <a:t>vapours</a:t>
            </a:r>
            <a:r>
              <a:rPr lang="it-IT" dirty="0" smtClean="0"/>
              <a:t>, </a:t>
            </a:r>
            <a:r>
              <a:rPr lang="it-IT" dirty="0" err="1" smtClean="0"/>
              <a:t>aerosols</a:t>
            </a:r>
            <a:r>
              <a:rPr lang="it-IT" dirty="0" smtClean="0"/>
              <a:t>. </a:t>
            </a:r>
            <a:r>
              <a:rPr lang="it-IT" dirty="0" err="1" smtClean="0"/>
              <a:t>Many</a:t>
            </a:r>
            <a:r>
              <a:rPr lang="it-IT" dirty="0" smtClean="0"/>
              <a:t> </a:t>
            </a:r>
            <a:r>
              <a:rPr lang="it-IT" dirty="0" err="1" smtClean="0"/>
              <a:t>gases</a:t>
            </a:r>
            <a:r>
              <a:rPr lang="it-IT" dirty="0" smtClean="0"/>
              <a:t> </a:t>
            </a:r>
            <a:r>
              <a:rPr lang="it-IT" dirty="0" err="1" smtClean="0"/>
              <a:t>have</a:t>
            </a:r>
            <a:r>
              <a:rPr lang="it-IT" dirty="0" smtClean="0"/>
              <a:t> no </a:t>
            </a:r>
            <a:r>
              <a:rPr lang="it-IT" dirty="0" err="1" smtClean="0"/>
              <a:t>odour</a:t>
            </a:r>
            <a:r>
              <a:rPr lang="it-IT" dirty="0" smtClean="0"/>
              <a:t> (CO, </a:t>
            </a:r>
            <a:r>
              <a:rPr lang="it-IT" dirty="0" err="1" smtClean="0"/>
              <a:t>inhert</a:t>
            </a:r>
            <a:r>
              <a:rPr lang="it-IT" dirty="0" smtClean="0"/>
              <a:t> </a:t>
            </a:r>
            <a:r>
              <a:rPr lang="it-IT" dirty="0" err="1" smtClean="0"/>
              <a:t>gases</a:t>
            </a:r>
            <a:r>
              <a:rPr lang="it-IT" dirty="0" smtClean="0"/>
              <a:t>), </a:t>
            </a:r>
            <a:r>
              <a:rPr lang="it-IT" dirty="0" err="1" smtClean="0"/>
              <a:t>others</a:t>
            </a:r>
            <a:r>
              <a:rPr lang="it-IT" dirty="0" smtClean="0"/>
              <a:t> </a:t>
            </a:r>
            <a:r>
              <a:rPr lang="it-IT" dirty="0" err="1" smtClean="0"/>
              <a:t>have</a:t>
            </a:r>
            <a:r>
              <a:rPr lang="it-IT" dirty="0" smtClean="0"/>
              <a:t> </a:t>
            </a:r>
            <a:r>
              <a:rPr lang="it-IT" dirty="0" err="1" smtClean="0"/>
              <a:t>an</a:t>
            </a:r>
            <a:r>
              <a:rPr lang="it-IT" dirty="0" smtClean="0"/>
              <a:t> </a:t>
            </a:r>
            <a:r>
              <a:rPr lang="it-IT" dirty="0" err="1" smtClean="0"/>
              <a:t>olfactory</a:t>
            </a:r>
            <a:r>
              <a:rPr lang="it-IT" dirty="0" smtClean="0"/>
              <a:t> detection </a:t>
            </a:r>
            <a:r>
              <a:rPr lang="it-IT" dirty="0" err="1" smtClean="0"/>
              <a:t>threshold</a:t>
            </a:r>
            <a:r>
              <a:rPr lang="it-IT" dirty="0" smtClean="0"/>
              <a:t>  </a:t>
            </a:r>
            <a:r>
              <a:rPr lang="it-IT" dirty="0" err="1" smtClean="0"/>
              <a:t>lower</a:t>
            </a:r>
            <a:r>
              <a:rPr lang="it-IT" dirty="0" smtClean="0"/>
              <a:t> </a:t>
            </a:r>
            <a:r>
              <a:rPr lang="it-IT" dirty="0" err="1" smtClean="0"/>
              <a:t>than</a:t>
            </a:r>
            <a:r>
              <a:rPr lang="it-IT" dirty="0" smtClean="0"/>
              <a:t> </a:t>
            </a:r>
            <a:r>
              <a:rPr lang="it-IT" dirty="0" err="1" smtClean="0"/>
              <a:t>that</a:t>
            </a:r>
            <a:r>
              <a:rPr lang="it-IT" dirty="0" smtClean="0"/>
              <a:t> </a:t>
            </a:r>
            <a:r>
              <a:rPr lang="it-IT" dirty="0" err="1" smtClean="0"/>
              <a:t>of</a:t>
            </a:r>
            <a:r>
              <a:rPr lang="it-IT" dirty="0" smtClean="0"/>
              <a:t> </a:t>
            </a:r>
            <a:r>
              <a:rPr lang="it-IT" dirty="0" err="1" smtClean="0"/>
              <a:t>toxicity</a:t>
            </a:r>
            <a:r>
              <a:rPr lang="it-IT" dirty="0" smtClean="0"/>
              <a:t> (</a:t>
            </a:r>
            <a:r>
              <a:rPr lang="it-IT" dirty="0" err="1" smtClean="0"/>
              <a:t>methanol</a:t>
            </a:r>
            <a:r>
              <a:rPr lang="it-IT" dirty="0" smtClean="0"/>
              <a:t>, </a:t>
            </a:r>
            <a:r>
              <a:rPr lang="it-IT" dirty="0" err="1" smtClean="0"/>
              <a:t>phosgene</a:t>
            </a:r>
            <a:r>
              <a:rPr lang="it-IT" dirty="0" smtClean="0"/>
              <a:t>, </a:t>
            </a:r>
            <a:r>
              <a:rPr lang="it-IT" dirty="0" err="1" smtClean="0"/>
              <a:t>chloropicrin</a:t>
            </a:r>
            <a:r>
              <a:rPr lang="it-IT" dirty="0" smtClean="0"/>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0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solidFill>
              <a:schemeClr val="bg1"/>
            </a:solidFill>
            <a:effectLst/>
            <a:latin typeface="Times New Roman" pitchFamily="18"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0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solidFill>
              <a:schemeClr val="bg1"/>
            </a:solidFill>
            <a:effectLst/>
            <a:latin typeface="Times New Roman" pitchFamily="18" charset="0"/>
            <a:cs typeface="Arial Unicode MS"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25321</TotalTime>
  <Words>14892</Words>
  <Application>Microsoft Office PowerPoint</Application>
  <PresentationFormat>Personalizzato</PresentationFormat>
  <Paragraphs>1797</Paragraphs>
  <Slides>232</Slides>
  <Notes>85</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232</vt:i4>
      </vt:variant>
    </vt:vector>
  </HeadingPairs>
  <TitlesOfParts>
    <vt:vector size="234" baseType="lpstr">
      <vt:lpstr>Struttura predefinita</vt:lpstr>
      <vt:lpstr>Equation</vt:lpstr>
      <vt:lpstr>Safety in lab</vt:lpstr>
      <vt:lpstr>Hazard</vt:lpstr>
      <vt:lpstr>Risk</vt:lpstr>
      <vt:lpstr>Risk assessment</vt:lpstr>
      <vt:lpstr>Risk definition</vt:lpstr>
      <vt:lpstr>Risk reduction</vt:lpstr>
      <vt:lpstr>Risk management</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Accidents occurrence</vt:lpstr>
      <vt:lpstr>Accident classification</vt:lpstr>
      <vt:lpstr>Heinrich law</vt:lpstr>
      <vt:lpstr>Safety in lab</vt:lpstr>
      <vt:lpstr>Diapositiva 32</vt:lpstr>
      <vt:lpstr>Substances</vt:lpstr>
      <vt:lpstr>Diapositiva 34</vt:lpstr>
      <vt:lpstr>Mixtures</vt:lpstr>
      <vt:lpstr>Dangerous Preparations  Old Regulations</vt:lpstr>
      <vt:lpstr>Chemicals</vt:lpstr>
      <vt:lpstr>Diapositiva 38</vt:lpstr>
      <vt:lpstr>Diapositiva 39</vt:lpstr>
      <vt:lpstr>Diapositiva 40</vt:lpstr>
      <vt:lpstr>Diapositiva 41</vt:lpstr>
      <vt:lpstr>Diapositiva 42</vt:lpstr>
      <vt:lpstr>Diapositiva 43</vt:lpstr>
      <vt:lpstr>REACH</vt:lpstr>
      <vt:lpstr>European legislation</vt:lpstr>
      <vt:lpstr>Directives</vt:lpstr>
      <vt:lpstr>Transposing directives</vt:lpstr>
      <vt:lpstr>Registration</vt:lpstr>
      <vt:lpstr>Diapositiva 49</vt:lpstr>
      <vt:lpstr>Diapositiva 50</vt:lpstr>
      <vt:lpstr>CLP</vt:lpstr>
      <vt:lpstr>GHS</vt:lpstr>
      <vt:lpstr>WHY A GHS?</vt:lpstr>
      <vt:lpstr>CLP objectives</vt:lpstr>
      <vt:lpstr>CLP Purpose</vt:lpstr>
      <vt:lpstr>CLP does not apply to:</vt:lpstr>
      <vt:lpstr>Diapositiva 57</vt:lpstr>
      <vt:lpstr>CLP definitions</vt:lpstr>
      <vt:lpstr>CLP definitions</vt:lpstr>
      <vt:lpstr>Hazard Statements (H)</vt:lpstr>
      <vt:lpstr>Precautionary Statements (P)</vt:lpstr>
      <vt:lpstr>Transition period</vt:lpstr>
      <vt:lpstr>CLP and DSD/DPD differences and terminology</vt:lpstr>
      <vt:lpstr>CLP and DSD/DPD differences Labelling</vt:lpstr>
      <vt:lpstr>Hazardous Substances Classification</vt:lpstr>
      <vt:lpstr>Dangerous Substances DSD</vt:lpstr>
      <vt:lpstr>Classification of Dangerous Substances</vt:lpstr>
      <vt:lpstr>Classification of Dangerous Preparations</vt:lpstr>
      <vt:lpstr>CLP Classification</vt:lpstr>
      <vt:lpstr>CLP Physical hazards</vt:lpstr>
      <vt:lpstr>CLP Health Hazard</vt:lpstr>
      <vt:lpstr>Labels</vt:lpstr>
      <vt:lpstr>DSD labelling</vt:lpstr>
      <vt:lpstr>Labelling of mixture DPD</vt:lpstr>
      <vt:lpstr>Labelling of substances and mixtures according to CLP</vt:lpstr>
      <vt:lpstr>Diapositiva 76</vt:lpstr>
      <vt:lpstr>Danger Symbols DSD/DPD</vt:lpstr>
      <vt:lpstr>Pictograms CLP</vt:lpstr>
      <vt:lpstr>Physical hazard pictograms</vt:lpstr>
      <vt:lpstr>Health hazard pictograms</vt:lpstr>
      <vt:lpstr>Risk phrases (DSD) and hazard statements (CLP)</vt:lpstr>
      <vt:lpstr>Label according to CLP</vt:lpstr>
      <vt:lpstr>Label according to DSD</vt:lpstr>
      <vt:lpstr>CLP</vt:lpstr>
      <vt:lpstr>Safety in teaching and research laboratories</vt:lpstr>
      <vt:lpstr>Toxicity</vt:lpstr>
      <vt:lpstr>Acute and chronic toxicity</vt:lpstr>
      <vt:lpstr>Acute and chronic toxicant</vt:lpstr>
      <vt:lpstr>Exposure</vt:lpstr>
      <vt:lpstr>Dose and response</vt:lpstr>
      <vt:lpstr>Dose</vt:lpstr>
      <vt:lpstr>Treshold</vt:lpstr>
      <vt:lpstr>Dose-response curves</vt:lpstr>
      <vt:lpstr>Lethal dose</vt:lpstr>
      <vt:lpstr>LD50 curve</vt:lpstr>
      <vt:lpstr>Diapositiva 96</vt:lpstr>
      <vt:lpstr>Threshold limit values</vt:lpstr>
      <vt:lpstr>Dose Exposure frequency</vt:lpstr>
      <vt:lpstr>Exposure route Ingestion and inhalation</vt:lpstr>
      <vt:lpstr>Exposure route Skin</vt:lpstr>
      <vt:lpstr>Exposure route Eye</vt:lpstr>
      <vt:lpstr>Variability of toxicity with the exposure route</vt:lpstr>
      <vt:lpstr>Species variability of OLD50</vt:lpstr>
      <vt:lpstr>Age dependency of toxicity</vt:lpstr>
      <vt:lpstr>Male to female differences in toxicity</vt:lpstr>
      <vt:lpstr>First aid in case of toxicant exposure</vt:lpstr>
      <vt:lpstr>First aid in case of toxicant exposure</vt:lpstr>
      <vt:lpstr>First aid Ingestion</vt:lpstr>
      <vt:lpstr>First aid Inhalation</vt:lpstr>
      <vt:lpstr>Acute toxicity (CLP) Definitions</vt:lpstr>
      <vt:lpstr>Acute toxicity (CLP)</vt:lpstr>
      <vt:lpstr>Acute toxicity (CLP) dust, mist and vapour</vt:lpstr>
      <vt:lpstr>Acute toxicity label elements - oral</vt:lpstr>
      <vt:lpstr>First and second category toxicant (fatal)</vt:lpstr>
      <vt:lpstr>Acute toxicity labvel elements - dermal</vt:lpstr>
      <vt:lpstr>Acute toxicity label elements - inhalation</vt:lpstr>
      <vt:lpstr>Corrosive substances</vt:lpstr>
      <vt:lpstr>Irritating substances</vt:lpstr>
      <vt:lpstr>Corrosive</vt:lpstr>
      <vt:lpstr>Diapositiva 120</vt:lpstr>
      <vt:lpstr>Corrosive/Irritating label elements</vt:lpstr>
      <vt:lpstr>Serious eye injuries eye irritation</vt:lpstr>
      <vt:lpstr>Serious eye injuries eye irritation  Category classification 1</vt:lpstr>
      <vt:lpstr>Diapositiva 124</vt:lpstr>
      <vt:lpstr>Diapositiva 125</vt:lpstr>
      <vt:lpstr>Common corrosive liquids</vt:lpstr>
      <vt:lpstr>Common corrosive solids</vt:lpstr>
      <vt:lpstr>Irritating substances</vt:lpstr>
      <vt:lpstr>Eye damage/irritation</vt:lpstr>
      <vt:lpstr>Sensitiser</vt:lpstr>
      <vt:lpstr>Sensitisation effects</vt:lpstr>
      <vt:lpstr>Diapositiva 132</vt:lpstr>
      <vt:lpstr>Sensitisers</vt:lpstr>
      <vt:lpstr>Chronic toxicity</vt:lpstr>
      <vt:lpstr>Chronic toxicity</vt:lpstr>
      <vt:lpstr>Germ cell mutagenicity</vt:lpstr>
      <vt:lpstr>Germ cell mutagenicity</vt:lpstr>
      <vt:lpstr>Cerm gell mutagenicity classification</vt:lpstr>
      <vt:lpstr>Diapositiva 139</vt:lpstr>
      <vt:lpstr>Germ cell mutagenicity mixtures classification</vt:lpstr>
      <vt:lpstr>Germ cell mutagenicity Label elements</vt:lpstr>
      <vt:lpstr>Carcinogenity Definition</vt:lpstr>
      <vt:lpstr>Carcinogenity Classification</vt:lpstr>
      <vt:lpstr>Diapositiva 144</vt:lpstr>
      <vt:lpstr>Carcinogenicity Classification of mixtures</vt:lpstr>
      <vt:lpstr>Carcinogenicity Label elements</vt:lpstr>
      <vt:lpstr>Carcinogenic substances</vt:lpstr>
      <vt:lpstr>Carcinogenic and cancer type</vt:lpstr>
      <vt:lpstr>Reproductive toxicity  Definitions and general considerations</vt:lpstr>
      <vt:lpstr>Reproductive toxicity</vt:lpstr>
      <vt:lpstr>Diapositiva 151</vt:lpstr>
      <vt:lpstr>Reproductive toxicity Advrese effects on sexual function and ferility</vt:lpstr>
      <vt:lpstr>Reproductive toxicity Adverse effects on development of offsprings</vt:lpstr>
      <vt:lpstr>Reproductive toxicity Classification</vt:lpstr>
      <vt:lpstr>Diapositiva 155</vt:lpstr>
      <vt:lpstr>Reproductive toxicity Effects on lactation</vt:lpstr>
      <vt:lpstr>Reproductive toxicity Mixtures classification</vt:lpstr>
      <vt:lpstr>Reproductive toxicity Label elements</vt:lpstr>
      <vt:lpstr>Specific target organ toxicity – single exposure Definitions and general considerations</vt:lpstr>
      <vt:lpstr>Specific target organ toxicity – single exposure General considerations</vt:lpstr>
      <vt:lpstr>Diapositiva 161</vt:lpstr>
      <vt:lpstr>Diapositiva 162</vt:lpstr>
      <vt:lpstr>Diapositiva 163</vt:lpstr>
      <vt:lpstr>Diapositiva 164</vt:lpstr>
      <vt:lpstr>Diapositiva 165</vt:lpstr>
      <vt:lpstr>Diapositiva 166</vt:lpstr>
      <vt:lpstr>Diapositiva 167</vt:lpstr>
      <vt:lpstr>Diapositiva 168</vt:lpstr>
      <vt:lpstr>Diapositiva 169</vt:lpstr>
      <vt:lpstr>Diapositiva 170</vt:lpstr>
      <vt:lpstr>Safety in chemical lab</vt:lpstr>
      <vt:lpstr>Safety data sheet</vt:lpstr>
      <vt:lpstr>Safety data sheet DSD/DPD and REACH</vt:lpstr>
      <vt:lpstr>Safety data sheet</vt:lpstr>
      <vt:lpstr>Diapositiva 175</vt:lpstr>
      <vt:lpstr>Safety data sheet content</vt:lpstr>
      <vt:lpstr>Safety data sheet</vt:lpstr>
      <vt:lpstr>Safety in Chemical Lab</vt:lpstr>
      <vt:lpstr>Use of technical gases</vt:lpstr>
      <vt:lpstr>Compressed gas hazards</vt:lpstr>
      <vt:lpstr>Real gases</vt:lpstr>
      <vt:lpstr>Critical temperature</vt:lpstr>
      <vt:lpstr>Gas density</vt:lpstr>
      <vt:lpstr>Classification of technical gases</vt:lpstr>
      <vt:lpstr>Compressed gases</vt:lpstr>
      <vt:lpstr>Liquified gases</vt:lpstr>
      <vt:lpstr>Highly refrigerated liquefied gases</vt:lpstr>
      <vt:lpstr>Dissolved gases</vt:lpstr>
      <vt:lpstr>Gas classification according to their properties</vt:lpstr>
      <vt:lpstr>Prevention</vt:lpstr>
      <vt:lpstr>Leakages</vt:lpstr>
      <vt:lpstr>Ventilation</vt:lpstr>
      <vt:lpstr>Forced ventilation</vt:lpstr>
      <vt:lpstr>Checking the gas content</vt:lpstr>
      <vt:lpstr>Inerting</vt:lpstr>
      <vt:lpstr>Flammable  gases</vt:lpstr>
      <vt:lpstr>Inert gases</vt:lpstr>
      <vt:lpstr>Inert gases hazards</vt:lpstr>
      <vt:lpstr>Underoxygenation</vt:lpstr>
      <vt:lpstr>Underoxygenation</vt:lpstr>
      <vt:lpstr>Underoxygenation hazard</vt:lpstr>
      <vt:lpstr>Inert gas hazard prevention</vt:lpstr>
      <vt:lpstr>Inert gases hazards prevention</vt:lpstr>
      <vt:lpstr>Toxic gases precautions</vt:lpstr>
      <vt:lpstr>Gas containers</vt:lpstr>
      <vt:lpstr>Fluids</vt:lpstr>
      <vt:lpstr>Cylinders</vt:lpstr>
      <vt:lpstr>Cylinder elements</vt:lpstr>
      <vt:lpstr>Cylinder identification</vt:lpstr>
      <vt:lpstr>Pressure regulators</vt:lpstr>
      <vt:lpstr>Diapositiva 211</vt:lpstr>
      <vt:lpstr>Two-stage pressure regulator</vt:lpstr>
      <vt:lpstr>One-stage pressure regulator</vt:lpstr>
      <vt:lpstr>Pressure regulator</vt:lpstr>
      <vt:lpstr>Degree of gas purity</vt:lpstr>
      <vt:lpstr>Color code</vt:lpstr>
      <vt:lpstr>Color code Specific gases </vt:lpstr>
      <vt:lpstr>Color code according to the hazard</vt:lpstr>
      <vt:lpstr>Colorazione bombole miscele</vt:lpstr>
      <vt:lpstr>Risk assesment  (1)‏</vt:lpstr>
      <vt:lpstr>Diapositiva 221</vt:lpstr>
      <vt:lpstr>Risk assesment (2)‏</vt:lpstr>
      <vt:lpstr>Risk assesment (3)‏</vt:lpstr>
      <vt:lpstr>Precautions in the use of cylinders</vt:lpstr>
      <vt:lpstr>Cryogenics</vt:lpstr>
      <vt:lpstr>Cryogenics characteristics and hazards</vt:lpstr>
      <vt:lpstr>Risks involved in cryogenics use</vt:lpstr>
      <vt:lpstr>Cryogenics Freeze injury</vt:lpstr>
      <vt:lpstr>Cryogenics explosions</vt:lpstr>
      <vt:lpstr>Cryogenics asphyxia</vt:lpstr>
      <vt:lpstr>Cryogenics Prevention measures</vt:lpstr>
      <vt:lpstr>Diapositiva 232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sicurezza nei laboratori didattici e di ricerca</dc:title>
  <dc:creator>Gianni</dc:creator>
  <cp:lastModifiedBy>Gianni</cp:lastModifiedBy>
  <cp:revision>1064</cp:revision>
  <dcterms:modified xsi:type="dcterms:W3CDTF">2017-05-10T13:38:17Z</dcterms:modified>
</cp:coreProperties>
</file>